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74" r:id="rId5"/>
    <p:sldId id="283" r:id="rId6"/>
    <p:sldId id="284" r:id="rId7"/>
    <p:sldId id="277" r:id="rId8"/>
    <p:sldId id="286" r:id="rId9"/>
    <p:sldId id="276" r:id="rId10"/>
    <p:sldId id="278" r:id="rId11"/>
    <p:sldId id="279" r:id="rId12"/>
    <p:sldId id="273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A4"/>
    <a:srgbClr val="007434"/>
    <a:srgbClr val="7A0000"/>
    <a:srgbClr val="8B8BD9"/>
    <a:srgbClr val="474AB9"/>
    <a:srgbClr val="FC695A"/>
    <a:srgbClr val="FFCF37"/>
    <a:srgbClr val="25A2FF"/>
    <a:srgbClr val="7DDDFF"/>
    <a:srgbClr val="008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09" autoAdjust="0"/>
  </p:normalViewPr>
  <p:slideViewPr>
    <p:cSldViewPr>
      <p:cViewPr varScale="1">
        <p:scale>
          <a:sx n="75" d="100"/>
          <a:sy n="75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85927"/>
            <a:ext cx="6643702" cy="1500198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zh-CN" altLang="en-US" sz="3600" kern="1200" dirty="0">
                <a:solidFill>
                  <a:schemeClr val="tx1"/>
                </a:solidFill>
                <a:latin typeface="Tahoma" pitchFamily="34" charset="0"/>
                <a:ea typeface="Dotum" pitchFamily="34" charset="-127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6400800" cy="61437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400" i="1" kern="1200" dirty="0">
                <a:solidFill>
                  <a:srgbClr val="333333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4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643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7" name="矩形 6"/>
          <p:cNvSpPr/>
          <p:nvPr/>
        </p:nvSpPr>
        <p:spPr>
          <a:xfrm>
            <a:off x="5318125" y="6488113"/>
            <a:ext cx="3825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Copyright ©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Wondershare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Software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7" r:id="rId2"/>
    <p:sldLayoutId id="214748371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4"/>
          <p:cNvSpPr>
            <a:spLocks noGrp="1"/>
          </p:cNvSpPr>
          <p:nvPr>
            <p:ph type="title"/>
          </p:nvPr>
        </p:nvSpPr>
        <p:spPr>
          <a:xfrm>
            <a:off x="9947" y="2132856"/>
            <a:ext cx="6643688" cy="928688"/>
          </a:xfrm>
        </p:spPr>
        <p:txBody>
          <a:bodyPr/>
          <a:lstStyle/>
          <a:p>
            <a:r>
              <a:rPr lang="ru-RU" b="1" dirty="0" err="1" smtClean="0">
                <a:solidFill>
                  <a:srgbClr val="2333A9"/>
                </a:solidFill>
                <a:latin typeface="Cambria" panose="02040503050406030204" pitchFamily="18" charset="0"/>
              </a:rPr>
              <a:t>Ідея</a:t>
            </a:r>
            <a:r>
              <a:rPr lang="ru-RU" b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радості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життя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 й 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відкриття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світу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 у 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повісті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Елеанор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 Портер «</a:t>
            </a:r>
            <a:r>
              <a:rPr lang="ru-RU" b="1" dirty="0" err="1">
                <a:solidFill>
                  <a:srgbClr val="2333A9"/>
                </a:solidFill>
                <a:latin typeface="Cambria" panose="02040503050406030204" pitchFamily="18" charset="0"/>
              </a:rPr>
              <a:t>Полліанна</a:t>
            </a:r>
            <a:r>
              <a:rPr lang="ru-RU" b="1" dirty="0">
                <a:solidFill>
                  <a:srgbClr val="2333A9"/>
                </a:solidFill>
                <a:latin typeface="Cambria" panose="02040503050406030204" pitchFamily="18" charset="0"/>
              </a:rPr>
              <a:t>»</a:t>
            </a:r>
            <a:endParaRPr lang="zh-CN" altLang="en-US" b="1" dirty="0" smtClean="0">
              <a:solidFill>
                <a:srgbClr val="2333A9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52" y="3654407"/>
            <a:ext cx="3508448" cy="2331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412" y="5993355"/>
            <a:ext cx="7092280" cy="864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7" y="5985827"/>
            <a:ext cx="5893271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405971"/>
            <a:ext cx="8169772" cy="4320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sz="2400" dirty="0" smtClean="0"/>
              <a:t>    </a:t>
            </a:r>
            <a:r>
              <a:rPr lang="uk-UA" altLang="uk-UA" sz="2400" b="1" i="1" dirty="0" smtClean="0"/>
              <a:t>Галявина </a:t>
            </a:r>
            <a:r>
              <a:rPr lang="uk-UA" altLang="uk-UA" sz="2400" b="1" i="1" dirty="0" err="1" smtClean="0"/>
              <a:t>Літлтонської</a:t>
            </a:r>
            <a:r>
              <a:rPr lang="uk-UA" altLang="uk-UA" sz="2400" b="1" i="1" dirty="0" smtClean="0"/>
              <a:t> бібліотеки  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26187"/>
            <a:ext cx="6960874" cy="333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041930"/>
            <a:ext cx="2775543" cy="1739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62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3636A4"/>
                </a:solidFill>
                <a:latin typeface="Cambria" panose="02040503050406030204" pitchFamily="18" charset="0"/>
              </a:rPr>
              <a:t>Святкування</a:t>
            </a:r>
            <a:r>
              <a:rPr lang="ru-RU" sz="2800" b="1" dirty="0">
                <a:solidFill>
                  <a:srgbClr val="3636A4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3636A4"/>
                </a:solidFill>
                <a:latin typeface="Cambria" panose="02040503050406030204" pitchFamily="18" charset="0"/>
              </a:rPr>
              <a:t>урочистостей</a:t>
            </a:r>
            <a:r>
              <a:rPr lang="ru-RU" sz="2800" b="1" dirty="0">
                <a:solidFill>
                  <a:srgbClr val="3636A4"/>
                </a:solidFill>
                <a:latin typeface="Cambria" panose="02040503050406030204" pitchFamily="18" charset="0"/>
              </a:rPr>
              <a:t> з </a:t>
            </a:r>
            <a:r>
              <a:rPr lang="ru-RU" sz="2800" b="1" dirty="0" err="1">
                <a:solidFill>
                  <a:srgbClr val="3636A4"/>
                </a:solidFill>
                <a:latin typeface="Cambria" panose="02040503050406030204" pitchFamily="18" charset="0"/>
              </a:rPr>
              <a:t>нагоди</a:t>
            </a:r>
            <a:r>
              <a:rPr lang="ru-RU" sz="2800" b="1" dirty="0">
                <a:solidFill>
                  <a:srgbClr val="3636A4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rgbClr val="3636A4"/>
                </a:solidFill>
                <a:latin typeface="Cambria" panose="02040503050406030204" pitchFamily="18" charset="0"/>
              </a:rPr>
              <a:t>Радісного</a:t>
            </a:r>
            <a:r>
              <a:rPr lang="ru-RU" sz="2800" b="1" dirty="0">
                <a:solidFill>
                  <a:srgbClr val="3636A4"/>
                </a:solidFill>
                <a:latin typeface="Cambria" panose="02040503050406030204" pitchFamily="18" charset="0"/>
              </a:rPr>
              <a:t> Дня </a:t>
            </a:r>
            <a:r>
              <a:rPr lang="ru-RU" sz="2800" b="1" dirty="0" err="1">
                <a:solidFill>
                  <a:srgbClr val="3636A4"/>
                </a:solidFill>
                <a:latin typeface="Cambria" panose="02040503050406030204" pitchFamily="18" charset="0"/>
              </a:rPr>
              <a:t>Полліанни</a:t>
            </a:r>
            <a:endParaRPr lang="uk-UA" sz="2800" b="1" dirty="0">
              <a:solidFill>
                <a:srgbClr val="3636A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4509120"/>
            <a:ext cx="6769100" cy="122413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dirty="0" smtClean="0"/>
              <a:t>   </a:t>
            </a:r>
            <a:r>
              <a:rPr lang="uk-UA" altLang="uk-UA" sz="2400" b="1" dirty="0" smtClean="0">
                <a:solidFill>
                  <a:srgbClr val="002060"/>
                </a:solidFill>
              </a:rPr>
              <a:t>На головній вулиці міста </a:t>
            </a:r>
            <a:r>
              <a:rPr lang="uk-UA" altLang="uk-UA" sz="2400" b="1" dirty="0" err="1" smtClean="0">
                <a:solidFill>
                  <a:srgbClr val="002060"/>
                </a:solidFill>
              </a:rPr>
              <a:t>Літлтон</a:t>
            </a:r>
            <a:r>
              <a:rPr lang="uk-UA" altLang="uk-UA" sz="2400" b="1" dirty="0" smtClean="0">
                <a:solidFill>
                  <a:srgbClr val="002060"/>
                </a:solidFill>
              </a:rPr>
              <a:t> є музей </a:t>
            </a:r>
            <a:r>
              <a:rPr lang="uk-UA" altLang="uk-UA" sz="2400" b="1" dirty="0" err="1" smtClean="0">
                <a:solidFill>
                  <a:srgbClr val="002060"/>
                </a:solidFill>
              </a:rPr>
              <a:t>Полліанни</a:t>
            </a:r>
            <a:r>
              <a:rPr lang="uk-UA" altLang="uk-UA" sz="2400" b="1" dirty="0" smtClean="0">
                <a:solidFill>
                  <a:srgbClr val="002060"/>
                </a:solidFill>
              </a:rPr>
              <a:t>, де відтворена її кімната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37258"/>
            <a:ext cx="3311525" cy="2449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14090"/>
            <a:ext cx="3456384" cy="25978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-37921"/>
            <a:ext cx="6588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kern="0" dirty="0">
                <a:solidFill>
                  <a:srgbClr val="474AB9"/>
                </a:solidFill>
                <a:latin typeface="Cambria" panose="02040503050406030204" pitchFamily="18" charset="0"/>
                <a:ea typeface="宋体"/>
                <a:cs typeface="+mj-cs"/>
              </a:rPr>
              <a:t>Світове визнання </a:t>
            </a:r>
            <a:r>
              <a:rPr lang="uk-UA" sz="2800" b="1" kern="0" dirty="0" smtClean="0">
                <a:solidFill>
                  <a:srgbClr val="474AB9"/>
                </a:solidFill>
                <a:latin typeface="Cambria" panose="02040503050406030204" pitchFamily="18" charset="0"/>
                <a:ea typeface="宋体"/>
                <a:cs typeface="+mj-cs"/>
              </a:rPr>
              <a:t>твору.</a:t>
            </a:r>
          </a:p>
          <a:p>
            <a:pPr algn="ctr"/>
            <a:r>
              <a:rPr lang="uk-UA" sz="2800" b="1" kern="0" dirty="0" smtClean="0">
                <a:solidFill>
                  <a:srgbClr val="474AB9"/>
                </a:solidFill>
                <a:latin typeface="Cambria" panose="02040503050406030204" pitchFamily="18" charset="0"/>
                <a:ea typeface="宋体"/>
                <a:cs typeface="+mj-cs"/>
              </a:rPr>
              <a:t> Музей </a:t>
            </a:r>
            <a:r>
              <a:rPr lang="uk-UA" sz="2800" b="1" kern="0" dirty="0" err="1" smtClean="0">
                <a:solidFill>
                  <a:srgbClr val="474AB9"/>
                </a:solidFill>
                <a:latin typeface="Cambria" panose="02040503050406030204" pitchFamily="18" charset="0"/>
                <a:ea typeface="宋体"/>
                <a:cs typeface="+mj-cs"/>
              </a:rPr>
              <a:t>Полліанни</a:t>
            </a:r>
            <a:r>
              <a:rPr lang="uk-UA" sz="2800" b="1" kern="0" dirty="0" smtClean="0">
                <a:solidFill>
                  <a:srgbClr val="474AB9"/>
                </a:solidFill>
                <a:latin typeface="Cambria" panose="02040503050406030204" pitchFamily="18" charset="0"/>
                <a:ea typeface="宋体"/>
                <a:cs typeface="+mj-cs"/>
              </a:rPr>
              <a:t> </a:t>
            </a:r>
            <a:endParaRPr lang="uk-UA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3E40A4"/>
                </a:solidFill>
                <a:latin typeface="Cambria" panose="02040503050406030204" pitchFamily="18" charset="0"/>
              </a:rPr>
              <a:t>Домашнє завдання</a:t>
            </a:r>
            <a:endParaRPr lang="uk-UA" b="1" dirty="0">
              <a:solidFill>
                <a:srgbClr val="3E40A4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77155"/>
              </p:ext>
            </p:extLst>
          </p:nvPr>
        </p:nvGraphicFramePr>
        <p:xfrm>
          <a:off x="457200" y="1600200"/>
          <a:ext cx="749917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794"/>
                <a:gridCol w="1874794"/>
                <a:gridCol w="1874794"/>
                <a:gridCol w="1874794"/>
              </a:tblGrid>
              <a:tr h="312356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Для всіх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1 група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2 група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Індивідуальні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164516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Дочитати повість (ХХІІІ-ХХХІІ розділи).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Підготувати завдання для вікторини  за твором «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Полліанна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Порівняти літературних героїв Тома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Сойєра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Полліанну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визначити схожість (усно).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Підготувати ілюстрації до твору. 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0"/>
          <a:stretch/>
        </p:blipFill>
        <p:spPr>
          <a:xfrm>
            <a:off x="4932040" y="80355"/>
            <a:ext cx="4118173" cy="1519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688" y="3798880"/>
            <a:ext cx="2500312" cy="25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zh-CN" b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Мета уроку:</a:t>
            </a:r>
            <a:endParaRPr lang="zh-CN" altLang="zh-CN" b="1" dirty="0" smtClean="0">
              <a:solidFill>
                <a:srgbClr val="2333A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340768"/>
            <a:ext cx="8064896" cy="4697413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uk-UA" altLang="zh-CN" sz="2800" dirty="0" smtClean="0">
                <a:solidFill>
                  <a:srgbClr val="2333A9"/>
                </a:solidFill>
                <a:latin typeface="+mj-lt"/>
              </a:rPr>
              <a:t>- продовжити </a:t>
            </a:r>
            <a:r>
              <a:rPr lang="uk-UA" altLang="zh-CN" sz="2800" dirty="0">
                <a:solidFill>
                  <a:srgbClr val="2333A9"/>
                </a:solidFill>
                <a:latin typeface="+mj-lt"/>
              </a:rPr>
              <a:t>знайомство зі світовим бестселером </a:t>
            </a:r>
            <a:r>
              <a:rPr lang="uk-UA" altLang="zh-CN" sz="2800" dirty="0" smtClean="0">
                <a:solidFill>
                  <a:srgbClr val="2333A9"/>
                </a:solidFill>
                <a:latin typeface="+mj-lt"/>
              </a:rPr>
              <a:t> Е</a:t>
            </a:r>
            <a:r>
              <a:rPr lang="uk-UA" altLang="zh-CN" sz="2800" dirty="0">
                <a:solidFill>
                  <a:srgbClr val="2333A9"/>
                </a:solidFill>
                <a:latin typeface="+mj-lt"/>
              </a:rPr>
              <a:t>. </a:t>
            </a:r>
            <a:r>
              <a:rPr lang="uk-UA" altLang="zh-CN" sz="2800" dirty="0" smtClean="0">
                <a:solidFill>
                  <a:srgbClr val="2333A9"/>
                </a:solidFill>
                <a:latin typeface="+mj-lt"/>
              </a:rPr>
              <a:t>Портер,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uk-UA" altLang="zh-CN" sz="2800" dirty="0" smtClean="0">
                <a:solidFill>
                  <a:srgbClr val="2333A9"/>
                </a:solidFill>
                <a:latin typeface="+mj-lt"/>
              </a:rPr>
              <a:t>- розвивати  </a:t>
            </a:r>
            <a:r>
              <a:rPr lang="uk-UA" altLang="zh-CN" sz="2800" dirty="0">
                <a:solidFill>
                  <a:srgbClr val="2333A9"/>
                </a:solidFill>
                <a:latin typeface="+mj-lt"/>
              </a:rPr>
              <a:t>усне мовлення; удосконалювати навички аналізу художнього твору</a:t>
            </a:r>
            <a:r>
              <a:rPr lang="uk-UA" altLang="zh-CN" sz="2800" dirty="0" smtClean="0">
                <a:solidFill>
                  <a:srgbClr val="2333A9"/>
                </a:solidFill>
                <a:latin typeface="+mj-lt"/>
              </a:rPr>
              <a:t>,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uk-UA" altLang="zh-CN" sz="2800" dirty="0" smtClean="0">
                <a:solidFill>
                  <a:srgbClr val="2333A9"/>
                </a:solidFill>
                <a:latin typeface="+mj-lt"/>
              </a:rPr>
              <a:t>- сприяти </a:t>
            </a:r>
            <a:r>
              <a:rPr lang="uk-UA" altLang="zh-CN" sz="2800" dirty="0">
                <a:solidFill>
                  <a:srgbClr val="2333A9"/>
                </a:solidFill>
                <a:latin typeface="+mj-lt"/>
              </a:rPr>
              <a:t>формуванню життєвих  компетентностей.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+mn-lt"/>
            </a:endParaRPr>
          </a:p>
          <a:p>
            <a:pPr>
              <a:buClr>
                <a:schemeClr val="tx1"/>
              </a:buClr>
              <a:defRPr/>
            </a:pPr>
            <a:endParaRPr dirty="0"/>
          </a:p>
          <a:p>
            <a:pPr marL="0" indent="0">
              <a:buClr>
                <a:schemeClr val="tx1"/>
              </a:buClr>
              <a:buNone/>
              <a:defRPr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2957">
            <a:off x="215737" y="4201849"/>
            <a:ext cx="1619139" cy="2230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468" y="4344315"/>
            <a:ext cx="1409036" cy="2000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344315"/>
            <a:ext cx="1397218" cy="1987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490" y="4324932"/>
            <a:ext cx="1281938" cy="2006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89" y="4340534"/>
            <a:ext cx="1284101" cy="1973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Епіграф уроку</a:t>
            </a:r>
            <a:endParaRPr lang="uk-UA" b="1" dirty="0">
              <a:solidFill>
                <a:srgbClr val="2333A9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3692132" cy="2621890"/>
          </a:xfrm>
          <a:solidFill>
            <a:srgbClr val="DCF3A3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uk-UA" altLang="uk-UA" sz="2800" b="1" i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 </a:t>
            </a:r>
            <a:r>
              <a:rPr lang="uk-UA" altLang="uk-UA" sz="2800" i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   </a:t>
            </a:r>
            <a:r>
              <a:rPr lang="uk-UA" altLang="uk-UA" sz="2800" b="1" i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		Кожен </a:t>
            </a:r>
            <a:r>
              <a:rPr lang="uk-UA" altLang="uk-UA" sz="2800" b="1" i="1" dirty="0">
                <a:solidFill>
                  <a:srgbClr val="2333A9"/>
                </a:solidFill>
                <a:latin typeface="Cambria" panose="02040503050406030204" pitchFamily="18" charset="0"/>
              </a:rPr>
              <a:t>день </a:t>
            </a:r>
            <a:r>
              <a:rPr lang="uk-UA" altLang="uk-UA" sz="2800" b="1" i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не може бути </a:t>
            </a:r>
            <a:r>
              <a:rPr lang="uk-UA" altLang="uk-UA" sz="2800" b="1" i="1" dirty="0">
                <a:solidFill>
                  <a:srgbClr val="2333A9"/>
                </a:solidFill>
                <a:latin typeface="Cambria" panose="02040503050406030204" pitchFamily="18" charset="0"/>
              </a:rPr>
              <a:t>хорошим, </a:t>
            </a:r>
            <a:r>
              <a:rPr lang="uk-UA" altLang="uk-UA" sz="2800" b="1" i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але </a:t>
            </a:r>
            <a:r>
              <a:rPr lang="uk-UA" altLang="uk-UA" sz="2800" b="1" i="1" dirty="0">
                <a:solidFill>
                  <a:srgbClr val="2333A9"/>
                </a:solidFill>
                <a:latin typeface="Cambria" panose="02040503050406030204" pitchFamily="18" charset="0"/>
              </a:rPr>
              <a:t>є щось хороше в </a:t>
            </a:r>
            <a:r>
              <a:rPr lang="uk-UA" altLang="uk-UA" sz="2800" b="1" i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кожному </a:t>
            </a:r>
            <a:r>
              <a:rPr lang="uk-UA" altLang="uk-UA" sz="2800" b="1" i="1" dirty="0">
                <a:solidFill>
                  <a:srgbClr val="2333A9"/>
                </a:solidFill>
                <a:latin typeface="Cambria" panose="02040503050406030204" pitchFamily="18" charset="0"/>
              </a:rPr>
              <a:t>дні.</a:t>
            </a:r>
          </a:p>
          <a:p>
            <a:pPr algn="r">
              <a:lnSpc>
                <a:spcPct val="90000"/>
              </a:lnSpc>
              <a:buNone/>
            </a:pPr>
            <a:r>
              <a:rPr lang="uk-UA" altLang="uk-UA" sz="2800" i="1" dirty="0" err="1">
                <a:solidFill>
                  <a:srgbClr val="2333A9"/>
                </a:solidFill>
                <a:latin typeface="Cambria" panose="02040503050406030204" pitchFamily="18" charset="0"/>
              </a:rPr>
              <a:t>Елеанор</a:t>
            </a:r>
            <a:r>
              <a:rPr lang="uk-UA" altLang="uk-UA" sz="2800" i="1" dirty="0">
                <a:solidFill>
                  <a:srgbClr val="2333A9"/>
                </a:solidFill>
                <a:latin typeface="Cambria" panose="02040503050406030204" pitchFamily="18" charset="0"/>
              </a:rPr>
              <a:t> Портер</a:t>
            </a:r>
          </a:p>
          <a:p>
            <a:pPr algn="ctr"/>
            <a:endParaRPr lang="uk-UA" sz="2800" b="1" i="1" dirty="0">
              <a:latin typeface="Cambria" panose="020405030504060302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09976"/>
            <a:ext cx="4075975" cy="272929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628800"/>
            <a:ext cx="288032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7919">
            <a:off x="28865" y="5500040"/>
            <a:ext cx="4427984" cy="91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39952" y="1551273"/>
            <a:ext cx="4746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2333A9"/>
                </a:solidFill>
                <a:latin typeface="+mn-lt"/>
              </a:rPr>
              <a:t>– </a:t>
            </a:r>
            <a:r>
              <a:rPr lang="ru-RU" sz="2800" dirty="0" err="1" smtClean="0">
                <a:solidFill>
                  <a:srgbClr val="2333A9"/>
                </a:solidFill>
                <a:latin typeface="+mn-lt"/>
              </a:rPr>
              <a:t>Які</a:t>
            </a:r>
            <a:r>
              <a:rPr lang="ru-RU" sz="2800" dirty="0" smtClean="0">
                <a:solidFill>
                  <a:srgbClr val="2333A9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2333A9"/>
                </a:solidFill>
                <a:latin typeface="+mn-lt"/>
              </a:rPr>
              <a:t>асоціації</a:t>
            </a:r>
            <a:r>
              <a:rPr lang="ru-RU" sz="2800" dirty="0" smtClean="0">
                <a:solidFill>
                  <a:srgbClr val="2333A9"/>
                </a:solidFill>
                <a:latin typeface="+mn-lt"/>
              </a:rPr>
              <a:t> у вас </a:t>
            </a:r>
            <a:r>
              <a:rPr lang="ru-RU" sz="2800" dirty="0" err="1" smtClean="0">
                <a:solidFill>
                  <a:srgbClr val="2333A9"/>
                </a:solidFill>
                <a:latin typeface="+mn-lt"/>
              </a:rPr>
              <a:t>виникають</a:t>
            </a:r>
            <a:r>
              <a:rPr lang="ru-RU" sz="2800" dirty="0" smtClean="0">
                <a:solidFill>
                  <a:srgbClr val="2333A9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2333A9"/>
                </a:solidFill>
                <a:latin typeface="+mn-lt"/>
              </a:rPr>
              <a:t>зі</a:t>
            </a:r>
            <a:r>
              <a:rPr lang="ru-RU" sz="2800" dirty="0" smtClean="0">
                <a:solidFill>
                  <a:srgbClr val="2333A9"/>
                </a:solidFill>
                <a:latin typeface="+mn-lt"/>
              </a:rPr>
              <a:t> словом «</a:t>
            </a:r>
            <a:r>
              <a:rPr lang="ru-RU" sz="2800" dirty="0" err="1" smtClean="0">
                <a:solidFill>
                  <a:srgbClr val="2333A9"/>
                </a:solidFill>
                <a:latin typeface="+mn-lt"/>
              </a:rPr>
              <a:t>Полліанна</a:t>
            </a:r>
            <a:r>
              <a:rPr lang="ru-RU" sz="2800" dirty="0" smtClean="0">
                <a:solidFill>
                  <a:srgbClr val="2333A9"/>
                </a:solidFill>
                <a:latin typeface="+mn-lt"/>
              </a:rPr>
              <a:t>»?</a:t>
            </a:r>
          </a:p>
          <a:p>
            <a:endParaRPr lang="ru-RU" sz="2800" dirty="0" smtClean="0">
              <a:solidFill>
                <a:srgbClr val="2333A9"/>
              </a:solidFill>
              <a:latin typeface="+mn-lt"/>
            </a:endParaRPr>
          </a:p>
          <a:p>
            <a:r>
              <a:rPr lang="uk-UA" sz="2800" dirty="0" smtClean="0">
                <a:solidFill>
                  <a:srgbClr val="2333A9"/>
                </a:solidFill>
                <a:latin typeface="+mn-lt"/>
              </a:rPr>
              <a:t>– Які важливі суспільні, моральні та сімейні проблеми піднімаються у творі?</a:t>
            </a:r>
            <a:endParaRPr lang="uk-UA" sz="2800" dirty="0">
              <a:solidFill>
                <a:srgbClr val="2333A9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589" y="116632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kern="0" dirty="0" smtClean="0">
                <a:solidFill>
                  <a:srgbClr val="2333A9"/>
                </a:solidFill>
                <a:latin typeface="Cambria" panose="02040503050406030204" pitchFamily="18" charset="0"/>
                <a:ea typeface="宋体"/>
                <a:cs typeface="+mj-cs"/>
              </a:rPr>
              <a:t>Бесіда за текстом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94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2333A9"/>
                </a:solidFill>
                <a:latin typeface="Cambria" panose="02040503050406030204" pitchFamily="18" charset="0"/>
              </a:rPr>
              <a:t>Чи згодні ви з таким твердженням?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340768"/>
            <a:ext cx="5626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uk-UA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Люди думають, що </a:t>
            </a:r>
            <a:r>
              <a:rPr lang="uk-UA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Поліанна</a:t>
            </a:r>
            <a:r>
              <a:rPr lang="uk-UA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k-UA" sz="28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постійно радісно </a:t>
            </a:r>
            <a:r>
              <a:rPr lang="uk-UA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щебече</a:t>
            </a:r>
            <a:r>
              <a:rPr lang="uk-UA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 й радіє абсолютно з усього. Однак я ніколи не поділяла думки про те, що ми мусимо заперечувати існування труднощів, страждань і зла. Я переконана в тому, що ліпше зустрічати невідоме бадьоро й радісно».</a:t>
            </a:r>
          </a:p>
          <a:p>
            <a:pPr marL="0" indent="0">
              <a:buNone/>
            </a:pPr>
            <a:endParaRPr lang="uk-UA" dirty="0">
              <a:solidFill>
                <a:srgbClr val="474AB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23628"/>
            <a:ext cx="2316681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72955" y="5829377"/>
            <a:ext cx="4687994" cy="646331"/>
          </a:xfrm>
          <a:prstGeom prst="roundRect">
            <a:avLst/>
          </a:prstGeom>
          <a:solidFill>
            <a:srgbClr val="8B8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3182" y="5054014"/>
            <a:ext cx="4719302" cy="666170"/>
          </a:xfrm>
          <a:prstGeom prst="roundRect">
            <a:avLst/>
          </a:prstGeom>
          <a:solidFill>
            <a:srgbClr val="25A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930038" y="4259742"/>
            <a:ext cx="4771782" cy="648072"/>
          </a:xfrm>
          <a:prstGeom prst="flowChartAlternateProcess">
            <a:avLst/>
          </a:prstGeom>
          <a:solidFill>
            <a:srgbClr val="7D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43920" y="3502826"/>
            <a:ext cx="4766635" cy="62962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321844" y="2756662"/>
            <a:ext cx="4899971" cy="6329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599339" y="2021739"/>
            <a:ext cx="5005109" cy="633154"/>
          </a:xfrm>
          <a:prstGeom prst="flowChartAlternateProcess">
            <a:avLst/>
          </a:prstGeom>
          <a:solidFill>
            <a:srgbClr val="FFCF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37" y="1977455"/>
            <a:ext cx="2676376" cy="2670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2333A9"/>
                </a:solidFill>
                <a:latin typeface="Cambria" panose="02040503050406030204" pitchFamily="18" charset="0"/>
              </a:rPr>
              <a:t>Веселкова палітра характеру </a:t>
            </a:r>
            <a:r>
              <a:rPr lang="uk-UA" b="1" dirty="0" err="1">
                <a:solidFill>
                  <a:srgbClr val="2333A9"/>
                </a:solidFill>
                <a:latin typeface="Cambria" panose="02040503050406030204" pitchFamily="18" charset="0"/>
              </a:rPr>
              <a:t>Полліанни</a:t>
            </a:r>
            <a:endParaRPr lang="uk-UA" b="1" dirty="0">
              <a:solidFill>
                <a:srgbClr val="2333A9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77455"/>
            <a:ext cx="2458984" cy="2749534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067944" y="1245546"/>
            <a:ext cx="4850556" cy="648072"/>
          </a:xfrm>
          <a:prstGeom prst="flowChartAlternateProcess">
            <a:avLst/>
          </a:prstGeom>
          <a:solidFill>
            <a:srgbClr val="FC6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4067944" y="1264294"/>
            <a:ext cx="488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енергійність</a:t>
            </a:r>
            <a:r>
              <a:rPr lang="ru-RU" dirty="0"/>
              <a:t>,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рішучість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3730156" y="2003076"/>
            <a:ext cx="449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віра</a:t>
            </a:r>
            <a:r>
              <a:rPr lang="ru-RU" dirty="0"/>
              <a:t> в </a:t>
            </a:r>
            <a:r>
              <a:rPr lang="ru-RU" dirty="0" err="1"/>
              <a:t>радість</a:t>
            </a:r>
            <a:r>
              <a:rPr lang="ru-RU" dirty="0"/>
              <a:t>, </a:t>
            </a:r>
            <a:r>
              <a:rPr lang="ru-RU" dirty="0" err="1"/>
              <a:t>життєрадісність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/>
              <a:t>тепла і </a:t>
            </a:r>
            <a:r>
              <a:rPr lang="ru-RU" dirty="0" err="1"/>
              <a:t>радості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3599339" y="2792887"/>
            <a:ext cx="421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людяність</a:t>
            </a:r>
            <a:r>
              <a:rPr lang="ru-RU" dirty="0"/>
              <a:t> в доброта; </a:t>
            </a:r>
            <a:endParaRPr lang="ru-RU" dirty="0" smtClean="0"/>
          </a:p>
          <a:p>
            <a:pPr algn="ctr"/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/>
              <a:t>сонця</a:t>
            </a:r>
            <a:r>
              <a:rPr lang="ru-RU" dirty="0"/>
              <a:t> і тепла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3395969" y="3519653"/>
            <a:ext cx="371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сподівання</a:t>
            </a:r>
            <a:r>
              <a:rPr lang="ru-RU" dirty="0"/>
              <a:t> на </a:t>
            </a:r>
            <a:r>
              <a:rPr lang="ru-RU" dirty="0" err="1"/>
              <a:t>краще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надії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3022935" y="4227206"/>
            <a:ext cx="427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душевність</a:t>
            </a:r>
            <a:r>
              <a:rPr lang="ru-RU" dirty="0"/>
              <a:t>, </a:t>
            </a:r>
            <a:r>
              <a:rPr lang="ru-RU" dirty="0" err="1"/>
              <a:t>щирість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/>
              <a:t>символізує</a:t>
            </a:r>
            <a:r>
              <a:rPr lang="ru-RU" dirty="0"/>
              <a:t> душу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3047513" y="5074864"/>
            <a:ext cx="383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впевненість і оптимізм</a:t>
            </a:r>
            <a:r>
              <a:rPr lang="uk-UA" dirty="0" smtClean="0"/>
              <a:t>;</a:t>
            </a:r>
          </a:p>
          <a:p>
            <a:pPr algn="ctr"/>
            <a:r>
              <a:rPr lang="uk-UA" dirty="0" smtClean="0"/>
              <a:t>колір </a:t>
            </a:r>
            <a:r>
              <a:rPr lang="uk-UA" dirty="0"/>
              <a:t>впевненості та спокою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3182" y="5803298"/>
            <a:ext cx="408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фантазія</a:t>
            </a:r>
            <a:r>
              <a:rPr lang="ru-RU" dirty="0"/>
              <a:t> та </a:t>
            </a:r>
            <a:r>
              <a:rPr lang="ru-RU" dirty="0" err="1"/>
              <a:t>уява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/>
              <a:t>натхнення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41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3067" y="2060848"/>
            <a:ext cx="4464050" cy="305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dirty="0" smtClean="0"/>
              <a:t>    </a:t>
            </a:r>
            <a:endParaRPr lang="uk-UA" altLang="uk-UA" b="1" i="1" dirty="0" smtClean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6635"/>
            <a:ext cx="63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>
                <a:solidFill>
                  <a:srgbClr val="474AB9"/>
                </a:solidFill>
                <a:latin typeface="Cambria" panose="02040503050406030204" pitchFamily="18" charset="0"/>
                <a:ea typeface="宋体"/>
                <a:cs typeface="+mj-cs"/>
              </a:rPr>
              <a:t>Правила  гри в радість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013652"/>
            <a:ext cx="6336704" cy="28443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966077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7434"/>
                </a:solidFill>
              </a:rPr>
              <a:t>Грати</a:t>
            </a:r>
            <a:r>
              <a:rPr lang="ru-RU" sz="2400" i="1" dirty="0" smtClean="0">
                <a:solidFill>
                  <a:srgbClr val="007434"/>
                </a:solidFill>
              </a:rPr>
              <a:t> </a:t>
            </a:r>
            <a:r>
              <a:rPr lang="ru-RU" sz="2400" i="1" dirty="0">
                <a:solidFill>
                  <a:srgbClr val="007434"/>
                </a:solidFill>
              </a:rPr>
              <a:t>в </a:t>
            </a:r>
            <a:r>
              <a:rPr lang="ru-RU" sz="2400" i="1" dirty="0" err="1">
                <a:solidFill>
                  <a:srgbClr val="007434"/>
                </a:solidFill>
              </a:rPr>
              <a:t>гру</a:t>
            </a:r>
            <a:r>
              <a:rPr lang="ru-RU" sz="2400" i="1" dirty="0">
                <a:solidFill>
                  <a:srgbClr val="007434"/>
                </a:solidFill>
              </a:rPr>
              <a:t> </a:t>
            </a:r>
            <a:r>
              <a:rPr lang="ru-RU" sz="2400" i="1" dirty="0" err="1">
                <a:solidFill>
                  <a:srgbClr val="007434"/>
                </a:solidFill>
              </a:rPr>
              <a:t>може</a:t>
            </a:r>
            <a:r>
              <a:rPr lang="ru-RU" sz="2400" i="1" dirty="0">
                <a:solidFill>
                  <a:srgbClr val="007434"/>
                </a:solidFill>
              </a:rPr>
              <a:t> </a:t>
            </a:r>
            <a:r>
              <a:rPr lang="ru-RU" sz="2400" i="1" dirty="0" err="1">
                <a:solidFill>
                  <a:srgbClr val="007434"/>
                </a:solidFill>
              </a:rPr>
              <a:t>кожна</a:t>
            </a:r>
            <a:r>
              <a:rPr lang="ru-RU" sz="2400" i="1" dirty="0">
                <a:solidFill>
                  <a:srgbClr val="007434"/>
                </a:solidFill>
              </a:rPr>
              <a:t> </a:t>
            </a:r>
            <a:r>
              <a:rPr lang="ru-RU" sz="2400" i="1" dirty="0" err="1">
                <a:solidFill>
                  <a:srgbClr val="007434"/>
                </a:solidFill>
              </a:rPr>
              <a:t>людина</a:t>
            </a:r>
            <a:r>
              <a:rPr lang="ru-RU" sz="2400" i="1" dirty="0">
                <a:solidFill>
                  <a:srgbClr val="007434"/>
                </a:solidFill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Будь </a:t>
            </a:r>
            <a:r>
              <a:rPr lang="ru-RU" sz="2400" i="1" dirty="0" err="1">
                <a:solidFill>
                  <a:srgbClr val="7030A0"/>
                </a:solidFill>
              </a:rPr>
              <a:t>вдячний</a:t>
            </a:r>
            <a:r>
              <a:rPr lang="ru-RU" sz="2400" i="1" dirty="0">
                <a:solidFill>
                  <a:srgbClr val="7030A0"/>
                </a:solidFill>
              </a:rPr>
              <a:t> за все, </a:t>
            </a:r>
            <a:r>
              <a:rPr lang="ru-RU" sz="2400" i="1" dirty="0" err="1">
                <a:solidFill>
                  <a:srgbClr val="7030A0"/>
                </a:solidFill>
              </a:rPr>
              <a:t>що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дає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життя</a:t>
            </a:r>
            <a:r>
              <a:rPr lang="ru-RU" sz="2400" i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007434"/>
                </a:solidFill>
              </a:rPr>
              <a:t>Щиро</a:t>
            </a:r>
            <a:r>
              <a:rPr lang="ru-RU" sz="2400" i="1" dirty="0" smtClean="0">
                <a:solidFill>
                  <a:srgbClr val="007434"/>
                </a:solidFill>
              </a:rPr>
              <a:t> </a:t>
            </a:r>
            <a:r>
              <a:rPr lang="ru-RU" sz="2400" i="1" dirty="0" err="1">
                <a:solidFill>
                  <a:srgbClr val="007434"/>
                </a:solidFill>
              </a:rPr>
              <a:t>радій</a:t>
            </a:r>
            <a:r>
              <a:rPr lang="ru-RU" sz="2400" i="1" dirty="0">
                <a:solidFill>
                  <a:srgbClr val="007434"/>
                </a:solidFill>
              </a:rPr>
              <a:t> </a:t>
            </a:r>
            <a:r>
              <a:rPr lang="ru-RU" sz="2400" i="1" dirty="0" err="1">
                <a:solidFill>
                  <a:srgbClr val="007434"/>
                </a:solidFill>
              </a:rPr>
              <a:t>життю</a:t>
            </a:r>
            <a:r>
              <a:rPr lang="ru-RU" sz="2400" i="1" dirty="0">
                <a:solidFill>
                  <a:srgbClr val="007434"/>
                </a:solidFill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У </a:t>
            </a:r>
            <a:r>
              <a:rPr lang="ru-RU" sz="2400" i="1" dirty="0">
                <a:solidFill>
                  <a:srgbClr val="002060"/>
                </a:solidFill>
              </a:rPr>
              <a:t>будь-</a:t>
            </a:r>
            <a:r>
              <a:rPr lang="ru-RU" sz="2400" i="1" dirty="0" err="1">
                <a:solidFill>
                  <a:srgbClr val="002060"/>
                </a:solidFill>
              </a:rPr>
              <a:t>якій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ситуації</a:t>
            </a:r>
            <a:r>
              <a:rPr lang="ru-RU" sz="2400" i="1" dirty="0">
                <a:solidFill>
                  <a:srgbClr val="002060"/>
                </a:solidFill>
              </a:rPr>
              <a:t>  </a:t>
            </a:r>
            <a:r>
              <a:rPr lang="ru-RU" sz="2400" i="1" dirty="0" err="1">
                <a:solidFill>
                  <a:srgbClr val="002060"/>
                </a:solidFill>
              </a:rPr>
              <a:t>знаходь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щось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таке</a:t>
            </a:r>
            <a:r>
              <a:rPr lang="ru-RU" sz="2400" i="1" dirty="0">
                <a:solidFill>
                  <a:srgbClr val="002060"/>
                </a:solidFill>
              </a:rPr>
              <a:t>, з </a:t>
            </a:r>
            <a:r>
              <a:rPr lang="ru-RU" sz="2400" i="1" dirty="0" err="1">
                <a:solidFill>
                  <a:srgbClr val="002060"/>
                </a:solidFill>
              </a:rPr>
              <a:t>чого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можна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було</a:t>
            </a:r>
            <a:r>
              <a:rPr lang="ru-RU" sz="2400" i="1" dirty="0">
                <a:solidFill>
                  <a:srgbClr val="002060"/>
                </a:solidFill>
              </a:rPr>
              <a:t> б   </a:t>
            </a:r>
            <a:r>
              <a:rPr lang="ru-RU" sz="2400" i="1" dirty="0" err="1">
                <a:solidFill>
                  <a:srgbClr val="002060"/>
                </a:solidFill>
              </a:rPr>
              <a:t>порадіти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i="1" dirty="0" err="1" smtClean="0">
                <a:solidFill>
                  <a:srgbClr val="3636A4"/>
                </a:solidFill>
              </a:rPr>
              <a:t>Перетвори</a:t>
            </a:r>
            <a:r>
              <a:rPr lang="ru-RU" sz="2400" i="1" dirty="0" smtClean="0">
                <a:solidFill>
                  <a:srgbClr val="3636A4"/>
                </a:solidFill>
              </a:rPr>
              <a:t> </a:t>
            </a:r>
            <a:r>
              <a:rPr lang="ru-RU" sz="2400" i="1" dirty="0" err="1">
                <a:solidFill>
                  <a:srgbClr val="3636A4"/>
                </a:solidFill>
              </a:rPr>
              <a:t>кожен</a:t>
            </a:r>
            <a:r>
              <a:rPr lang="ru-RU" sz="2400" i="1" dirty="0">
                <a:solidFill>
                  <a:srgbClr val="3636A4"/>
                </a:solidFill>
              </a:rPr>
              <a:t> день на </a:t>
            </a:r>
            <a:r>
              <a:rPr lang="ru-RU" sz="2400" i="1" dirty="0" err="1">
                <a:solidFill>
                  <a:srgbClr val="3636A4"/>
                </a:solidFill>
              </a:rPr>
              <a:t>маленьке</a:t>
            </a:r>
            <a:r>
              <a:rPr lang="ru-RU" sz="2400" i="1" dirty="0">
                <a:solidFill>
                  <a:srgbClr val="3636A4"/>
                </a:solidFill>
              </a:rPr>
              <a:t> свято.</a:t>
            </a:r>
          </a:p>
          <a:p>
            <a:pPr algn="ctr"/>
            <a:r>
              <a:rPr lang="ru-RU" sz="2400" i="1" dirty="0" err="1" smtClean="0">
                <a:solidFill>
                  <a:srgbClr val="007434"/>
                </a:solidFill>
              </a:rPr>
              <a:t>Подаруй</a:t>
            </a:r>
            <a:r>
              <a:rPr lang="ru-RU" sz="2400" i="1" dirty="0" smtClean="0">
                <a:solidFill>
                  <a:srgbClr val="007434"/>
                </a:solidFill>
              </a:rPr>
              <a:t> </a:t>
            </a:r>
            <a:r>
              <a:rPr lang="ru-RU" sz="2400" i="1" dirty="0" err="1">
                <a:solidFill>
                  <a:srgbClr val="007434"/>
                </a:solidFill>
              </a:rPr>
              <a:t>собі</a:t>
            </a:r>
            <a:r>
              <a:rPr lang="ru-RU" sz="2400" i="1" dirty="0">
                <a:solidFill>
                  <a:srgbClr val="007434"/>
                </a:solidFill>
              </a:rPr>
              <a:t> і людям  </a:t>
            </a:r>
            <a:r>
              <a:rPr lang="ru-RU" sz="2400" i="1" dirty="0" err="1">
                <a:solidFill>
                  <a:srgbClr val="007434"/>
                </a:solidFill>
              </a:rPr>
              <a:t>щастя</a:t>
            </a:r>
            <a:r>
              <a:rPr lang="ru-RU" sz="2400" i="1" dirty="0">
                <a:solidFill>
                  <a:srgbClr val="00743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6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474AB9"/>
                </a:solidFill>
                <a:latin typeface="Cambria" panose="02040503050406030204" pitchFamily="18" charset="0"/>
              </a:rPr>
              <a:t>Світове визнання твору </a:t>
            </a:r>
            <a:endParaRPr lang="uk-UA" b="1" dirty="0">
              <a:solidFill>
                <a:srgbClr val="474AB9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8" y="1327355"/>
            <a:ext cx="2995696" cy="4467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39952" y="13864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+mn-lt"/>
              </a:rPr>
              <a:t>У 2002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році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 день 9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червня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офіційно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проголошено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Радісним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Днем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Полліанни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306" y="2704495"/>
            <a:ext cx="4283480" cy="35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052736"/>
            <a:ext cx="5148262" cy="3384327"/>
          </a:xfrm>
        </p:spPr>
        <p:txBody>
          <a:bodyPr/>
          <a:lstStyle/>
          <a:p>
            <a:pPr algn="ctr">
              <a:buNone/>
            </a:pPr>
            <a:r>
              <a:rPr lang="uk-UA" altLang="uk-UA" dirty="0" smtClean="0"/>
              <a:t>   </a:t>
            </a:r>
            <a:r>
              <a:rPr lang="ru-RU" altLang="uk-UA" sz="2400" dirty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altLang="uk-UA" sz="2400" dirty="0" err="1">
                <a:solidFill>
                  <a:srgbClr val="002060"/>
                </a:solidFill>
                <a:latin typeface="+mn-lt"/>
              </a:rPr>
              <a:t>всій</a:t>
            </a:r>
            <a:r>
              <a:rPr lang="ru-RU" altLang="uk-UA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uk-UA" sz="2400" dirty="0" err="1">
                <a:solidFill>
                  <a:srgbClr val="002060"/>
                </a:solidFill>
                <a:latin typeface="+mn-lt"/>
              </a:rPr>
              <a:t>Америці</a:t>
            </a:r>
            <a:r>
              <a:rPr lang="ru-RU" altLang="uk-UA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uk-UA" sz="2400" dirty="0" err="1">
                <a:solidFill>
                  <a:srgbClr val="002060"/>
                </a:solidFill>
                <a:latin typeface="+mn-lt"/>
              </a:rPr>
              <a:t>створювалися</a:t>
            </a:r>
            <a:r>
              <a:rPr lang="ru-RU" altLang="uk-UA" sz="2400" dirty="0">
                <a:solidFill>
                  <a:srgbClr val="002060"/>
                </a:solidFill>
                <a:latin typeface="+mn-lt"/>
              </a:rPr>
              <a:t> «Клуби </a:t>
            </a:r>
            <a:r>
              <a:rPr lang="ru-RU" altLang="uk-UA" sz="2400" dirty="0" err="1">
                <a:solidFill>
                  <a:srgbClr val="002060"/>
                </a:solidFill>
                <a:latin typeface="+mn-lt"/>
              </a:rPr>
              <a:t>Полліанни</a:t>
            </a:r>
            <a:r>
              <a:rPr lang="ru-RU" altLang="uk-UA" sz="2400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algn="ctr">
              <a:buNone/>
            </a:pPr>
            <a:endParaRPr lang="ru-RU" altLang="uk-UA" sz="2400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buFontTx/>
              <a:buNone/>
            </a:pPr>
            <a:r>
              <a:rPr lang="uk-UA" altLang="uk-UA" sz="2400" dirty="0" smtClean="0">
                <a:solidFill>
                  <a:srgbClr val="002060"/>
                </a:solidFill>
                <a:latin typeface="+mn-lt"/>
              </a:rPr>
              <a:t>На батьківщині </a:t>
            </a:r>
            <a:r>
              <a:rPr lang="uk-UA" altLang="uk-UA" sz="2400" dirty="0" err="1" smtClean="0">
                <a:solidFill>
                  <a:srgbClr val="002060"/>
                </a:solidFill>
                <a:latin typeface="+mn-lt"/>
              </a:rPr>
              <a:t>Елеанор</a:t>
            </a:r>
            <a:r>
              <a:rPr lang="uk-UA" altLang="uk-UA" sz="2400" dirty="0" smtClean="0">
                <a:solidFill>
                  <a:srgbClr val="002060"/>
                </a:solidFill>
                <a:latin typeface="+mn-lt"/>
              </a:rPr>
              <a:t> Портер встановлено бронзову статую </a:t>
            </a:r>
            <a:r>
              <a:rPr lang="uk-UA" altLang="uk-UA" sz="2400" dirty="0" err="1" smtClean="0">
                <a:solidFill>
                  <a:srgbClr val="002060"/>
                </a:solidFill>
                <a:latin typeface="+mn-lt"/>
              </a:rPr>
              <a:t>Полліанни</a:t>
            </a:r>
            <a:endParaRPr lang="uk-UA" altLang="uk-UA" sz="24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50177"/>
            <a:ext cx="2945457" cy="44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78225"/>
            <a:ext cx="3312790" cy="247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3" y="95563"/>
            <a:ext cx="5243014" cy="853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9" y="567945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дворі</a:t>
            </a:r>
            <a:r>
              <a:rPr lang="ru-RU" dirty="0" smtClean="0"/>
              <a:t> </a:t>
            </a:r>
            <a:r>
              <a:rPr lang="ru-RU" dirty="0" err="1"/>
              <a:t>публічної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м</a:t>
            </a:r>
            <a:r>
              <a:rPr lang="ru-RU" dirty="0"/>
              <a:t>. </a:t>
            </a:r>
            <a:r>
              <a:rPr lang="ru-RU" dirty="0" err="1"/>
              <a:t>Літлетона</a:t>
            </a:r>
            <a:r>
              <a:rPr lang="ru-RU" dirty="0"/>
              <a:t> (США)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50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">
  <a:themeElements>
    <a:clrScheme name="0419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19_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19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</Template>
  <TotalTime>372</TotalTime>
  <Words>356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Course</vt:lpstr>
      <vt:lpstr>Ідея радості життя й відкриття світу у повісті Елеанор Портер «Полліанна»</vt:lpstr>
      <vt:lpstr>Мета уроку:</vt:lpstr>
      <vt:lpstr>Епіграф уроку</vt:lpstr>
      <vt:lpstr>Презентация PowerPoint</vt:lpstr>
      <vt:lpstr>Чи згодні ви з таким твердженням?</vt:lpstr>
      <vt:lpstr>Веселкова палітра характеру Полліанни</vt:lpstr>
      <vt:lpstr>Презентация PowerPoint</vt:lpstr>
      <vt:lpstr>Світове визнання твору 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 Портер «Полліанна». Щирість, мужність і оптимізм героїні  твору</dc:title>
  <dc:subject>Course PowerPoint Template</dc:subject>
  <dc:creator>Admin</dc:creator>
  <cp:keywords>Education Course PowerPoint Template</cp:keywords>
  <dc:description>Copyright © Wondershare Software Co., Ltd. All Rights Reserved.</dc:description>
  <cp:lastModifiedBy>User</cp:lastModifiedBy>
  <cp:revision>41</cp:revision>
  <dcterms:created xsi:type="dcterms:W3CDTF">2015-12-02T21:00:06Z</dcterms:created>
  <dcterms:modified xsi:type="dcterms:W3CDTF">2018-01-19T18:55:09Z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