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2" r:id="rId8"/>
    <p:sldId id="263" r:id="rId9"/>
    <p:sldId id="278" r:id="rId10"/>
    <p:sldId id="266" r:id="rId11"/>
    <p:sldId id="264" r:id="rId12"/>
    <p:sldId id="270" r:id="rId13"/>
    <p:sldId id="281" r:id="rId14"/>
    <p:sldId id="282" r:id="rId15"/>
    <p:sldId id="269" r:id="rId16"/>
    <p:sldId id="267" r:id="rId17"/>
    <p:sldId id="268" r:id="rId18"/>
    <p:sldId id="271" r:id="rId19"/>
    <p:sldId id="280" r:id="rId20"/>
    <p:sldId id="276" r:id="rId21"/>
    <p:sldId id="277" r:id="rId22"/>
    <p:sldId id="272" r:id="rId23"/>
    <p:sldId id="274" r:id="rId24"/>
    <p:sldId id="261" r:id="rId25"/>
    <p:sldId id="273" r:id="rId26"/>
    <p:sldId id="283" r:id="rId27"/>
    <p:sldId id="275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099FA9-6CB3-4420-9D41-F6DD0088CE6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F2C7ED-519E-494C-BB51-FBC0E337F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1;&#1088;&#1077;&#1097;&#1077;&#1085;&#1085;&#1103;%20&#1056;&#1091;&#1089;&#1110;/&#1057;&#1082;&#1072;&#1079;&#1072;&#1085;&#1080;&#1077;%20&#1086;%20&#1050;&#1088;&#1077;&#1097;&#1077;&#1085;&#1080;&#1080;%20&#1056;&#1091;&#1089;&#1080;%20&#1057;&#1077;&#1088;&#1080;&#1103;%2005.flv" TargetMode="External"/><Relationship Id="rId2" Type="http://schemas.openxmlformats.org/officeDocument/2006/relationships/hyperlink" Target="&#1061;&#1088;&#1077;&#1097;&#1077;&#1085;&#1085;&#1103;%20&#1056;&#1091;&#1089;&#1110;/&#1057;&#1082;&#1072;&#1079;&#1072;&#1085;&#1080;&#1077;%20&#1086;%20&#1050;&#1088;&#1077;&#1097;&#1077;&#1085;&#1080;&#1080;%20&#1056;&#1091;&#1089;&#1080;%20&#1057;&#1077;&#1088;&#1080;&#1103;%2001.fl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44;&#1086;%20&#1091;&#1088;&#1086;&#1082;&#1110;&#1074;%20&#1110;&#1089;&#1090;&#1086;&#1088;&#1110;&#1111;%207%20&#1082;&#1083;\&#1061;&#1088;&#1077;&#1097;&#1077;&#1085;&#1085;&#1103;%20&#1056;&#1091;&#1089;&#1110;\6&#1088;&#1086;&#1089;&#1082;&#1088;&#1077;&#1097;&#1088;&#1091;&#1089;&#1080;1&#1080;&#1075;&#1088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5%D1%80%D1%83%D0%B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6777318" cy="1731982"/>
          </a:xfrm>
        </p:spPr>
        <p:txBody>
          <a:bodyPr/>
          <a:lstStyle/>
          <a:p>
            <a:r>
              <a:rPr lang="uk-UA" sz="8800" b="1" dirty="0" smtClean="0"/>
              <a:t>Володимир Великий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4752528" cy="1752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Автор: </a:t>
            </a:r>
            <a:r>
              <a:rPr lang="ru-RU" dirty="0" err="1"/>
              <a:t>Кодола</a:t>
            </a:r>
            <a:r>
              <a:rPr lang="ru-RU" dirty="0"/>
              <a:t> Валентина </a:t>
            </a:r>
            <a:r>
              <a:rPr lang="ru-RU" dirty="0" err="1"/>
              <a:t>Іванівна</a:t>
            </a:r>
            <a:endParaRPr lang="ru-RU" dirty="0"/>
          </a:p>
          <a:p>
            <a:r>
              <a:rPr lang="ru-RU" dirty="0" err="1"/>
              <a:t>Шендерівський</a:t>
            </a:r>
            <a:r>
              <a:rPr lang="ru-RU" dirty="0"/>
              <a:t> НВК </a:t>
            </a:r>
          </a:p>
          <a:p>
            <a:r>
              <a:rPr lang="ru-RU" dirty="0"/>
              <a:t>К-</a:t>
            </a:r>
            <a:r>
              <a:rPr lang="ru-RU" dirty="0" err="1"/>
              <a:t>Шевченківський</a:t>
            </a:r>
            <a:r>
              <a:rPr lang="ru-RU" dirty="0"/>
              <a:t> р-н</a:t>
            </a:r>
          </a:p>
          <a:p>
            <a:r>
              <a:rPr lang="ru-RU" dirty="0" err="1"/>
              <a:t>Черкаська</a:t>
            </a:r>
            <a:r>
              <a:rPr lang="ru-RU" dirty="0"/>
              <a:t> обл.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2571750"/>
            <a:ext cx="2981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4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00042"/>
            <a:ext cx="8424935" cy="61693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Оточена </a:t>
            </a:r>
            <a:r>
              <a:rPr lang="ru-RU" dirty="0" err="1"/>
              <a:t>сусідами-християнами</a:t>
            </a:r>
            <a:r>
              <a:rPr lang="ru-RU" dirty="0"/>
              <a:t> — поляками, чехами, болгарами, </a:t>
            </a:r>
            <a:r>
              <a:rPr lang="ru-RU" dirty="0" err="1"/>
              <a:t>візантійцями</a:t>
            </a:r>
            <a:r>
              <a:rPr lang="ru-RU" dirty="0"/>
              <a:t> — </a:t>
            </a:r>
            <a:r>
              <a:rPr lang="ru-RU" dirty="0" err="1"/>
              <a:t>Руська</a:t>
            </a:r>
            <a:r>
              <a:rPr lang="ru-RU" dirty="0"/>
              <a:t> держава стояла на </a:t>
            </a:r>
            <a:r>
              <a:rPr lang="ru-RU" dirty="0" err="1"/>
              <a:t>порозі</a:t>
            </a:r>
            <a:r>
              <a:rPr lang="ru-RU" dirty="0"/>
              <a:t> перелому,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остаточно ввести </a:t>
            </a:r>
            <a:r>
              <a:rPr lang="ru-RU" dirty="0" err="1"/>
              <a:t>її</a:t>
            </a:r>
            <a:r>
              <a:rPr lang="ru-RU" dirty="0"/>
              <a:t> до кола </a:t>
            </a:r>
            <a:r>
              <a:rPr lang="ru-RU" dirty="0" err="1"/>
              <a:t>християнської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безпосереднім</a:t>
            </a:r>
            <a:r>
              <a:rPr lang="ru-RU" dirty="0"/>
              <a:t> </a:t>
            </a:r>
            <a:r>
              <a:rPr lang="ru-RU" dirty="0" err="1"/>
              <a:t>поштовхом</a:t>
            </a:r>
            <a:r>
              <a:rPr lang="ru-RU" dirty="0"/>
              <a:t> стали причини </a:t>
            </a:r>
            <a:r>
              <a:rPr lang="ru-RU" dirty="0" err="1"/>
              <a:t>політико-династичні</a:t>
            </a:r>
            <a:r>
              <a:rPr lang="ru-RU" dirty="0"/>
              <a:t>. </a:t>
            </a:r>
            <a:r>
              <a:rPr lang="ru-RU" dirty="0" err="1"/>
              <a:t>Восени</a:t>
            </a:r>
            <a:r>
              <a:rPr lang="ru-RU" dirty="0"/>
              <a:t> 987 р. </a:t>
            </a:r>
            <a:r>
              <a:rPr lang="ru-RU" dirty="0" err="1"/>
              <a:t>головнокомандувач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візантійської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Варда</a:t>
            </a:r>
            <a:r>
              <a:rPr lang="ru-RU" dirty="0"/>
              <a:t> Фока проголосив себе </a:t>
            </a:r>
            <a:r>
              <a:rPr lang="ru-RU" dirty="0" err="1"/>
              <a:t>імператором</a:t>
            </a:r>
            <a:r>
              <a:rPr lang="ru-RU" dirty="0"/>
              <a:t>; </a:t>
            </a:r>
            <a:r>
              <a:rPr lang="ru-RU" dirty="0" err="1"/>
              <a:t>невдовзі</a:t>
            </a:r>
            <a:r>
              <a:rPr lang="ru-RU" dirty="0"/>
              <a:t> узурпатора </a:t>
            </a:r>
            <a:r>
              <a:rPr lang="ru-RU" dirty="0" err="1"/>
              <a:t>визнали</a:t>
            </a:r>
            <a:r>
              <a:rPr lang="ru-RU" dirty="0"/>
              <a:t> Мала </a:t>
            </a:r>
            <a:r>
              <a:rPr lang="ru-RU" dirty="0" err="1"/>
              <a:t>Азія</a:t>
            </a:r>
            <a:r>
              <a:rPr lang="ru-RU" dirty="0"/>
              <a:t>, </a:t>
            </a:r>
            <a:r>
              <a:rPr lang="ru-RU" dirty="0" err="1"/>
              <a:t>Вірменія</a:t>
            </a:r>
            <a:r>
              <a:rPr lang="ru-RU" dirty="0"/>
              <a:t> та </a:t>
            </a:r>
            <a:r>
              <a:rPr lang="ru-RU" dirty="0" err="1"/>
              <a:t>Грузія</a:t>
            </a:r>
            <a:r>
              <a:rPr lang="ru-RU" dirty="0"/>
              <a:t>. Законному </a:t>
            </a:r>
            <a:r>
              <a:rPr lang="ru-RU" dirty="0" err="1"/>
              <a:t>імператорові</a:t>
            </a:r>
            <a:r>
              <a:rPr lang="ru-RU" dirty="0"/>
              <a:t> Василю ІІ Македонянину (976—1025) </a:t>
            </a:r>
            <a:r>
              <a:rPr lang="ru-RU" dirty="0" err="1"/>
              <a:t>загрожувала</a:t>
            </a:r>
            <a:r>
              <a:rPr lang="ru-RU" dirty="0"/>
              <a:t> катастрофа,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 </a:t>
            </a:r>
            <a:r>
              <a:rPr lang="ru-RU" dirty="0" err="1"/>
              <a:t>київського</a:t>
            </a:r>
            <a:r>
              <a:rPr lang="ru-RU" dirty="0"/>
              <a:t> князя, пославши до </a:t>
            </a:r>
            <a:r>
              <a:rPr lang="ru-RU" dirty="0" err="1"/>
              <a:t>нього</a:t>
            </a:r>
            <a:r>
              <a:rPr lang="ru-RU" dirty="0"/>
              <a:t> посольство </a:t>
            </a:r>
            <a:r>
              <a:rPr lang="ru-RU" dirty="0" err="1"/>
              <a:t>взимку</a:t>
            </a:r>
            <a:r>
              <a:rPr lang="ru-RU" dirty="0"/>
              <a:t> 987—988 р. Той </a:t>
            </a:r>
            <a:r>
              <a:rPr lang="ru-RU" dirty="0" err="1"/>
              <a:t>погодився</a:t>
            </a:r>
            <a:r>
              <a:rPr lang="ru-RU" dirty="0"/>
              <a:t>, але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Василю ІІ </a:t>
            </a:r>
            <a:r>
              <a:rPr lang="ru-RU" dirty="0" err="1"/>
              <a:t>віддасть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руку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Анни; до угоди </a:t>
            </a:r>
            <a:r>
              <a:rPr lang="ru-RU" dirty="0" err="1"/>
              <a:t>був</a:t>
            </a:r>
            <a:r>
              <a:rPr lang="ru-RU" dirty="0"/>
              <a:t> внесений </a:t>
            </a:r>
            <a:r>
              <a:rPr lang="ru-RU" dirty="0" err="1"/>
              <a:t>ще</a:t>
            </a:r>
            <a:r>
              <a:rPr lang="ru-RU" dirty="0"/>
              <a:t> один пункт —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зобов'язувався</a:t>
            </a:r>
            <a:r>
              <a:rPr lang="ru-RU" dirty="0"/>
              <a:t> </a:t>
            </a:r>
            <a:r>
              <a:rPr lang="ru-RU" dirty="0" err="1"/>
              <a:t>охреститися</a:t>
            </a:r>
            <a:r>
              <a:rPr lang="ru-RU" dirty="0"/>
              <a:t> разом з </a:t>
            </a:r>
            <a:r>
              <a:rPr lang="ru-RU" dirty="0" err="1"/>
              <a:t>усім</a:t>
            </a:r>
            <a:r>
              <a:rPr lang="ru-RU" dirty="0"/>
              <a:t> народом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а вони народ великий (як </a:t>
            </a:r>
            <a:r>
              <a:rPr lang="ru-RU" dirty="0" err="1"/>
              <a:t>запише</a:t>
            </a:r>
            <a:r>
              <a:rPr lang="ru-RU" dirty="0"/>
              <a:t> один з </a:t>
            </a:r>
            <a:r>
              <a:rPr lang="ru-RU" dirty="0" err="1"/>
              <a:t>тогочасних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).</a:t>
            </a:r>
          </a:p>
          <a:p>
            <a:r>
              <a:rPr lang="ru-RU" dirty="0" err="1"/>
              <a:t>Навесні</a:t>
            </a:r>
            <a:r>
              <a:rPr lang="ru-RU" dirty="0"/>
              <a:t> 988 р. 6-тисячна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русів</a:t>
            </a:r>
            <a:r>
              <a:rPr lang="ru-RU" dirty="0"/>
              <a:t> разом з </a:t>
            </a:r>
            <a:r>
              <a:rPr lang="ru-RU" dirty="0" err="1"/>
              <a:t>військом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розбила</a:t>
            </a:r>
            <a:r>
              <a:rPr lang="ru-RU" dirty="0"/>
              <a:t>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Фоки. Трон </a:t>
            </a:r>
            <a:r>
              <a:rPr lang="ru-RU" dirty="0" err="1"/>
              <a:t>був</a:t>
            </a:r>
            <a:r>
              <a:rPr lang="ru-RU" dirty="0"/>
              <a:t> таким чином </a:t>
            </a:r>
            <a:r>
              <a:rPr lang="ru-RU" dirty="0" err="1"/>
              <a:t>врятований</a:t>
            </a:r>
            <a:r>
              <a:rPr lang="ru-RU" dirty="0"/>
              <a:t>, але Василь ІІ не </a:t>
            </a:r>
            <a:r>
              <a:rPr lang="ru-RU" dirty="0" err="1"/>
              <a:t>квапився</a:t>
            </a:r>
            <a:r>
              <a:rPr lang="ru-RU" dirty="0"/>
              <a:t> </a:t>
            </a:r>
            <a:r>
              <a:rPr lang="ru-RU" dirty="0" err="1"/>
              <a:t>віддавати</a:t>
            </a:r>
            <a:r>
              <a:rPr lang="ru-RU" dirty="0"/>
              <a:t> </a:t>
            </a:r>
            <a:r>
              <a:rPr lang="ru-RU" dirty="0" err="1"/>
              <a:t>багрянородну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царственну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сестру за варвара.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на Херсонес (</a:t>
            </a:r>
            <a:r>
              <a:rPr lang="ru-RU" dirty="0" err="1"/>
              <a:t>Корсунь</a:t>
            </a:r>
            <a:r>
              <a:rPr lang="ru-RU" dirty="0"/>
              <a:t>), коли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здобуте</a:t>
            </a:r>
            <a:r>
              <a:rPr lang="ru-RU" dirty="0"/>
              <a:t> й </a:t>
            </a:r>
            <a:r>
              <a:rPr lang="ru-RU" dirty="0" err="1"/>
              <a:t>сплюндроване</a:t>
            </a:r>
            <a:r>
              <a:rPr lang="ru-RU" dirty="0"/>
              <a:t>, а до Константинополя </a:t>
            </a:r>
            <a:r>
              <a:rPr lang="ru-RU" dirty="0" err="1"/>
              <a:t>надіслана</a:t>
            </a:r>
            <a:r>
              <a:rPr lang="ru-RU" dirty="0"/>
              <a:t> </a:t>
            </a:r>
            <a:r>
              <a:rPr lang="ru-RU" dirty="0" err="1"/>
              <a:t>погроза</a:t>
            </a:r>
            <a:r>
              <a:rPr lang="ru-RU" dirty="0"/>
              <a:t> </a:t>
            </a:r>
            <a:r>
              <a:rPr lang="ru-RU" dirty="0" err="1"/>
              <a:t>вчинити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столицею </a:t>
            </a:r>
            <a:r>
              <a:rPr lang="ru-RU" dirty="0" err="1"/>
              <a:t>імперії</a:t>
            </a:r>
            <a:r>
              <a:rPr lang="ru-RU" dirty="0"/>
              <a:t> те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володаря</a:t>
            </a:r>
            <a:r>
              <a:rPr lang="ru-RU" dirty="0"/>
              <a:t> </a:t>
            </a:r>
            <a:r>
              <a:rPr lang="ru-RU" dirty="0" err="1"/>
              <a:t>поступливішим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,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обіцяну</a:t>
            </a:r>
            <a:r>
              <a:rPr lang="ru-RU" dirty="0"/>
              <a:t> </a:t>
            </a:r>
            <a:r>
              <a:rPr lang="ru-RU" dirty="0" err="1"/>
              <a:t>багрянородну</a:t>
            </a:r>
            <a:r>
              <a:rPr lang="ru-RU" dirty="0"/>
              <a:t> Анну,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відбув</a:t>
            </a:r>
            <a:r>
              <a:rPr lang="ru-RU" dirty="0"/>
              <a:t> з нею до </a:t>
            </a:r>
            <a:r>
              <a:rPr lang="ru-RU" dirty="0" err="1"/>
              <a:t>Києва</a:t>
            </a:r>
            <a:r>
              <a:rPr lang="ru-RU" dirty="0"/>
              <a:t>. Час і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охрещення</a:t>
            </a:r>
            <a:r>
              <a:rPr lang="ru-RU" dirty="0"/>
              <a:t> </a:t>
            </a:r>
            <a:r>
              <a:rPr lang="ru-RU" dirty="0" err="1"/>
              <a:t>дискусійні</a:t>
            </a:r>
            <a:r>
              <a:rPr lang="ru-RU" dirty="0"/>
              <a:t>,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примусове</a:t>
            </a:r>
            <a:r>
              <a:rPr lang="ru-RU" dirty="0"/>
              <a:t> </a:t>
            </a:r>
            <a:r>
              <a:rPr lang="ru-RU" dirty="0" err="1"/>
              <a:t>навернення</a:t>
            </a:r>
            <a:r>
              <a:rPr lang="ru-RU" dirty="0"/>
              <a:t> </a:t>
            </a:r>
            <a:r>
              <a:rPr lang="ru-RU" dirty="0" err="1"/>
              <a:t>киян</a:t>
            </a:r>
            <a:r>
              <a:rPr lang="ru-RU" dirty="0"/>
              <a:t>, </a:t>
            </a:r>
            <a:r>
              <a:rPr lang="ru-RU" dirty="0" err="1"/>
              <a:t>здійснене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Корсунського</a:t>
            </a:r>
            <a:r>
              <a:rPr lang="ru-RU" dirty="0"/>
              <a:t> походу,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упевнено</a:t>
            </a:r>
            <a:r>
              <a:rPr lang="ru-RU" dirty="0"/>
              <a:t> </a:t>
            </a:r>
            <a:r>
              <a:rPr lang="ru-RU" dirty="0" err="1"/>
              <a:t>датує</a:t>
            </a:r>
            <a:r>
              <a:rPr lang="ru-RU" dirty="0"/>
              <a:t> 988 року, </a:t>
            </a:r>
            <a:r>
              <a:rPr lang="ru-RU" dirty="0" err="1"/>
              <a:t>описуючи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так: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08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4929198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Розмова</a:t>
            </a:r>
            <a:r>
              <a:rPr lang="ru-RU" b="1" dirty="0" smtClean="0"/>
              <a:t>  </a:t>
            </a:r>
            <a:r>
              <a:rPr lang="ru-RU" b="1" dirty="0" err="1" smtClean="0"/>
              <a:t>Володимира</a:t>
            </a:r>
            <a:r>
              <a:rPr lang="ru-RU" b="1" dirty="0" smtClean="0"/>
              <a:t> з </a:t>
            </a:r>
            <a:r>
              <a:rPr lang="ru-RU" b="1" dirty="0" err="1" smtClean="0"/>
              <a:t>грецьким</a:t>
            </a:r>
            <a:r>
              <a:rPr lang="ru-RU" b="1" dirty="0" smtClean="0"/>
              <a:t> </a:t>
            </a:r>
            <a:r>
              <a:rPr lang="ru-RU" b="1" dirty="0" err="1" smtClean="0"/>
              <a:t>філософом</a:t>
            </a:r>
            <a:r>
              <a:rPr lang="ru-RU" b="1" dirty="0" smtClean="0"/>
              <a:t> про  </a:t>
            </a:r>
            <a:r>
              <a:rPr lang="ru-RU" b="1" dirty="0" err="1" smtClean="0"/>
              <a:t>християнство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file"/>
              </a:rPr>
              <a:t>Хрещення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err="1" smtClean="0">
                <a:hlinkClick r:id="rId2" action="ppaction://hlinkfile"/>
              </a:rPr>
              <a:t>Русі\Сказание</a:t>
            </a:r>
            <a:r>
              <a:rPr lang="ru-RU" dirty="0" smtClean="0">
                <a:hlinkClick r:id="rId2" action="ppaction://hlinkfile"/>
              </a:rPr>
              <a:t> о Крещении Руси Серия 01.flv</a:t>
            </a:r>
            <a:endParaRPr lang="en-US" dirty="0" smtClean="0"/>
          </a:p>
          <a:p>
            <a:r>
              <a:rPr lang="ru-RU" dirty="0" err="1" smtClean="0">
                <a:hlinkClick r:id="rId3" action="ppaction://hlinkfile"/>
              </a:rPr>
              <a:t>Хрещення</a:t>
            </a:r>
            <a:r>
              <a:rPr lang="ru-RU" dirty="0" smtClean="0">
                <a:hlinkClick r:id="rId3" action="ppaction://hlinkfile"/>
              </a:rPr>
              <a:t> </a:t>
            </a:r>
            <a:r>
              <a:rPr lang="ru-RU" dirty="0" err="1" smtClean="0">
                <a:hlinkClick r:id="rId3" action="ppaction://hlinkfile"/>
              </a:rPr>
              <a:t>Русі\Сказание</a:t>
            </a:r>
            <a:r>
              <a:rPr lang="ru-RU" dirty="0" smtClean="0">
                <a:hlinkClick r:id="rId3" action="ppaction://hlinkfile"/>
              </a:rPr>
              <a:t> о Крещении Руси Серия 05.flv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6роскрещруси1иг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19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224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628652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Великий князь </a:t>
            </a:r>
            <a:r>
              <a:rPr lang="ru-RU" b="1" dirty="0" err="1" smtClean="0"/>
              <a:t>Володимир</a:t>
            </a:r>
            <a:r>
              <a:rPr lang="ru-RU" b="1" dirty="0" smtClean="0"/>
              <a:t> </a:t>
            </a:r>
            <a:r>
              <a:rPr lang="ru-RU" b="1" dirty="0" err="1" smtClean="0"/>
              <a:t>релігію</a:t>
            </a:r>
            <a:r>
              <a:rPr lang="ru-RU" b="1" dirty="0" smtClean="0"/>
              <a:t>. И. </a:t>
            </a:r>
            <a:r>
              <a:rPr lang="ru-RU" b="1" dirty="0" err="1" smtClean="0"/>
              <a:t>Эггінк</a:t>
            </a:r>
            <a:r>
              <a:rPr lang="ru-RU" b="1" dirty="0" smtClean="0"/>
              <a:t>, 1822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І коли </a:t>
            </a:r>
            <a:r>
              <a:rPr lang="ru-RU" dirty="0" err="1" smtClean="0"/>
              <a:t>прибув</a:t>
            </a:r>
            <a:r>
              <a:rPr lang="ru-RU" dirty="0" smtClean="0"/>
              <a:t>, </a:t>
            </a:r>
            <a:r>
              <a:rPr lang="ru-RU" dirty="0" err="1" smtClean="0"/>
              <a:t>повелів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поскидати</a:t>
            </a:r>
            <a:r>
              <a:rPr lang="ru-RU" dirty="0" smtClean="0"/>
              <a:t> </a:t>
            </a:r>
            <a:r>
              <a:rPr lang="ru-RU" dirty="0" err="1" smtClean="0"/>
              <a:t>кумирів</a:t>
            </a:r>
            <a:r>
              <a:rPr lang="ru-RU" dirty="0" smtClean="0"/>
              <a:t> — тих </a:t>
            </a:r>
            <a:r>
              <a:rPr lang="ru-RU" dirty="0" err="1" smtClean="0"/>
              <a:t>порубати</a:t>
            </a:r>
            <a:r>
              <a:rPr lang="ru-RU" dirty="0" smtClean="0"/>
              <a:t>, а других </a:t>
            </a:r>
            <a:r>
              <a:rPr lang="ru-RU" dirty="0" err="1" smtClean="0"/>
              <a:t>вогню</a:t>
            </a:r>
            <a:r>
              <a:rPr lang="ru-RU" dirty="0" smtClean="0"/>
              <a:t> </a:t>
            </a:r>
            <a:r>
              <a:rPr lang="ru-RU" dirty="0" err="1" smtClean="0"/>
              <a:t>оддати</a:t>
            </a:r>
            <a:r>
              <a:rPr lang="ru-RU" dirty="0" smtClean="0"/>
              <a:t>. </a:t>
            </a:r>
            <a:r>
              <a:rPr lang="ru-RU" dirty="0" smtClean="0">
                <a:hlinkClick r:id="rId2" tooltip="Перун"/>
              </a:rPr>
              <a:t>Перуна</a:t>
            </a:r>
            <a:r>
              <a:rPr lang="ru-RU" dirty="0" smtClean="0"/>
              <a:t> ж </a:t>
            </a:r>
            <a:r>
              <a:rPr lang="ru-RU" dirty="0" err="1" smtClean="0"/>
              <a:t>повелів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прив'язати</a:t>
            </a:r>
            <a:r>
              <a:rPr lang="ru-RU" dirty="0" smtClean="0"/>
              <a:t> </a:t>
            </a:r>
            <a:r>
              <a:rPr lang="ru-RU" dirty="0" err="1" smtClean="0"/>
              <a:t>коневі</a:t>
            </a:r>
            <a:r>
              <a:rPr lang="ru-RU" dirty="0" smtClean="0"/>
              <a:t> до хвоста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волочити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Гори по </a:t>
            </a:r>
            <a:r>
              <a:rPr lang="ru-RU" dirty="0" err="1" smtClean="0"/>
              <a:t>Боричевому</a:t>
            </a:r>
            <a:r>
              <a:rPr lang="ru-RU" dirty="0" smtClean="0"/>
              <a:t> [</a:t>
            </a:r>
            <a:r>
              <a:rPr lang="ru-RU" dirty="0" err="1" smtClean="0"/>
              <a:t>узвозу</a:t>
            </a:r>
            <a:r>
              <a:rPr lang="ru-RU" dirty="0" smtClean="0"/>
              <a:t>] на </a:t>
            </a:r>
            <a:r>
              <a:rPr lang="ru-RU" dirty="0" err="1" smtClean="0"/>
              <a:t>Ручай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дванадцятьох</a:t>
            </a:r>
            <a:r>
              <a:rPr lang="ru-RU" dirty="0" smtClean="0"/>
              <a:t> </a:t>
            </a:r>
            <a:r>
              <a:rPr lang="ru-RU" dirty="0" err="1" smtClean="0"/>
              <a:t>мужів</a:t>
            </a:r>
            <a:r>
              <a:rPr lang="ru-RU" dirty="0" smtClean="0"/>
              <a:t> приставив </a:t>
            </a:r>
            <a:r>
              <a:rPr lang="ru-RU" dirty="0" err="1" smtClean="0"/>
              <a:t>бити</a:t>
            </a:r>
            <a:r>
              <a:rPr lang="ru-RU" dirty="0" smtClean="0"/>
              <a:t> [</a:t>
            </a:r>
            <a:r>
              <a:rPr lang="ru-RU" dirty="0" err="1" smtClean="0"/>
              <a:t>його</a:t>
            </a:r>
            <a:r>
              <a:rPr lang="ru-RU" dirty="0" smtClean="0"/>
              <a:t>] </a:t>
            </a:r>
            <a:r>
              <a:rPr lang="ru-RU" dirty="0" err="1" smtClean="0"/>
              <a:t>палицями</a:t>
            </a:r>
            <a:r>
              <a:rPr lang="ru-RU" dirty="0" smtClean="0"/>
              <a:t>… </a:t>
            </a:r>
            <a:r>
              <a:rPr lang="ru-RU" dirty="0" err="1" smtClean="0"/>
              <a:t>Потім</a:t>
            </a:r>
            <a:r>
              <a:rPr lang="ru-RU" dirty="0" smtClean="0"/>
              <a:t> же </a:t>
            </a:r>
            <a:r>
              <a:rPr lang="ru-RU" dirty="0" err="1" smtClean="0"/>
              <a:t>Володимир</a:t>
            </a:r>
            <a:r>
              <a:rPr lang="ru-RU" dirty="0" smtClean="0"/>
              <a:t> послав </a:t>
            </a:r>
            <a:r>
              <a:rPr lang="ru-RU" dirty="0" err="1" smtClean="0"/>
              <a:t>посланців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городу, </a:t>
            </a:r>
            <a:r>
              <a:rPr lang="ru-RU" dirty="0" err="1" smtClean="0"/>
              <a:t>говорячи</a:t>
            </a:r>
            <a:r>
              <a:rPr lang="ru-RU" dirty="0" smtClean="0"/>
              <a:t>: «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з'явиться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завтра на </a:t>
            </a:r>
            <a:r>
              <a:rPr lang="ru-RU" dirty="0" err="1" smtClean="0"/>
              <a:t>ріці</a:t>
            </a:r>
            <a:r>
              <a:rPr lang="ru-RU" dirty="0" smtClean="0"/>
              <a:t> — </a:t>
            </a:r>
            <a:r>
              <a:rPr lang="ru-RU" dirty="0" err="1" smtClean="0"/>
              <a:t>багатий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убогий,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старець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раб, — то </a:t>
            </a:r>
            <a:r>
              <a:rPr lang="ru-RU" dirty="0" err="1" smtClean="0"/>
              <a:t>мені</a:t>
            </a:r>
            <a:r>
              <a:rPr lang="ru-RU" dirty="0" smtClean="0"/>
              <a:t> той противником буде…» А назавтра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попами </a:t>
            </a:r>
            <a:r>
              <a:rPr lang="ru-RU" dirty="0" err="1" smtClean="0"/>
              <a:t>цесарициними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корсунськими</a:t>
            </a:r>
            <a:r>
              <a:rPr lang="ru-RU" dirty="0" smtClean="0"/>
              <a:t> на </a:t>
            </a:r>
            <a:r>
              <a:rPr lang="ru-RU" dirty="0" err="1" smtClean="0"/>
              <a:t>Дніпро</a:t>
            </a:r>
            <a:r>
              <a:rPr lang="ru-RU" dirty="0" smtClean="0"/>
              <a:t>. І </a:t>
            </a:r>
            <a:r>
              <a:rPr lang="ru-RU" dirty="0" err="1" smtClean="0"/>
              <a:t>зійшлося</a:t>
            </a:r>
            <a:r>
              <a:rPr lang="ru-RU" dirty="0" smtClean="0"/>
              <a:t> людей без </a:t>
            </a:r>
            <a:r>
              <a:rPr lang="ru-RU" dirty="0" err="1" smtClean="0"/>
              <a:t>ліку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влізли</a:t>
            </a:r>
            <a:r>
              <a:rPr lang="ru-RU" dirty="0" smtClean="0"/>
              <a:t> вони у воду… а </a:t>
            </a:r>
            <a:r>
              <a:rPr lang="ru-RU" dirty="0" err="1" smtClean="0"/>
              <a:t>попи</a:t>
            </a:r>
            <a:r>
              <a:rPr lang="ru-RU" dirty="0" smtClean="0"/>
              <a:t>, стоячи, </a:t>
            </a:r>
            <a:r>
              <a:rPr lang="ru-RU" dirty="0" err="1" smtClean="0"/>
              <a:t>молитви</a:t>
            </a:r>
            <a:r>
              <a:rPr lang="ru-RU" dirty="0" smtClean="0"/>
              <a:t> творили. І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видіти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душ </a:t>
            </a:r>
            <a:r>
              <a:rPr lang="ru-RU" dirty="0" err="1" smtClean="0"/>
              <a:t>спасається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526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6215082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Бронников </a:t>
            </a:r>
            <a:r>
              <a:rPr lang="ru-RU" b="1" dirty="0" err="1" smtClean="0"/>
              <a:t>Федір</a:t>
            </a:r>
            <a:r>
              <a:rPr lang="ru-RU" b="1" dirty="0" smtClean="0"/>
              <a:t> –</a:t>
            </a:r>
            <a:r>
              <a:rPr lang="ru-RU" b="1" dirty="0" err="1" smtClean="0"/>
              <a:t>Хрещення</a:t>
            </a:r>
            <a:r>
              <a:rPr lang="ru-RU" b="1" dirty="0" smtClean="0"/>
              <a:t> князя </a:t>
            </a:r>
            <a:r>
              <a:rPr lang="ru-RU" b="1" dirty="0" err="1" smtClean="0"/>
              <a:t>Володимира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39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084168" y="2924944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хрещенні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Василь, на честь </a:t>
            </a:r>
            <a:r>
              <a:rPr lang="ru-RU" dirty="0" err="1"/>
              <a:t>правлячого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Василя II, </a:t>
            </a:r>
            <a:r>
              <a:rPr lang="ru-RU" dirty="0" err="1"/>
              <a:t>згідно</a:t>
            </a:r>
            <a:r>
              <a:rPr lang="ru-RU" dirty="0"/>
              <a:t> з практикою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хрещень</a:t>
            </a:r>
            <a:r>
              <a:rPr lang="ru-RU" dirty="0"/>
              <a:t> того часу.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287076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Хрещення киян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97977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48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86380" y="5357826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Володимир </a:t>
            </a:r>
            <a:r>
              <a:rPr lang="ru-RU" b="1" dirty="0" smtClean="0"/>
              <a:t>Святославович</a:t>
            </a:r>
            <a:r>
              <a:rPr lang="ru-RU" b="1" dirty="0" smtClean="0"/>
              <a:t>. Гравюра </a:t>
            </a:r>
            <a:r>
              <a:rPr lang="ru-RU" b="1" dirty="0" smtClean="0"/>
              <a:t>І.І. Матюшина  з </a:t>
            </a:r>
            <a:r>
              <a:rPr lang="ru-RU" b="1" dirty="0" err="1" smtClean="0"/>
              <a:t>малюнка</a:t>
            </a:r>
            <a:r>
              <a:rPr lang="ru-RU" b="1" dirty="0" smtClean="0"/>
              <a:t>  </a:t>
            </a:r>
            <a:r>
              <a:rPr lang="ru-RU" b="1" dirty="0" smtClean="0"/>
              <a:t>Ф.Г. Солнцева, 1889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00826" y="6000768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979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54" y="5643578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Князь </a:t>
            </a:r>
            <a:r>
              <a:rPr lang="ru-RU" dirty="0" err="1"/>
              <a:t>Володимир</a:t>
            </a:r>
            <a:r>
              <a:rPr lang="ru-RU" dirty="0"/>
              <a:t> з </a:t>
            </a:r>
            <a:r>
              <a:rPr lang="ru-RU" dirty="0" err="1"/>
              <a:t>синами</a:t>
            </a:r>
            <a:r>
              <a:rPr lang="ru-RU" dirty="0"/>
              <a:t>, Борисом і </a:t>
            </a:r>
            <a:r>
              <a:rPr lang="ru-RU" dirty="0" err="1"/>
              <a:t>Глібом</a:t>
            </a:r>
            <a:r>
              <a:rPr lang="ru-RU" dirty="0"/>
              <a:t>. </a:t>
            </a:r>
            <a:r>
              <a:rPr lang="ru-RU" dirty="0" err="1"/>
              <a:t>Ікона</a:t>
            </a:r>
            <a:r>
              <a:rPr lang="ru-RU" dirty="0"/>
              <a:t> XV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48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66632" y="5473005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Златник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. </a:t>
            </a:r>
            <a:r>
              <a:rPr lang="ru-RU" dirty="0" err="1"/>
              <a:t>Лицьова</a:t>
            </a:r>
            <a:r>
              <a:rPr lang="ru-RU" dirty="0"/>
              <a:t> сторона з портретом князя.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Срібляник</a:t>
            </a:r>
            <a:r>
              <a:rPr lang="ru-RU" dirty="0"/>
              <a:t> великого </a:t>
            </a:r>
            <a:r>
              <a:rPr lang="ru-RU" dirty="0" err="1"/>
              <a:t>Київського</a:t>
            </a:r>
            <a:r>
              <a:rPr lang="ru-RU" dirty="0"/>
              <a:t> князя </a:t>
            </a:r>
            <a:r>
              <a:rPr lang="ru-RU" dirty="0" err="1"/>
              <a:t>Володимира</a:t>
            </a:r>
            <a:r>
              <a:rPr lang="ru-RU" dirty="0"/>
              <a:t>. </a:t>
            </a:r>
            <a:r>
              <a:rPr lang="ru-RU" dirty="0" err="1"/>
              <a:t>Одеський</a:t>
            </a:r>
            <a:r>
              <a:rPr lang="ru-RU" dirty="0"/>
              <a:t> музей </a:t>
            </a:r>
            <a:r>
              <a:rPr lang="ru-RU" dirty="0" err="1"/>
              <a:t>нумізматики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571480"/>
            <a:ext cx="8215370" cy="60007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У 981 р. «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на Ляхи и </a:t>
            </a:r>
            <a:r>
              <a:rPr lang="ru-RU" dirty="0" err="1"/>
              <a:t>взя</a:t>
            </a:r>
            <a:r>
              <a:rPr lang="ru-RU" dirty="0"/>
              <a:t> грады их </a:t>
            </a:r>
            <a:r>
              <a:rPr lang="ru-RU" dirty="0" err="1"/>
              <a:t>Перемишль</a:t>
            </a:r>
            <a:r>
              <a:rPr lang="ru-RU" dirty="0"/>
              <a:t>, </a:t>
            </a:r>
            <a:r>
              <a:rPr lang="ru-RU" dirty="0" err="1"/>
              <a:t>Червен</a:t>
            </a:r>
            <a:r>
              <a:rPr lang="ru-RU" dirty="0"/>
              <a:t> и </a:t>
            </a:r>
            <a:r>
              <a:rPr lang="ru-RU" dirty="0" err="1"/>
              <a:t>иныа</a:t>
            </a:r>
            <a:r>
              <a:rPr lang="ru-RU" dirty="0"/>
              <a:t> грады, иже есть под Русью».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порозумітися</a:t>
            </a:r>
            <a:r>
              <a:rPr lang="ru-RU" dirty="0"/>
              <a:t> з </a:t>
            </a:r>
            <a:r>
              <a:rPr lang="ru-RU" dirty="0" err="1"/>
              <a:t>окремими</a:t>
            </a:r>
            <a:r>
              <a:rPr lang="ru-RU" dirty="0"/>
              <a:t> з </a:t>
            </a:r>
            <a:r>
              <a:rPr lang="ru-RU" dirty="0" err="1"/>
              <a:t>хорватських</a:t>
            </a:r>
            <a:r>
              <a:rPr lang="ru-RU" dirty="0"/>
              <a:t> </a:t>
            </a:r>
            <a:r>
              <a:rPr lang="ru-RU" dirty="0" err="1"/>
              <a:t>племінних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. Того ж року «і </a:t>
            </a:r>
            <a:r>
              <a:rPr lang="ru-RU" dirty="0" err="1"/>
              <a:t>вятичів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, і </a:t>
            </a:r>
            <a:r>
              <a:rPr lang="ru-RU" dirty="0" err="1"/>
              <a:t>наклав</a:t>
            </a:r>
            <a:r>
              <a:rPr lang="ru-RU" dirty="0"/>
              <a:t> на них </a:t>
            </a:r>
            <a:r>
              <a:rPr lang="ru-RU" dirty="0" err="1"/>
              <a:t>данину</a:t>
            </a:r>
            <a:r>
              <a:rPr lang="ru-RU" dirty="0"/>
              <a:t> од плуга, як і </a:t>
            </a:r>
            <a:r>
              <a:rPr lang="ru-RU" dirty="0" err="1"/>
              <a:t>отець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брав.»</a:t>
            </a:r>
          </a:p>
          <a:p>
            <a:r>
              <a:rPr lang="ru-RU" dirty="0"/>
              <a:t>982 р.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походом на </a:t>
            </a:r>
            <a:r>
              <a:rPr lang="ru-RU" dirty="0" err="1"/>
              <a:t>вятичів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повстали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князя. 983 р. «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на </a:t>
            </a:r>
            <a:r>
              <a:rPr lang="ru-RU" dirty="0" err="1"/>
              <a:t>ятвягів</a:t>
            </a:r>
            <a:r>
              <a:rPr lang="ru-RU" dirty="0"/>
              <a:t> і взяв землю </a:t>
            </a:r>
            <a:r>
              <a:rPr lang="ru-RU" dirty="0" err="1"/>
              <a:t>їх</a:t>
            </a:r>
            <a:r>
              <a:rPr lang="ru-RU" dirty="0"/>
              <a:t>». У 985 р.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Волзької</a:t>
            </a:r>
            <a:r>
              <a:rPr lang="ru-RU" dirty="0"/>
              <a:t> </a:t>
            </a:r>
            <a:r>
              <a:rPr lang="ru-RU" dirty="0" err="1"/>
              <a:t>Булгарії</a:t>
            </a:r>
            <a:r>
              <a:rPr lang="ru-RU" dirty="0"/>
              <a:t>.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з </a:t>
            </a:r>
            <a:r>
              <a:rPr lang="ru-RU" dirty="0" err="1"/>
              <a:t>перемінним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і скоро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погодились</a:t>
            </a:r>
            <a:r>
              <a:rPr lang="ru-RU" dirty="0"/>
              <a:t> на мир.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влаштовували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Булгар,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булгари</a:t>
            </a:r>
            <a:r>
              <a:rPr lang="ru-RU" dirty="0"/>
              <a:t> </a:t>
            </a:r>
            <a:r>
              <a:rPr lang="ru-RU" dirty="0" err="1"/>
              <a:t>клялися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«тогда не буди </a:t>
            </a:r>
            <a:r>
              <a:rPr lang="ru-RU" dirty="0" err="1"/>
              <a:t>межди</a:t>
            </a:r>
            <a:r>
              <a:rPr lang="ru-RU" dirty="0"/>
              <a:t> нами мира, </a:t>
            </a:r>
            <a:r>
              <a:rPr lang="ru-RU" dirty="0" err="1"/>
              <a:t>егда</a:t>
            </a:r>
            <a:r>
              <a:rPr lang="ru-RU" dirty="0"/>
              <a:t> камень начнет по воде </a:t>
            </a:r>
            <a:r>
              <a:rPr lang="ru-RU" dirty="0" err="1"/>
              <a:t>плавати</a:t>
            </a:r>
            <a:r>
              <a:rPr lang="ru-RU" dirty="0"/>
              <a:t>, а хмель </a:t>
            </a:r>
            <a:r>
              <a:rPr lang="ru-RU" dirty="0" err="1"/>
              <a:t>погрязнути</a:t>
            </a:r>
            <a:r>
              <a:rPr lang="ru-RU" dirty="0"/>
              <a:t>». Мир з </a:t>
            </a:r>
            <a:r>
              <a:rPr lang="ru-RU" dirty="0" err="1"/>
              <a:t>Булгарією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скріплений</a:t>
            </a:r>
            <a:r>
              <a:rPr lang="ru-RU" dirty="0"/>
              <a:t> </a:t>
            </a:r>
            <a:r>
              <a:rPr lang="ru-RU" dirty="0" err="1"/>
              <a:t>черговим</a:t>
            </a:r>
            <a:r>
              <a:rPr lang="ru-RU" dirty="0"/>
              <a:t> </a:t>
            </a:r>
            <a:r>
              <a:rPr lang="ru-RU" dirty="0" err="1"/>
              <a:t>шлюбом</a:t>
            </a:r>
            <a:r>
              <a:rPr lang="ru-RU" dirty="0"/>
              <a:t>.</a:t>
            </a:r>
          </a:p>
          <a:p>
            <a:r>
              <a:rPr lang="ru-RU" dirty="0" err="1"/>
              <a:t>Головним</a:t>
            </a:r>
            <a:r>
              <a:rPr lang="ru-RU" dirty="0"/>
              <a:t> же результатом </a:t>
            </a:r>
            <a:r>
              <a:rPr lang="ru-RU" dirty="0" err="1"/>
              <a:t>Херсонеської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(</a:t>
            </a:r>
            <a:r>
              <a:rPr lang="ru-RU" dirty="0" err="1"/>
              <a:t>осінь</a:t>
            </a:r>
            <a:r>
              <a:rPr lang="ru-RU" dirty="0"/>
              <a:t> 987 — весна 988 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було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на </a:t>
            </a:r>
            <a:r>
              <a:rPr lang="ru-RU" dirty="0" err="1"/>
              <a:t>Русі</a:t>
            </a:r>
            <a:r>
              <a:rPr lang="ru-RU" dirty="0"/>
              <a:t> (988 р.), але й союз з </a:t>
            </a:r>
            <a:r>
              <a:rPr lang="ru-RU" dirty="0" err="1"/>
              <a:t>Візантією</a:t>
            </a:r>
            <a:r>
              <a:rPr lang="ru-RU" dirty="0"/>
              <a:t>, </a:t>
            </a:r>
            <a:r>
              <a:rPr lang="ru-RU" dirty="0" err="1"/>
              <a:t>скріплений</a:t>
            </a:r>
            <a:r>
              <a:rPr lang="ru-RU" dirty="0"/>
              <a:t> </a:t>
            </a:r>
            <a:r>
              <a:rPr lang="ru-RU" dirty="0" err="1"/>
              <a:t>шлюбом</a:t>
            </a:r>
            <a:r>
              <a:rPr lang="ru-RU" dirty="0"/>
              <a:t> з </a:t>
            </a:r>
            <a:r>
              <a:rPr lang="ru-RU" dirty="0" err="1"/>
              <a:t>принцесою</a:t>
            </a:r>
            <a:r>
              <a:rPr lang="ru-RU" dirty="0"/>
              <a:t> Анною, дочкою </a:t>
            </a:r>
            <a:r>
              <a:rPr lang="ru-RU" dirty="0" err="1"/>
              <a:t>імператора</a:t>
            </a:r>
            <a:r>
              <a:rPr lang="ru-RU" dirty="0"/>
              <a:t> Романа II (938—963 </a:t>
            </a:r>
            <a:r>
              <a:rPr lang="ru-RU" dirty="0" err="1"/>
              <a:t>рр</a:t>
            </a:r>
            <a:r>
              <a:rPr lang="ru-RU" dirty="0"/>
              <a:t>.). Анна </a:t>
            </a:r>
            <a:r>
              <a:rPr lang="ru-RU" dirty="0" err="1"/>
              <a:t>народилася</a:t>
            </a:r>
            <a:r>
              <a:rPr lang="ru-RU" dirty="0"/>
              <a:t> у 963 р. і померла у 1011 р.</a:t>
            </a:r>
          </a:p>
          <a:p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першим з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став </a:t>
            </a:r>
            <a:r>
              <a:rPr lang="ru-RU" dirty="0" err="1"/>
              <a:t>карбувати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. </a:t>
            </a:r>
            <a:r>
              <a:rPr lang="ru-RU" dirty="0" err="1"/>
              <a:t>Златник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важив</a:t>
            </a:r>
            <a:r>
              <a:rPr lang="ru-RU" dirty="0"/>
              <a:t> 4,2 г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по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візантійській</a:t>
            </a:r>
            <a:r>
              <a:rPr lang="ru-RU" dirty="0"/>
              <a:t> </a:t>
            </a:r>
            <a:r>
              <a:rPr lang="ru-RU" dirty="0" err="1"/>
              <a:t>номісмі</a:t>
            </a:r>
            <a:r>
              <a:rPr lang="ru-RU" dirty="0"/>
              <a:t> та </a:t>
            </a:r>
            <a:r>
              <a:rPr lang="ru-RU" dirty="0" err="1"/>
              <a:t>мусульманському</a:t>
            </a:r>
            <a:r>
              <a:rPr lang="ru-RU" dirty="0"/>
              <a:t> динару.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високохудожня</a:t>
            </a:r>
            <a:r>
              <a:rPr lang="ru-RU" dirty="0"/>
              <a:t> монета з гербом-</a:t>
            </a:r>
            <a:r>
              <a:rPr lang="ru-RU" dirty="0" err="1"/>
              <a:t>тамгою</a:t>
            </a:r>
            <a:r>
              <a:rPr lang="ru-RU" dirty="0"/>
              <a:t> </a:t>
            </a:r>
            <a:r>
              <a:rPr lang="ru-RU" dirty="0" err="1"/>
              <a:t>тризубом</a:t>
            </a:r>
            <a:r>
              <a:rPr lang="ru-RU" dirty="0"/>
              <a:t>, портретом князя і словесною легендою. На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Христа Спасителя. Такими ж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срібники</a:t>
            </a:r>
            <a:r>
              <a:rPr lang="ru-RU" dirty="0"/>
              <a:t> з легендою «</a:t>
            </a:r>
            <a:r>
              <a:rPr lang="ru-RU" dirty="0" err="1"/>
              <a:t>Володимир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 — а се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срібло</a:t>
            </a:r>
            <a:r>
              <a:rPr lang="ru-RU" dirty="0"/>
              <a:t>». </a:t>
            </a:r>
            <a:r>
              <a:rPr lang="ru-RU" dirty="0" err="1"/>
              <a:t>Пізніші</a:t>
            </a:r>
            <a:r>
              <a:rPr lang="ru-RU" dirty="0"/>
              <a:t> </a:t>
            </a:r>
            <a:r>
              <a:rPr lang="ru-RU" dirty="0" err="1"/>
              <a:t>срібники</a:t>
            </a:r>
            <a:r>
              <a:rPr lang="ru-RU" dirty="0"/>
              <a:t> на </a:t>
            </a:r>
            <a:r>
              <a:rPr lang="ru-RU" dirty="0" err="1"/>
              <a:t>звороті</a:t>
            </a:r>
            <a:r>
              <a:rPr lang="ru-RU" dirty="0"/>
              <a:t> </a:t>
            </a:r>
            <a:r>
              <a:rPr lang="ru-RU" dirty="0" err="1"/>
              <a:t>замісь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Христа Спасителя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.</a:t>
            </a:r>
          </a:p>
          <a:p>
            <a:r>
              <a:rPr lang="ru-RU" dirty="0" err="1"/>
              <a:t>Володимир</a:t>
            </a:r>
            <a:r>
              <a:rPr lang="ru-RU" dirty="0"/>
              <a:t>-Василь </a:t>
            </a:r>
            <a:r>
              <a:rPr lang="ru-RU" dirty="0" err="1"/>
              <a:t>Святославич</a:t>
            </a:r>
            <a:r>
              <a:rPr lang="ru-RU" dirty="0"/>
              <a:t> помер 15.07.1015 р.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приміській</a:t>
            </a:r>
            <a:r>
              <a:rPr lang="ru-RU" dirty="0"/>
              <a:t> </a:t>
            </a:r>
            <a:r>
              <a:rPr lang="ru-RU" dirty="0" err="1"/>
              <a:t>резиденції</a:t>
            </a:r>
            <a:r>
              <a:rPr lang="ru-RU" dirty="0"/>
              <a:t> </a:t>
            </a:r>
            <a:r>
              <a:rPr lang="ru-RU" dirty="0" err="1"/>
              <a:t>Берестові</a:t>
            </a:r>
            <a:r>
              <a:rPr lang="ru-RU" dirty="0"/>
              <a:t>. Останки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таємно</a:t>
            </a:r>
            <a:r>
              <a:rPr lang="ru-RU" dirty="0"/>
              <a:t> </a:t>
            </a:r>
            <a:r>
              <a:rPr lang="ru-RU" dirty="0" err="1"/>
              <a:t>перевезені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і </a:t>
            </a:r>
            <a:r>
              <a:rPr lang="ru-RU" dirty="0" err="1"/>
              <a:t>захоронені</a:t>
            </a:r>
            <a:r>
              <a:rPr lang="ru-RU" dirty="0"/>
              <a:t> в </a:t>
            </a:r>
            <a:r>
              <a:rPr lang="ru-RU" dirty="0" err="1"/>
              <a:t>мармуровому</a:t>
            </a:r>
            <a:r>
              <a:rPr lang="ru-RU" dirty="0"/>
              <a:t> </a:t>
            </a:r>
            <a:r>
              <a:rPr lang="ru-RU" dirty="0" err="1"/>
              <a:t>саркофазі</a:t>
            </a:r>
            <a:r>
              <a:rPr lang="ru-RU" dirty="0"/>
              <a:t> у </a:t>
            </a:r>
            <a:r>
              <a:rPr lang="ru-RU" dirty="0" err="1"/>
              <a:t>збудованій</a:t>
            </a:r>
            <a:r>
              <a:rPr lang="ru-RU" dirty="0"/>
              <a:t> ним </a:t>
            </a:r>
            <a:r>
              <a:rPr lang="ru-RU" dirty="0" err="1"/>
              <a:t>Десятинній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436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600076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Володимир</a:t>
            </a:r>
            <a:r>
              <a:rPr lang="ru-RU" b="1" dirty="0" smtClean="0"/>
              <a:t> </a:t>
            </a:r>
            <a:r>
              <a:rPr lang="ru-RU" b="1" dirty="0" err="1"/>
              <a:t>йде</a:t>
            </a:r>
            <a:r>
              <a:rPr lang="ru-RU" b="1" dirty="0"/>
              <a:t> в </a:t>
            </a:r>
            <a:r>
              <a:rPr lang="ru-RU" b="1" dirty="0" err="1"/>
              <a:t>похід</a:t>
            </a:r>
            <a:r>
              <a:rPr lang="ru-RU" b="1" dirty="0"/>
              <a:t> на </a:t>
            </a:r>
            <a:r>
              <a:rPr lang="ru-RU" b="1" dirty="0" err="1"/>
              <a:t>в'ятичів</a:t>
            </a:r>
            <a:r>
              <a:rPr lang="ru-RU" b="1" dirty="0"/>
              <a:t>. </a:t>
            </a:r>
            <a:r>
              <a:rPr lang="ru-RU" b="1" dirty="0" err="1"/>
              <a:t>Мініатюра</a:t>
            </a:r>
            <a:r>
              <a:rPr lang="ru-RU" b="1" dirty="0"/>
              <a:t> з </a:t>
            </a:r>
            <a:r>
              <a:rPr lang="ru-RU" b="1" dirty="0" err="1"/>
              <a:t>Радзівіллівського</a:t>
            </a:r>
            <a:r>
              <a:rPr lang="ru-RU" b="1" dirty="0"/>
              <a:t> </a:t>
            </a:r>
            <a:r>
              <a:rPr lang="ru-RU" b="1" dirty="0" err="1" smtClean="0"/>
              <a:t>літопису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57166"/>
            <a:ext cx="821537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/>
              <a:t>Реформи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00282"/>
            <a:ext cx="2214578" cy="43577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     </a:t>
            </a:r>
          </a:p>
          <a:p>
            <a:r>
              <a:rPr lang="uk-UA" sz="2000" i="1" dirty="0" smtClean="0"/>
              <a:t>Роздав землі в </a:t>
            </a:r>
            <a:r>
              <a:rPr lang="uk-UA" sz="2000" i="1" dirty="0" err="1" smtClean="0"/>
              <a:t>уп-</a:t>
            </a:r>
            <a:r>
              <a:rPr lang="uk-UA" sz="2000" i="1" dirty="0" smtClean="0"/>
              <a:t>   </a:t>
            </a:r>
            <a:r>
              <a:rPr lang="uk-UA" sz="2000" i="1" dirty="0" err="1" smtClean="0"/>
              <a:t>равління</a:t>
            </a:r>
            <a:r>
              <a:rPr lang="uk-UA" sz="2000" i="1" dirty="0" smtClean="0"/>
              <a:t> 12 синам; почався процес </a:t>
            </a:r>
            <a:r>
              <a:rPr lang="uk-UA" sz="2000" i="1" dirty="0" err="1" smtClean="0"/>
              <a:t>ліквідацїі</a:t>
            </a:r>
            <a:r>
              <a:rPr lang="uk-UA" sz="2000" i="1" dirty="0" smtClean="0"/>
              <a:t> влади племінних князів; родоплемінний поділ держави змінюється територіальним; зміцнюється центральна влада </a:t>
            </a:r>
            <a:r>
              <a:rPr lang="uk-UA" sz="2000" b="1" i="1" dirty="0" smtClean="0"/>
              <a:t>київського</a:t>
            </a:r>
            <a:r>
              <a:rPr lang="uk-UA" sz="2000" i="1" dirty="0" smtClean="0"/>
              <a:t> князя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428868"/>
            <a:ext cx="2071702" cy="4429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i="1" dirty="0" smtClean="0"/>
              <a:t>Племінна </a:t>
            </a:r>
            <a:r>
              <a:rPr lang="uk-UA" b="1" i="1" dirty="0" smtClean="0"/>
              <a:t>організація війська змінюється  на феодальну; </a:t>
            </a:r>
          </a:p>
          <a:p>
            <a:r>
              <a:rPr lang="uk-UA" b="1" i="1" dirty="0" smtClean="0"/>
              <a:t>усунув із провідних ролей у дружиш варязьких найманців, що сприяло формуванню, верхівки військової знаті з місцевого населення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500306"/>
            <a:ext cx="1928826" cy="43576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b="1" dirty="0" smtClean="0"/>
          </a:p>
          <a:p>
            <a:r>
              <a:rPr lang="uk-UA" sz="2000" i="1" dirty="0" smtClean="0"/>
              <a:t>• Для захисту від кочівників збудував укріплену лінію з містами-фортецями по річках </a:t>
            </a:r>
            <a:r>
              <a:rPr lang="uk-UA" sz="2000" b="1" i="1" dirty="0" smtClean="0"/>
              <a:t>Стугні,Десні, Ірпені,  Рубежі й Сулі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428868"/>
            <a:ext cx="1857388" cy="44291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Запровадив</a:t>
            </a:r>
            <a:r>
              <a:rPr lang="ru-RU" i="1" dirty="0" smtClean="0"/>
              <a:t> </a:t>
            </a:r>
            <a:r>
              <a:rPr lang="ru-RU" i="1" dirty="0" err="1" smtClean="0"/>
              <a:t>звід</a:t>
            </a:r>
            <a:r>
              <a:rPr lang="ru-RU" i="1" dirty="0" smtClean="0"/>
              <a:t> </a:t>
            </a:r>
            <a:r>
              <a:rPr lang="ru-RU" i="1" dirty="0" err="1" smtClean="0"/>
              <a:t>законів</a:t>
            </a:r>
            <a:r>
              <a:rPr lang="ru-RU" i="1" dirty="0" smtClean="0"/>
              <a:t> </a:t>
            </a:r>
            <a:r>
              <a:rPr lang="ru-RU" i="1" dirty="0" err="1" smtClean="0"/>
              <a:t>усного</a:t>
            </a:r>
            <a:r>
              <a:rPr lang="ru-RU" i="1" dirty="0" smtClean="0"/>
              <a:t> </a:t>
            </a:r>
            <a:r>
              <a:rPr lang="ru-RU" i="1" dirty="0" err="1" smtClean="0"/>
              <a:t>звичає</a:t>
            </a:r>
            <a:r>
              <a:rPr lang="ru-RU" i="1" dirty="0" smtClean="0"/>
              <a:t> </a:t>
            </a:r>
            <a:r>
              <a:rPr lang="ru-RU" i="1" dirty="0" err="1" smtClean="0"/>
              <a:t>ваго</a:t>
            </a:r>
            <a:r>
              <a:rPr lang="ru-RU" i="1" dirty="0" smtClean="0"/>
              <a:t> права «Устав </a:t>
            </a:r>
            <a:r>
              <a:rPr lang="ru-RU" i="1" dirty="0" err="1" smtClean="0"/>
              <a:t>земляний</a:t>
            </a:r>
            <a:r>
              <a:rPr lang="ru-RU" i="1" dirty="0" smtClean="0"/>
              <a:t>»; </a:t>
            </a:r>
            <a:r>
              <a:rPr lang="ru-RU" i="1" dirty="0" err="1" smtClean="0"/>
              <a:t>розмежував</a:t>
            </a:r>
            <a:r>
              <a:rPr lang="ru-RU" i="1" dirty="0" smtClean="0"/>
              <a:t> </a:t>
            </a:r>
            <a:r>
              <a:rPr lang="ru-RU" i="1" dirty="0" err="1" smtClean="0"/>
              <a:t>князівський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церковний</a:t>
            </a:r>
            <a:r>
              <a:rPr lang="ru-RU" i="1" dirty="0" smtClean="0"/>
              <a:t> суди; </a:t>
            </a:r>
            <a:r>
              <a:rPr lang="ru-RU" i="1" dirty="0" err="1" smtClean="0"/>
              <a:t>скасував</a:t>
            </a:r>
            <a:r>
              <a:rPr lang="ru-RU" i="1" dirty="0" smtClean="0"/>
              <a:t> </a:t>
            </a:r>
            <a:r>
              <a:rPr lang="ru-RU" i="1" dirty="0" err="1" smtClean="0"/>
              <a:t>смертну</a:t>
            </a:r>
            <a:r>
              <a:rPr lang="ru-RU" i="1" dirty="0" smtClean="0"/>
              <a:t> кару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785926"/>
            <a:ext cx="207170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Адміністративна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1714488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Військова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9454" y="1714488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Судова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1714488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Оборонна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857224" y="2143116"/>
            <a:ext cx="7786742" cy="50006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1</a:t>
            </a:r>
            <a:r>
              <a:rPr lang="uk-UA" sz="2400" i="1" dirty="0" smtClean="0"/>
              <a:t>980 р. здійснив спробу реформувати  язичництво, яка не мала позитивних  наслідків. </a:t>
            </a:r>
          </a:p>
          <a:p>
            <a:r>
              <a:rPr lang="uk-UA" sz="2400" i="1" dirty="0" smtClean="0"/>
              <a:t>988р. запровадив християнство як державну релігію Київської Русі. Нова релігія зміцнила центральну владу князя, дала можливість Русі увійти як рівній-у коло найбільших, християнських держав Європи, сприяла розвитку  торгівлі, культури, освіти тощо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785926"/>
            <a:ext cx="52864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Релігійна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5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4786322"/>
            <a:ext cx="292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великий план.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Хреститель</a:t>
            </a:r>
            <a:r>
              <a:rPr lang="ru-RU" dirty="0"/>
              <a:t> </a:t>
            </a:r>
            <a:r>
              <a:rPr lang="ru-RU" dirty="0" err="1"/>
              <a:t>тримає</a:t>
            </a:r>
            <a:r>
              <a:rPr lang="ru-RU" dirty="0"/>
              <a:t> в </a:t>
            </a:r>
            <a:r>
              <a:rPr lang="ru-RU" dirty="0" err="1"/>
              <a:t>руці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і </a:t>
            </a:r>
            <a:r>
              <a:rPr lang="ru-RU" dirty="0" err="1"/>
              <a:t>зневажає</a:t>
            </a:r>
            <a:r>
              <a:rPr lang="ru-RU" dirty="0"/>
              <a:t> ногою </a:t>
            </a:r>
            <a:r>
              <a:rPr lang="ru-RU" dirty="0" err="1"/>
              <a:t>ідола</a:t>
            </a:r>
            <a:r>
              <a:rPr lang="ru-RU" dirty="0"/>
              <a:t> Перуна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857884" y="5715016"/>
            <a:ext cx="28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Володимиру</a:t>
            </a:r>
            <a:r>
              <a:rPr lang="ru-RU" dirty="0"/>
              <a:t> Великому в </a:t>
            </a:r>
            <a:r>
              <a:rPr lang="ru-RU" dirty="0" err="1"/>
              <a:t>Києві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(рус. </a:t>
            </a:r>
            <a:r>
              <a:rPr lang="ru-RU" dirty="0" err="1"/>
              <a:t>Володимѣръ</a:t>
            </a:r>
            <a:r>
              <a:rPr lang="ru-RU" dirty="0"/>
              <a:t> </a:t>
            </a:r>
            <a:r>
              <a:rPr lang="ru-RU" dirty="0" err="1"/>
              <a:t>Святославичь</a:t>
            </a:r>
            <a:r>
              <a:rPr lang="ru-RU" dirty="0"/>
              <a:t>, 958? — 15 </a:t>
            </a:r>
            <a:r>
              <a:rPr lang="ru-RU" dirty="0" err="1"/>
              <a:t>липня</a:t>
            </a:r>
            <a:r>
              <a:rPr lang="ru-RU" dirty="0"/>
              <a:t> 1015) — </a:t>
            </a:r>
            <a:r>
              <a:rPr lang="ru-RU" dirty="0" err="1"/>
              <a:t>руський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з </a:t>
            </a:r>
            <a:r>
              <a:rPr lang="ru-RU" dirty="0" err="1"/>
              <a:t>варязької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Рюриковичів</a:t>
            </a:r>
            <a:r>
              <a:rPr lang="ru-RU" dirty="0"/>
              <a:t>, князь </a:t>
            </a:r>
            <a:r>
              <a:rPr lang="ru-RU" dirty="0" err="1"/>
              <a:t>новгородський</a:t>
            </a:r>
            <a:r>
              <a:rPr lang="ru-RU" dirty="0"/>
              <a:t> (958 — 980), великий князь </a:t>
            </a:r>
            <a:r>
              <a:rPr lang="ru-RU" dirty="0" err="1"/>
              <a:t>Київський</a:t>
            </a:r>
            <a:r>
              <a:rPr lang="ru-RU" dirty="0"/>
              <a:t> (980—1015). </a:t>
            </a:r>
            <a:r>
              <a:rPr lang="ru-RU" dirty="0" err="1"/>
              <a:t>Син</a:t>
            </a:r>
            <a:r>
              <a:rPr lang="ru-RU" dirty="0"/>
              <a:t> Святослава </a:t>
            </a:r>
            <a:r>
              <a:rPr lang="ru-RU" dirty="0" err="1"/>
              <a:t>Ігоровича</a:t>
            </a:r>
            <a:r>
              <a:rPr lang="ru-RU" dirty="0"/>
              <a:t>, великого князя </a:t>
            </a:r>
            <a:r>
              <a:rPr lang="ru-RU" dirty="0" err="1"/>
              <a:t>Київського</a:t>
            </a:r>
            <a:r>
              <a:rPr lang="ru-RU" dirty="0"/>
              <a:t>,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коханки-рабині</a:t>
            </a:r>
            <a:r>
              <a:rPr lang="ru-RU" dirty="0"/>
              <a:t> </a:t>
            </a:r>
            <a:r>
              <a:rPr lang="ru-RU" dirty="0" err="1"/>
              <a:t>Малуші</a:t>
            </a:r>
            <a:r>
              <a:rPr lang="ru-RU" dirty="0"/>
              <a:t>. 988 року </a:t>
            </a:r>
            <a:r>
              <a:rPr lang="ru-RU" dirty="0" err="1"/>
              <a:t>охрестив</a:t>
            </a:r>
            <a:r>
              <a:rPr lang="ru-RU" dirty="0"/>
              <a:t> Русь, першим з </a:t>
            </a:r>
            <a:r>
              <a:rPr lang="ru-RU" dirty="0" err="1"/>
              <a:t>руських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карбувати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монету. </a:t>
            </a:r>
            <a:r>
              <a:rPr lang="ru-RU" dirty="0" err="1"/>
              <a:t>Канонізований</a:t>
            </a:r>
            <a:r>
              <a:rPr lang="ru-RU" dirty="0"/>
              <a:t> </a:t>
            </a:r>
            <a:r>
              <a:rPr lang="ru-RU" dirty="0" err="1"/>
              <a:t>Католицькою</a:t>
            </a:r>
            <a:r>
              <a:rPr lang="ru-RU" dirty="0"/>
              <a:t> і Православною церквами як </a:t>
            </a:r>
            <a:r>
              <a:rPr lang="ru-RU" dirty="0" err="1"/>
              <a:t>Святий</a:t>
            </a:r>
            <a:r>
              <a:rPr lang="ru-RU" dirty="0"/>
              <a:t> </a:t>
            </a:r>
            <a:r>
              <a:rPr lang="ru-RU" dirty="0" err="1"/>
              <a:t>рівноапостольний</a:t>
            </a:r>
            <a:r>
              <a:rPr lang="ru-RU" dirty="0"/>
              <a:t> князь </a:t>
            </a:r>
            <a:r>
              <a:rPr lang="ru-RU" dirty="0" err="1"/>
              <a:t>Володимир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Володимир</a:t>
            </a:r>
            <a:r>
              <a:rPr lang="ru-RU" dirty="0"/>
              <a:t> Великий,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Святий</a:t>
            </a:r>
            <a:r>
              <a:rPr lang="ru-RU" dirty="0"/>
              <a:t>, </a:t>
            </a:r>
            <a:r>
              <a:rPr lang="ru-RU" dirty="0" err="1"/>
              <a:t>Володимир</a:t>
            </a:r>
            <a:r>
              <a:rPr lang="ru-RU" dirty="0"/>
              <a:t> І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39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57884" y="5786454"/>
            <a:ext cx="292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Рябушкін</a:t>
            </a:r>
            <a:r>
              <a:rPr lang="ru-RU" dirty="0" smtClean="0"/>
              <a:t>. «</a:t>
            </a:r>
            <a:r>
              <a:rPr lang="ru-RU" dirty="0" err="1" smtClean="0"/>
              <a:t>Добриня</a:t>
            </a:r>
            <a:r>
              <a:rPr lang="ru-RU" dirty="0" smtClean="0"/>
              <a:t> </a:t>
            </a:r>
            <a:r>
              <a:rPr lang="ru-RU" dirty="0" err="1" smtClean="0"/>
              <a:t>Нікііич</a:t>
            </a:r>
            <a:r>
              <a:rPr lang="ru-RU" dirty="0" smtClean="0"/>
              <a:t>». 1895.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953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Син</a:t>
            </a:r>
            <a:r>
              <a:rPr lang="ru-RU" dirty="0"/>
              <a:t> великого князя </a:t>
            </a:r>
            <a:r>
              <a:rPr lang="ru-RU" dirty="0" err="1"/>
              <a:t>Київського</a:t>
            </a:r>
            <a:r>
              <a:rPr lang="ru-RU" dirty="0"/>
              <a:t> Святослава I </a:t>
            </a:r>
            <a:r>
              <a:rPr lang="ru-RU" dirty="0" err="1"/>
              <a:t>Ігоровича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коханки</a:t>
            </a:r>
            <a:r>
              <a:rPr lang="ru-RU" dirty="0"/>
              <a:t> </a:t>
            </a:r>
            <a:r>
              <a:rPr lang="ru-RU" dirty="0" err="1"/>
              <a:t>Малуші</a:t>
            </a:r>
            <a:r>
              <a:rPr lang="ru-RU" dirty="0"/>
              <a:t>, дочки Малка </a:t>
            </a:r>
            <a:r>
              <a:rPr lang="ru-RU" dirty="0" err="1"/>
              <a:t>Любечанина</a:t>
            </a:r>
            <a:r>
              <a:rPr lang="ru-RU" dirty="0"/>
              <a:t>, яка служила ключницею </a:t>
            </a:r>
            <a:r>
              <a:rPr lang="ru-RU" dirty="0" err="1"/>
              <a:t>княгині</a:t>
            </a:r>
            <a:r>
              <a:rPr lang="ru-RU" dirty="0"/>
              <a:t> Ольги.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невідомий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Святослав </a:t>
            </a:r>
            <a:r>
              <a:rPr lang="ru-RU" dirty="0" err="1"/>
              <a:t>народився</a:t>
            </a:r>
            <a:r>
              <a:rPr lang="ru-RU" dirty="0"/>
              <a:t> в 942, а старший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Вишеслав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977,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виводять</a:t>
            </a:r>
            <a:r>
              <a:rPr lang="ru-RU" dirty="0"/>
              <a:t> роком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960-й з </a:t>
            </a:r>
            <a:r>
              <a:rPr lang="ru-RU" dirty="0" err="1"/>
              <a:t>точністю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Як </a:t>
            </a:r>
            <a:r>
              <a:rPr lang="ru-RU" dirty="0" err="1"/>
              <a:t>повідомляють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XVI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Никонівський</a:t>
            </a:r>
            <a:r>
              <a:rPr lang="ru-RU" dirty="0"/>
              <a:t> і </a:t>
            </a:r>
            <a:r>
              <a:rPr lang="ru-RU" dirty="0" err="1"/>
              <a:t>Устюжський</a:t>
            </a:r>
            <a:r>
              <a:rPr lang="ru-RU" dirty="0"/>
              <a:t> </a:t>
            </a:r>
            <a:r>
              <a:rPr lang="ru-RU" dirty="0" err="1"/>
              <a:t>літописи</a:t>
            </a:r>
            <a:r>
              <a:rPr lang="ru-RU" dirty="0"/>
              <a:t>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Будутині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Псковом,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розгнівана</a:t>
            </a:r>
            <a:r>
              <a:rPr lang="ru-RU" dirty="0"/>
              <a:t> Ольга </a:t>
            </a:r>
            <a:r>
              <a:rPr lang="ru-RU" dirty="0" err="1"/>
              <a:t>відіслала</a:t>
            </a:r>
            <a:r>
              <a:rPr lang="ru-RU" dirty="0"/>
              <a:t> </a:t>
            </a:r>
            <a:r>
              <a:rPr lang="ru-RU" dirty="0" err="1"/>
              <a:t>Малушу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, за </a:t>
            </a:r>
            <a:r>
              <a:rPr lang="ru-RU" dirty="0" err="1"/>
              <a:t>найновішою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 князь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на </a:t>
            </a:r>
            <a:r>
              <a:rPr lang="ru-RU" dirty="0" err="1"/>
              <a:t>українських</a:t>
            </a:r>
            <a:r>
              <a:rPr lang="ru-RU" dirty="0"/>
              <a:t> землях, у с. </a:t>
            </a:r>
            <a:r>
              <a:rPr lang="ru-RU" dirty="0" err="1"/>
              <a:t>Будятичах</a:t>
            </a:r>
            <a:r>
              <a:rPr lang="ru-RU" dirty="0"/>
              <a:t> (на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Нововолинська</a:t>
            </a:r>
            <a:r>
              <a:rPr lang="ru-RU" dirty="0"/>
              <a:t>).[1]</a:t>
            </a:r>
          </a:p>
          <a:p>
            <a:r>
              <a:rPr lang="ru-RU" dirty="0"/>
              <a:t>Про </a:t>
            </a:r>
            <a:r>
              <a:rPr lang="ru-RU" dirty="0" err="1"/>
              <a:t>подальшу</a:t>
            </a:r>
            <a:r>
              <a:rPr lang="ru-RU" dirty="0"/>
              <a:t> долю </a:t>
            </a:r>
            <a:r>
              <a:rPr lang="ru-RU" dirty="0" err="1"/>
              <a:t>Малуші</a:t>
            </a:r>
            <a:r>
              <a:rPr lang="ru-RU" dirty="0"/>
              <a:t> </a:t>
            </a:r>
            <a:r>
              <a:rPr lang="ru-RU" dirty="0" err="1"/>
              <a:t>літописи</a:t>
            </a:r>
            <a:r>
              <a:rPr lang="ru-RU" dirty="0"/>
              <a:t> не </a:t>
            </a:r>
            <a:r>
              <a:rPr lang="ru-RU" dirty="0" err="1"/>
              <a:t>повідомляють</a:t>
            </a:r>
            <a:r>
              <a:rPr lang="ru-RU" dirty="0"/>
              <a:t>, а </a:t>
            </a:r>
            <a:r>
              <a:rPr lang="ru-RU" dirty="0" err="1"/>
              <a:t>малолітній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, де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княгині</a:t>
            </a:r>
            <a:r>
              <a:rPr lang="ru-RU" dirty="0"/>
              <a:t> Ольги. </a:t>
            </a:r>
            <a:r>
              <a:rPr lang="ru-RU" dirty="0" err="1"/>
              <a:t>Вихованням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за все </a:t>
            </a:r>
            <a:r>
              <a:rPr lang="ru-RU" dirty="0" err="1"/>
              <a:t>дядько</a:t>
            </a:r>
            <a:r>
              <a:rPr lang="ru-RU" dirty="0"/>
              <a:t> по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Добриня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у </a:t>
            </a:r>
            <a:r>
              <a:rPr lang="ru-RU" dirty="0" err="1"/>
              <a:t>звичаях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довіряти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членам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Народження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дитинство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«Был же Владимир побеждён похотью, и были у него жёны […], а наложниц было у него 300 в Вышгороде, 300 в Белгороде и 200 на </a:t>
            </a:r>
            <a:r>
              <a:rPr lang="ru-RU" dirty="0" err="1" smtClean="0"/>
              <a:t>Берестове</a:t>
            </a:r>
            <a:r>
              <a:rPr lang="ru-RU" dirty="0" smtClean="0"/>
              <a:t>, в сельце, которое называют сейчас Берестовое. И был он ненасытен в блуде, приводя к себе замужних женщин и </a:t>
            </a:r>
            <a:r>
              <a:rPr lang="ru-RU" dirty="0" err="1" smtClean="0"/>
              <a:t>растляя</a:t>
            </a:r>
            <a:r>
              <a:rPr lang="ru-RU" dirty="0" smtClean="0"/>
              <a:t> девиц.»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Православные источники утверждают, что князь освободил от супружеских обязанностей всех бывших языческих жён. </a:t>
            </a:r>
            <a:r>
              <a:rPr lang="ru-RU" dirty="0" err="1" smtClean="0"/>
              <a:t>Рогнеде</a:t>
            </a:r>
            <a:r>
              <a:rPr lang="ru-RU" dirty="0" smtClean="0"/>
              <a:t> он предложил выбрать мужа, но она отказалась и приняла монашеский постриг.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Повість временних літ так передає спосіб життя Володимира до хрещення: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53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5643578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Антон Павлович Лосенко.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Рогнеда</a:t>
            </a:r>
            <a:r>
              <a:rPr lang="ru-RU" dirty="0" smtClean="0"/>
              <a:t>. 1770.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510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6000768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Покушение </a:t>
            </a:r>
            <a:r>
              <a:rPr lang="ru-RU" dirty="0" err="1" smtClean="0"/>
              <a:t>Рогнеды</a:t>
            </a:r>
            <a:r>
              <a:rPr lang="ru-RU" dirty="0" smtClean="0"/>
              <a:t> на Владимира. 985 год. Гравюра Б. </a:t>
            </a:r>
            <a:r>
              <a:rPr lang="ru-RU" dirty="0" err="1" smtClean="0"/>
              <a:t>Чорикова</a:t>
            </a:r>
            <a:r>
              <a:rPr lang="ru-RU" dirty="0" smtClean="0"/>
              <a:t>. XIX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5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4929198"/>
            <a:ext cx="2643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Андрей Петрович Рябушкин. «Владимир Красное Солнышко и его жена Апраксия </a:t>
            </a:r>
            <a:r>
              <a:rPr lang="ru-RU" dirty="0" err="1" smtClean="0"/>
              <a:t>Королевична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217613SlideId26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198</TotalTime>
  <Words>431</Words>
  <Application>Microsoft Office PowerPoint</Application>
  <PresentationFormat>Экран (4:3)</PresentationFormat>
  <Paragraphs>54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Hardcover</vt:lpstr>
      <vt:lpstr>Володимир Великий</vt:lpstr>
      <vt:lpstr>Презентация PowerPoint</vt:lpstr>
      <vt:lpstr>Презентация PowerPoint</vt:lpstr>
      <vt:lpstr>Презентация PowerPoint</vt:lpstr>
      <vt:lpstr>Народження і дитинство</vt:lpstr>
      <vt:lpstr>Повість временних літ так передає спосіб життя Володимира до хрещення: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Хрещення киян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2011-08-15T18:56:28Z</dcterms:created>
  <dcterms:modified xsi:type="dcterms:W3CDTF">2012-02-01T18:24:24Z</dcterms:modified>
</cp:coreProperties>
</file>