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0" y="2895600"/>
            <a:ext cx="9144000" cy="3962400"/>
            <a:chOff x="0" y="1824"/>
            <a:chExt cx="5760" cy="2496"/>
          </a:xfrm>
        </p:grpSpPr>
        <p:grpSp>
          <p:nvGrpSpPr>
            <p:cNvPr id="5" name="Group 117"/>
            <p:cNvGrpSpPr>
              <a:grpSpLocks/>
            </p:cNvGrpSpPr>
            <p:nvPr userDrawn="1"/>
          </p:nvGrpSpPr>
          <p:grpSpPr bwMode="auto">
            <a:xfrm>
              <a:off x="0" y="1824"/>
              <a:ext cx="5760" cy="2496"/>
              <a:chOff x="0" y="1824"/>
              <a:chExt cx="5760" cy="2496"/>
            </a:xfrm>
          </p:grpSpPr>
          <p:sp>
            <p:nvSpPr>
              <p:cNvPr id="14" name="Rectangle 102"/>
              <p:cNvSpPr>
                <a:spLocks noChangeArrowheads="1"/>
              </p:cNvSpPr>
              <p:nvPr userDrawn="1"/>
            </p:nvSpPr>
            <p:spPr bwMode="ltGray">
              <a:xfrm>
                <a:off x="5280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5" name="Rectangle 103"/>
              <p:cNvSpPr>
                <a:spLocks noChangeArrowheads="1"/>
              </p:cNvSpPr>
              <p:nvPr userDrawn="1"/>
            </p:nvSpPr>
            <p:spPr bwMode="ltGray">
              <a:xfrm>
                <a:off x="144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6" name="Rectangle 3"/>
              <p:cNvSpPr>
                <a:spLocks noChangeArrowheads="1"/>
              </p:cNvSpPr>
              <p:nvPr userDrawn="1"/>
            </p:nvSpPr>
            <p:spPr bwMode="ltGray">
              <a:xfrm>
                <a:off x="5280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7" name="Rectangle 4"/>
              <p:cNvSpPr>
                <a:spLocks noChangeArrowheads="1"/>
              </p:cNvSpPr>
              <p:nvPr userDrawn="1"/>
            </p:nvSpPr>
            <p:spPr bwMode="hidden">
              <a:xfrm>
                <a:off x="0" y="1824"/>
                <a:ext cx="5760" cy="28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 userDrawn="1"/>
            </p:nvSpPr>
            <p:spPr bwMode="hidden">
              <a:xfrm>
                <a:off x="5616" y="2064"/>
                <a:ext cx="144" cy="225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 userDrawn="1"/>
            </p:nvSpPr>
            <p:spPr bwMode="hidden">
              <a:xfrm>
                <a:off x="0" y="2112"/>
                <a:ext cx="144" cy="220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 userDrawn="1"/>
            </p:nvSpPr>
            <p:spPr bwMode="ltGray">
              <a:xfrm>
                <a:off x="144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21" name="Group 8"/>
              <p:cNvGrpSpPr>
                <a:grpSpLocks/>
              </p:cNvGrpSpPr>
              <p:nvPr userDrawn="1"/>
            </p:nvGrpSpPr>
            <p:grpSpPr bwMode="auto">
              <a:xfrm>
                <a:off x="8" y="2032"/>
                <a:ext cx="5724" cy="608"/>
                <a:chOff x="8" y="32"/>
                <a:chExt cx="5724" cy="608"/>
              </a:xfrm>
            </p:grpSpPr>
            <p:sp>
              <p:nvSpPr>
                <p:cNvPr id="23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24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grpSp>
              <p:nvGrpSpPr>
                <p:cNvPr id="25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71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2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73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74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4" cy="112"/>
                      <a:chOff x="0" y="283"/>
                      <a:chExt cx="5761" cy="220"/>
                    </a:xfrm>
                  </p:grpSpPr>
                  <p:grpSp>
                    <p:nvGrpSpPr>
                      <p:cNvPr id="88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2" cy="220"/>
                        <a:chOff x="240" y="720"/>
                        <a:chExt cx="3950" cy="1064"/>
                      </a:xfrm>
                    </p:grpSpPr>
                    <p:sp>
                      <p:nvSpPr>
                        <p:cNvPr id="107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8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0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89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4" y="283"/>
                        <a:ext cx="822" cy="220"/>
                        <a:chOff x="225" y="720"/>
                        <a:chExt cx="3949" cy="1064"/>
                      </a:xfrm>
                    </p:grpSpPr>
                    <p:sp>
                      <p:nvSpPr>
                        <p:cNvPr id="105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6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82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90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7" y="283"/>
                        <a:ext cx="824" cy="220"/>
                        <a:chOff x="1647" y="283"/>
                        <a:chExt cx="824" cy="220"/>
                      </a:xfrm>
                    </p:grpSpPr>
                    <p:sp>
                      <p:nvSpPr>
                        <p:cNvPr id="103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7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4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5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91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1" y="283"/>
                        <a:ext cx="822" cy="220"/>
                        <a:chOff x="232" y="720"/>
                        <a:chExt cx="3949" cy="1064"/>
                      </a:xfrm>
                    </p:grpSpPr>
                    <p:sp>
                      <p:nvSpPr>
                        <p:cNvPr id="101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1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2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0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92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2" y="283"/>
                        <a:ext cx="822" cy="220"/>
                        <a:chOff x="254" y="720"/>
                        <a:chExt cx="3950" cy="1064"/>
                      </a:xfrm>
                    </p:grpSpPr>
                    <p:sp>
                      <p:nvSpPr>
                        <p:cNvPr id="99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5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0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5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93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4" cy="220"/>
                        <a:chOff x="230" y="720"/>
                        <a:chExt cx="3960" cy="1064"/>
                      </a:xfrm>
                    </p:grpSpPr>
                    <p:sp>
                      <p:nvSpPr>
                        <p:cNvPr id="97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9" y="720"/>
                          <a:ext cx="199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0 w 2012"/>
                            <a:gd name="T5" fmla="*/ 1064 h 1064"/>
                            <a:gd name="T6" fmla="*/ 1721 w 2012"/>
                            <a:gd name="T7" fmla="*/ 1064 h 1064"/>
                            <a:gd name="T8" fmla="*/ 1955 w 2012"/>
                            <a:gd name="T9" fmla="*/ 1064 h 1064"/>
                            <a:gd name="T10" fmla="*/ 1955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98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89" y="720"/>
                          <a:ext cx="199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0 w 2012"/>
                            <a:gd name="T5" fmla="*/ 1064 h 1064"/>
                            <a:gd name="T6" fmla="*/ 1721 w 2012"/>
                            <a:gd name="T7" fmla="*/ 1064 h 1064"/>
                            <a:gd name="T8" fmla="*/ 1955 w 2012"/>
                            <a:gd name="T9" fmla="*/ 1064 h 1064"/>
                            <a:gd name="T10" fmla="*/ 1955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94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9" y="283"/>
                        <a:ext cx="822" cy="220"/>
                        <a:chOff x="269" y="720"/>
                        <a:chExt cx="3951" cy="1064"/>
                      </a:xfrm>
                    </p:grpSpPr>
                    <p:sp>
                      <p:nvSpPr>
                        <p:cNvPr id="95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1" y="720"/>
                          <a:ext cx="1989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5 w 2012"/>
                            <a:gd name="T7" fmla="*/ 1064 h 1064"/>
                            <a:gd name="T8" fmla="*/ 1912 w 2012"/>
                            <a:gd name="T9" fmla="*/ 1064 h 1064"/>
                            <a:gd name="T10" fmla="*/ 19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96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1" y="720"/>
                          <a:ext cx="1989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5 w 2012"/>
                            <a:gd name="T7" fmla="*/ 1064 h 1064"/>
                            <a:gd name="T8" fmla="*/ 1912 w 2012"/>
                            <a:gd name="T9" fmla="*/ 1064 h 1064"/>
                            <a:gd name="T10" fmla="*/ 19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5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8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8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76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84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85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77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3" y="463"/>
                      <a:ext cx="417" cy="112"/>
                      <a:chOff x="1646" y="283"/>
                      <a:chExt cx="823" cy="220"/>
                    </a:xfrm>
                  </p:grpSpPr>
                  <p:sp>
                    <p:nvSpPr>
                      <p:cNvPr id="8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8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78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80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81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7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0 h 1064"/>
                        <a:gd name="T4" fmla="*/ 0 w 2012"/>
                        <a:gd name="T5" fmla="*/ 0 h 1064"/>
                        <a:gd name="T6" fmla="*/ 0 w 2012"/>
                        <a:gd name="T7" fmla="*/ 0 h 1064"/>
                        <a:gd name="T8" fmla="*/ 0 w 2012"/>
                        <a:gd name="T9" fmla="*/ 0 h 1064"/>
                        <a:gd name="T10" fmla="*/ 0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>
                        <a:solidFill>
                          <a:srgbClr val="EAEAEA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26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33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4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35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6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4" cy="112"/>
                      <a:chOff x="0" y="283"/>
                      <a:chExt cx="5761" cy="220"/>
                    </a:xfrm>
                  </p:grpSpPr>
                  <p:grpSp>
                    <p:nvGrpSpPr>
                      <p:cNvPr id="50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2" cy="220"/>
                        <a:chOff x="240" y="720"/>
                        <a:chExt cx="3950" cy="1064"/>
                      </a:xfrm>
                    </p:grpSpPr>
                    <p:sp>
                      <p:nvSpPr>
                        <p:cNvPr id="69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70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0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1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4" y="283"/>
                        <a:ext cx="822" cy="220"/>
                        <a:chOff x="225" y="720"/>
                        <a:chExt cx="3949" cy="1064"/>
                      </a:xfrm>
                    </p:grpSpPr>
                    <p:sp>
                      <p:nvSpPr>
                        <p:cNvPr id="67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68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82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2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7" y="283"/>
                        <a:ext cx="824" cy="220"/>
                        <a:chOff x="1647" y="283"/>
                        <a:chExt cx="824" cy="220"/>
                      </a:xfrm>
                    </p:grpSpPr>
                    <p:sp>
                      <p:nvSpPr>
                        <p:cNvPr id="65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7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66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5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3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1" y="283"/>
                        <a:ext cx="822" cy="220"/>
                        <a:chOff x="232" y="720"/>
                        <a:chExt cx="3949" cy="1064"/>
                      </a:xfrm>
                    </p:grpSpPr>
                    <p:sp>
                      <p:nvSpPr>
                        <p:cNvPr id="63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1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64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0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4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2" y="283"/>
                        <a:ext cx="822" cy="220"/>
                        <a:chOff x="254" y="720"/>
                        <a:chExt cx="3950" cy="1064"/>
                      </a:xfrm>
                    </p:grpSpPr>
                    <p:sp>
                      <p:nvSpPr>
                        <p:cNvPr id="61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5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62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5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0 w 2012"/>
                            <a:gd name="T7" fmla="*/ 1064 h 1064"/>
                            <a:gd name="T8" fmla="*/ 1907 w 2012"/>
                            <a:gd name="T9" fmla="*/ 1064 h 1064"/>
                            <a:gd name="T10" fmla="*/ 190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5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4" cy="220"/>
                        <a:chOff x="230" y="720"/>
                        <a:chExt cx="3960" cy="1064"/>
                      </a:xfrm>
                    </p:grpSpPr>
                    <p:sp>
                      <p:nvSpPr>
                        <p:cNvPr id="59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9" y="720"/>
                          <a:ext cx="199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0 w 2012"/>
                            <a:gd name="T5" fmla="*/ 1064 h 1064"/>
                            <a:gd name="T6" fmla="*/ 1721 w 2012"/>
                            <a:gd name="T7" fmla="*/ 1064 h 1064"/>
                            <a:gd name="T8" fmla="*/ 1955 w 2012"/>
                            <a:gd name="T9" fmla="*/ 1064 h 1064"/>
                            <a:gd name="T10" fmla="*/ 1955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60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89" y="720"/>
                          <a:ext cx="199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0 w 2012"/>
                            <a:gd name="T5" fmla="*/ 1064 h 1064"/>
                            <a:gd name="T6" fmla="*/ 1721 w 2012"/>
                            <a:gd name="T7" fmla="*/ 1064 h 1064"/>
                            <a:gd name="T8" fmla="*/ 1955 w 2012"/>
                            <a:gd name="T9" fmla="*/ 1064 h 1064"/>
                            <a:gd name="T10" fmla="*/ 1955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6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9" y="283"/>
                        <a:ext cx="822" cy="220"/>
                        <a:chOff x="269" y="720"/>
                        <a:chExt cx="3951" cy="1064"/>
                      </a:xfrm>
                    </p:grpSpPr>
                    <p:sp>
                      <p:nvSpPr>
                        <p:cNvPr id="57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1" y="720"/>
                          <a:ext cx="1989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5 w 2012"/>
                            <a:gd name="T7" fmla="*/ 1064 h 1064"/>
                            <a:gd name="T8" fmla="*/ 1912 w 2012"/>
                            <a:gd name="T9" fmla="*/ 1064 h 1064"/>
                            <a:gd name="T10" fmla="*/ 19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58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1" y="720"/>
                          <a:ext cx="1989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5 w 2012"/>
                            <a:gd name="T5" fmla="*/ 1064 h 1064"/>
                            <a:gd name="T6" fmla="*/ 1685 w 2012"/>
                            <a:gd name="T7" fmla="*/ 1064 h 1064"/>
                            <a:gd name="T8" fmla="*/ 1912 w 2012"/>
                            <a:gd name="T9" fmla="*/ 1064 h 1064"/>
                            <a:gd name="T10" fmla="*/ 19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7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48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49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8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46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47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9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3" y="463"/>
                      <a:ext cx="417" cy="112"/>
                      <a:chOff x="1646" y="283"/>
                      <a:chExt cx="823" cy="220"/>
                    </a:xfrm>
                  </p:grpSpPr>
                  <p:sp>
                    <p:nvSpPr>
                      <p:cNvPr id="44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45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40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42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43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41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0 h 1064"/>
                        <a:gd name="T4" fmla="*/ 0 w 2012"/>
                        <a:gd name="T5" fmla="*/ 0 h 1064"/>
                        <a:gd name="T6" fmla="*/ 0 w 2012"/>
                        <a:gd name="T7" fmla="*/ 0 h 1064"/>
                        <a:gd name="T8" fmla="*/ 0 w 2012"/>
                        <a:gd name="T9" fmla="*/ 0 h 1064"/>
                        <a:gd name="T10" fmla="*/ 0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>
                        <a:solidFill>
                          <a:srgbClr val="EAEAEA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27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31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 w 2570"/>
                      <a:gd name="T1" fmla="*/ 0 h 2766"/>
                      <a:gd name="T2" fmla="*/ 0 w 2570"/>
                      <a:gd name="T3" fmla="*/ 1 h 2766"/>
                      <a:gd name="T4" fmla="*/ 1 w 2570"/>
                      <a:gd name="T5" fmla="*/ 0 h 2766"/>
                      <a:gd name="T6" fmla="*/ 0 w 2570"/>
                      <a:gd name="T7" fmla="*/ 1 h 2766"/>
                      <a:gd name="T8" fmla="*/ 1 w 2570"/>
                      <a:gd name="T9" fmla="*/ 0 h 2766"/>
                      <a:gd name="T10" fmla="*/ 0 w 2570"/>
                      <a:gd name="T11" fmla="*/ 1 h 2766"/>
                      <a:gd name="T12" fmla="*/ 1 w 2570"/>
                      <a:gd name="T13" fmla="*/ 0 h 2766"/>
                      <a:gd name="T14" fmla="*/ 1 w 2570"/>
                      <a:gd name="T15" fmla="*/ 1 h 2766"/>
                      <a:gd name="T16" fmla="*/ 1 w 2570"/>
                      <a:gd name="T17" fmla="*/ 1 h 2766"/>
                      <a:gd name="T18" fmla="*/ 0 w 2570"/>
                      <a:gd name="T19" fmla="*/ 1 h 2766"/>
                      <a:gd name="T20" fmla="*/ 1 w 2570"/>
                      <a:gd name="T21" fmla="*/ 0 h 2766"/>
                      <a:gd name="T22" fmla="*/ 0 w 2570"/>
                      <a:gd name="T23" fmla="*/ 1 h 2766"/>
                      <a:gd name="T24" fmla="*/ 1 w 2570"/>
                      <a:gd name="T25" fmla="*/ 0 h 2766"/>
                      <a:gd name="T26" fmla="*/ 0 w 2570"/>
                      <a:gd name="T27" fmla="*/ 1 h 2766"/>
                      <a:gd name="T28" fmla="*/ 1 w 2570"/>
                      <a:gd name="T29" fmla="*/ 0 h 2766"/>
                      <a:gd name="T30" fmla="*/ 1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2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 w 2570"/>
                      <a:gd name="T1" fmla="*/ 0 h 2766"/>
                      <a:gd name="T2" fmla="*/ 0 w 2570"/>
                      <a:gd name="T3" fmla="*/ 1 h 2766"/>
                      <a:gd name="T4" fmla="*/ 1 w 2570"/>
                      <a:gd name="T5" fmla="*/ 0 h 2766"/>
                      <a:gd name="T6" fmla="*/ 0 w 2570"/>
                      <a:gd name="T7" fmla="*/ 1 h 2766"/>
                      <a:gd name="T8" fmla="*/ 1 w 2570"/>
                      <a:gd name="T9" fmla="*/ 0 h 2766"/>
                      <a:gd name="T10" fmla="*/ 0 w 2570"/>
                      <a:gd name="T11" fmla="*/ 1 h 2766"/>
                      <a:gd name="T12" fmla="*/ 1 w 2570"/>
                      <a:gd name="T13" fmla="*/ 0 h 2766"/>
                      <a:gd name="T14" fmla="*/ 1 w 2570"/>
                      <a:gd name="T15" fmla="*/ 1 h 2766"/>
                      <a:gd name="T16" fmla="*/ 1 w 2570"/>
                      <a:gd name="T17" fmla="*/ 1 h 2766"/>
                      <a:gd name="T18" fmla="*/ 0 w 2570"/>
                      <a:gd name="T19" fmla="*/ 1 h 2766"/>
                      <a:gd name="T20" fmla="*/ 1 w 2570"/>
                      <a:gd name="T21" fmla="*/ 0 h 2766"/>
                      <a:gd name="T22" fmla="*/ 0 w 2570"/>
                      <a:gd name="T23" fmla="*/ 1 h 2766"/>
                      <a:gd name="T24" fmla="*/ 1 w 2570"/>
                      <a:gd name="T25" fmla="*/ 0 h 2766"/>
                      <a:gd name="T26" fmla="*/ 0 w 2570"/>
                      <a:gd name="T27" fmla="*/ 1 h 2766"/>
                      <a:gd name="T28" fmla="*/ 1 w 2570"/>
                      <a:gd name="T29" fmla="*/ 0 h 2766"/>
                      <a:gd name="T30" fmla="*/ 1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28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 w 2570"/>
                    <a:gd name="T1" fmla="*/ 0 h 2766"/>
                    <a:gd name="T2" fmla="*/ 0 w 2570"/>
                    <a:gd name="T3" fmla="*/ 1 h 2766"/>
                    <a:gd name="T4" fmla="*/ 1 w 2570"/>
                    <a:gd name="T5" fmla="*/ 0 h 2766"/>
                    <a:gd name="T6" fmla="*/ 0 w 2570"/>
                    <a:gd name="T7" fmla="*/ 1 h 2766"/>
                    <a:gd name="T8" fmla="*/ 1 w 2570"/>
                    <a:gd name="T9" fmla="*/ 0 h 2766"/>
                    <a:gd name="T10" fmla="*/ 0 w 2570"/>
                    <a:gd name="T11" fmla="*/ 1 h 2766"/>
                    <a:gd name="T12" fmla="*/ 1 w 2570"/>
                    <a:gd name="T13" fmla="*/ 0 h 2766"/>
                    <a:gd name="T14" fmla="*/ 1 w 2570"/>
                    <a:gd name="T15" fmla="*/ 1 h 2766"/>
                    <a:gd name="T16" fmla="*/ 1 w 2570"/>
                    <a:gd name="T17" fmla="*/ 1 h 2766"/>
                    <a:gd name="T18" fmla="*/ 0 w 2570"/>
                    <a:gd name="T19" fmla="*/ 1 h 2766"/>
                    <a:gd name="T20" fmla="*/ 1 w 2570"/>
                    <a:gd name="T21" fmla="*/ 0 h 2766"/>
                    <a:gd name="T22" fmla="*/ 0 w 2570"/>
                    <a:gd name="T23" fmla="*/ 1 h 2766"/>
                    <a:gd name="T24" fmla="*/ 1 w 2570"/>
                    <a:gd name="T25" fmla="*/ 0 h 2766"/>
                    <a:gd name="T26" fmla="*/ 0 w 2570"/>
                    <a:gd name="T27" fmla="*/ 1 h 2766"/>
                    <a:gd name="T28" fmla="*/ 1 w 2570"/>
                    <a:gd name="T29" fmla="*/ 0 h 2766"/>
                    <a:gd name="T30" fmla="*/ 1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29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 w 2570"/>
                    <a:gd name="T1" fmla="*/ 0 h 2766"/>
                    <a:gd name="T2" fmla="*/ 0 w 2570"/>
                    <a:gd name="T3" fmla="*/ 1 h 2766"/>
                    <a:gd name="T4" fmla="*/ 1 w 2570"/>
                    <a:gd name="T5" fmla="*/ 0 h 2766"/>
                    <a:gd name="T6" fmla="*/ 0 w 2570"/>
                    <a:gd name="T7" fmla="*/ 1 h 2766"/>
                    <a:gd name="T8" fmla="*/ 1 w 2570"/>
                    <a:gd name="T9" fmla="*/ 0 h 2766"/>
                    <a:gd name="T10" fmla="*/ 0 w 2570"/>
                    <a:gd name="T11" fmla="*/ 1 h 2766"/>
                    <a:gd name="T12" fmla="*/ 1 w 2570"/>
                    <a:gd name="T13" fmla="*/ 0 h 2766"/>
                    <a:gd name="T14" fmla="*/ 1 w 2570"/>
                    <a:gd name="T15" fmla="*/ 1 h 2766"/>
                    <a:gd name="T16" fmla="*/ 1 w 2570"/>
                    <a:gd name="T17" fmla="*/ 1 h 2766"/>
                    <a:gd name="T18" fmla="*/ 0 w 2570"/>
                    <a:gd name="T19" fmla="*/ 1 h 2766"/>
                    <a:gd name="T20" fmla="*/ 1 w 2570"/>
                    <a:gd name="T21" fmla="*/ 0 h 2766"/>
                    <a:gd name="T22" fmla="*/ 0 w 2570"/>
                    <a:gd name="T23" fmla="*/ 1 h 2766"/>
                    <a:gd name="T24" fmla="*/ 1 w 2570"/>
                    <a:gd name="T25" fmla="*/ 0 h 2766"/>
                    <a:gd name="T26" fmla="*/ 0 w 2570"/>
                    <a:gd name="T27" fmla="*/ 1 h 2766"/>
                    <a:gd name="T28" fmla="*/ 1 w 2570"/>
                    <a:gd name="T29" fmla="*/ 0 h 2766"/>
                    <a:gd name="T30" fmla="*/ 1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30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2" name="Rectangle 105"/>
              <p:cNvSpPr>
                <a:spLocks noChangeArrowheads="1"/>
              </p:cNvSpPr>
              <p:nvPr userDrawn="1"/>
            </p:nvSpPr>
            <p:spPr bwMode="hidden">
              <a:xfrm>
                <a:off x="480" y="2509"/>
                <a:ext cx="4786" cy="192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108"/>
            <p:cNvGrpSpPr>
              <a:grpSpLocks/>
            </p:cNvGrpSpPr>
            <p:nvPr userDrawn="1"/>
          </p:nvGrpSpPr>
          <p:grpSpPr bwMode="auto">
            <a:xfrm>
              <a:off x="192" y="2592"/>
              <a:ext cx="240" cy="1152"/>
              <a:chOff x="192" y="2592"/>
              <a:chExt cx="384" cy="1728"/>
            </a:xfrm>
          </p:grpSpPr>
          <p:sp>
            <p:nvSpPr>
              <p:cNvPr id="11" name="AutoShape 109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2" name="AutoShape 110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3" name="AutoShape 111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Group 112"/>
            <p:cNvGrpSpPr>
              <a:grpSpLocks/>
            </p:cNvGrpSpPr>
            <p:nvPr userDrawn="1"/>
          </p:nvGrpSpPr>
          <p:grpSpPr bwMode="auto">
            <a:xfrm>
              <a:off x="5328" y="2592"/>
              <a:ext cx="240" cy="1152"/>
              <a:chOff x="192" y="2592"/>
              <a:chExt cx="384" cy="1728"/>
            </a:xfrm>
          </p:grpSpPr>
          <p:sp>
            <p:nvSpPr>
              <p:cNvPr id="8" name="AutoShape 113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9" name="AutoShape 114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" name="AutoShape 115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</p:grpSp>
      </p:grpSp>
      <p:sp>
        <p:nvSpPr>
          <p:cNvPr id="33887" name="Rectangle 9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888" name="Rectangle 9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9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110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111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0F44-9FDC-4294-B2E1-468267880B5A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1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8D76-F05A-4A3B-99D8-3927D12BBCE7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1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2272D-38E5-4919-B0A6-99B2D81586DB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9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72761-A49C-457D-8D7F-3169073DFF43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7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669D-5898-4531-B78F-CFA9E8BB6750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7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A099-D338-4B21-81BB-B3D2E2A0AD85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8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8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9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BA1C-462B-4927-8E97-D157E9D0066C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1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4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5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380B-5719-4723-A10F-AF7171DB5DAD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0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3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4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0C55-D28E-42C7-9E05-0C4BF7785214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5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1233-19D9-45A3-99A6-E078E59D92F1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1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A536-D358-4237-A8C6-3042DC0A84C0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9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24000" contrast="-44000"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100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34" name="Rectangle 3"/>
              <p:cNvSpPr>
                <a:spLocks noChangeArrowheads="1"/>
              </p:cNvSpPr>
              <p:nvPr/>
            </p:nvSpPr>
            <p:spPr bwMode="hidden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35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664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2533" name="Rectangle 5"/>
              <p:cNvSpPr>
                <a:spLocks noChangeArrowheads="1"/>
              </p:cNvSpPr>
              <p:nvPr/>
            </p:nvSpPr>
            <p:spPr bwMode="ltGray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2534" name="Rectangle 6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38" name="Rectangle 7"/>
              <p:cNvSpPr>
                <a:spLocks noChangeArrowheads="1"/>
              </p:cNvSpPr>
              <p:nvPr/>
            </p:nvSpPr>
            <p:spPr bwMode="hidden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1039" name="Group 8"/>
              <p:cNvGrpSpPr>
                <a:grpSpLocks/>
              </p:cNvGrpSpPr>
              <p:nvPr/>
            </p:nvGrpSpPr>
            <p:grpSpPr bwMode="auto">
              <a:xfrm>
                <a:off x="8" y="32"/>
                <a:ext cx="5724" cy="608"/>
                <a:chOff x="8" y="32"/>
                <a:chExt cx="5724" cy="608"/>
              </a:xfrm>
            </p:grpSpPr>
            <p:sp>
              <p:nvSpPr>
                <p:cNvPr id="1040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1041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grpSp>
              <p:nvGrpSpPr>
                <p:cNvPr id="1042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1088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89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109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91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105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24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1 w 2012"/>
                            <a:gd name="T5" fmla="*/ 1064 h 1064"/>
                            <a:gd name="T6" fmla="*/ 1752 w 2012"/>
                            <a:gd name="T7" fmla="*/ 1064 h 1064"/>
                            <a:gd name="T8" fmla="*/ 1987 w 2012"/>
                            <a:gd name="T9" fmla="*/ 1064 h 1064"/>
                            <a:gd name="T10" fmla="*/ 198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25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1 w 2012"/>
                            <a:gd name="T5" fmla="*/ 1064 h 1064"/>
                            <a:gd name="T6" fmla="*/ 1752 w 2012"/>
                            <a:gd name="T7" fmla="*/ 1064 h 1064"/>
                            <a:gd name="T8" fmla="*/ 1987 w 2012"/>
                            <a:gd name="T9" fmla="*/ 1064 h 1064"/>
                            <a:gd name="T10" fmla="*/ 198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106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22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41 w 2012"/>
                            <a:gd name="T5" fmla="*/ 1064 h 1064"/>
                            <a:gd name="T6" fmla="*/ 1792 w 2012"/>
                            <a:gd name="T7" fmla="*/ 1064 h 1064"/>
                            <a:gd name="T8" fmla="*/ 2037 w 2012"/>
                            <a:gd name="T9" fmla="*/ 1064 h 1064"/>
                            <a:gd name="T10" fmla="*/ 203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23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41 w 2012"/>
                            <a:gd name="T5" fmla="*/ 1064 h 1064"/>
                            <a:gd name="T6" fmla="*/ 1792 w 2012"/>
                            <a:gd name="T7" fmla="*/ 1064 h 1064"/>
                            <a:gd name="T8" fmla="*/ 2037 w 2012"/>
                            <a:gd name="T9" fmla="*/ 1064 h 1064"/>
                            <a:gd name="T10" fmla="*/ 203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107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1120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0" y="283"/>
                          <a:ext cx="411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21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108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8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62 w 2012"/>
                            <a:gd name="T7" fmla="*/ 1064 h 1064"/>
                            <a:gd name="T8" fmla="*/ 2002 w 2012"/>
                            <a:gd name="T9" fmla="*/ 1064 h 1064"/>
                            <a:gd name="T10" fmla="*/ 200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19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62 w 2012"/>
                            <a:gd name="T7" fmla="*/ 1064 h 1064"/>
                            <a:gd name="T8" fmla="*/ 2002 w 2012"/>
                            <a:gd name="T9" fmla="*/ 1064 h 1064"/>
                            <a:gd name="T10" fmla="*/ 200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109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6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1 w 2012"/>
                            <a:gd name="T5" fmla="*/ 1064 h 1064"/>
                            <a:gd name="T6" fmla="*/ 1752 w 2012"/>
                            <a:gd name="T7" fmla="*/ 1064 h 1064"/>
                            <a:gd name="T8" fmla="*/ 1987 w 2012"/>
                            <a:gd name="T9" fmla="*/ 1064 h 1064"/>
                            <a:gd name="T10" fmla="*/ 198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17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1 w 2012"/>
                            <a:gd name="T5" fmla="*/ 1064 h 1064"/>
                            <a:gd name="T6" fmla="*/ 1752 w 2012"/>
                            <a:gd name="T7" fmla="*/ 1064 h 1064"/>
                            <a:gd name="T8" fmla="*/ 1987 w 2012"/>
                            <a:gd name="T9" fmla="*/ 1064 h 1064"/>
                            <a:gd name="T10" fmla="*/ 198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110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4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41 w 2012"/>
                            <a:gd name="T5" fmla="*/ 1064 h 1064"/>
                            <a:gd name="T6" fmla="*/ 1792 w 2012"/>
                            <a:gd name="T7" fmla="*/ 1064 h 1064"/>
                            <a:gd name="T8" fmla="*/ 2037 w 2012"/>
                            <a:gd name="T9" fmla="*/ 1064 h 1064"/>
                            <a:gd name="T10" fmla="*/ 203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15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41 w 2012"/>
                            <a:gd name="T5" fmla="*/ 1064 h 1064"/>
                            <a:gd name="T6" fmla="*/ 1792 w 2012"/>
                            <a:gd name="T7" fmla="*/ 1064 h 1064"/>
                            <a:gd name="T8" fmla="*/ 2037 w 2012"/>
                            <a:gd name="T9" fmla="*/ 1064 h 1064"/>
                            <a:gd name="T10" fmla="*/ 203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111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2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1 w 2012"/>
                            <a:gd name="T5" fmla="*/ 1064 h 1064"/>
                            <a:gd name="T6" fmla="*/ 1752 w 2012"/>
                            <a:gd name="T7" fmla="*/ 1064 h 1064"/>
                            <a:gd name="T8" fmla="*/ 1987 w 2012"/>
                            <a:gd name="T9" fmla="*/ 1064 h 1064"/>
                            <a:gd name="T10" fmla="*/ 198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13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1 w 2012"/>
                            <a:gd name="T5" fmla="*/ 1064 h 1064"/>
                            <a:gd name="T6" fmla="*/ 1752 w 2012"/>
                            <a:gd name="T7" fmla="*/ 1064 h 1064"/>
                            <a:gd name="T8" fmla="*/ 1987 w 2012"/>
                            <a:gd name="T9" fmla="*/ 1064 h 1064"/>
                            <a:gd name="T10" fmla="*/ 198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92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103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57 w 2012"/>
                          <a:gd name="T7" fmla="*/ 1064 h 1064"/>
                          <a:gd name="T8" fmla="*/ 1997 w 2012"/>
                          <a:gd name="T9" fmla="*/ 1064 h 1064"/>
                          <a:gd name="T10" fmla="*/ 1997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104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57 w 2012"/>
                          <a:gd name="T7" fmla="*/ 1064 h 1064"/>
                          <a:gd name="T8" fmla="*/ 1997 w 2012"/>
                          <a:gd name="T9" fmla="*/ 1064 h 1064"/>
                          <a:gd name="T10" fmla="*/ 1997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93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1101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102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94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1099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100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95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097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57 w 2012"/>
                          <a:gd name="T7" fmla="*/ 1064 h 1064"/>
                          <a:gd name="T8" fmla="*/ 1997 w 2012"/>
                          <a:gd name="T9" fmla="*/ 1064 h 1064"/>
                          <a:gd name="T10" fmla="*/ 1997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098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57 w 2012"/>
                          <a:gd name="T7" fmla="*/ 1064 h 1064"/>
                          <a:gd name="T8" fmla="*/ 1997 w 2012"/>
                          <a:gd name="T9" fmla="*/ 1064 h 1064"/>
                          <a:gd name="T10" fmla="*/ 1997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1096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0 h 1064"/>
                        <a:gd name="T4" fmla="*/ 0 w 2012"/>
                        <a:gd name="T5" fmla="*/ 0 h 1064"/>
                        <a:gd name="T6" fmla="*/ 0 w 2012"/>
                        <a:gd name="T7" fmla="*/ 0 h 1064"/>
                        <a:gd name="T8" fmla="*/ 0 w 2012"/>
                        <a:gd name="T9" fmla="*/ 0 h 1064"/>
                        <a:gd name="T10" fmla="*/ 0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>
                        <a:solidFill>
                          <a:srgbClr val="EAEAEA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043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1050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51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1052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53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067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86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1 w 2012"/>
                            <a:gd name="T5" fmla="*/ 1064 h 1064"/>
                            <a:gd name="T6" fmla="*/ 1752 w 2012"/>
                            <a:gd name="T7" fmla="*/ 1064 h 1064"/>
                            <a:gd name="T8" fmla="*/ 1987 w 2012"/>
                            <a:gd name="T9" fmla="*/ 1064 h 1064"/>
                            <a:gd name="T10" fmla="*/ 198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87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1 w 2012"/>
                            <a:gd name="T5" fmla="*/ 1064 h 1064"/>
                            <a:gd name="T6" fmla="*/ 1752 w 2012"/>
                            <a:gd name="T7" fmla="*/ 1064 h 1064"/>
                            <a:gd name="T8" fmla="*/ 1987 w 2012"/>
                            <a:gd name="T9" fmla="*/ 1064 h 1064"/>
                            <a:gd name="T10" fmla="*/ 198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68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84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41 w 2012"/>
                            <a:gd name="T5" fmla="*/ 1064 h 1064"/>
                            <a:gd name="T6" fmla="*/ 1792 w 2012"/>
                            <a:gd name="T7" fmla="*/ 1064 h 1064"/>
                            <a:gd name="T8" fmla="*/ 2037 w 2012"/>
                            <a:gd name="T9" fmla="*/ 1064 h 1064"/>
                            <a:gd name="T10" fmla="*/ 203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85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41 w 2012"/>
                            <a:gd name="T5" fmla="*/ 1064 h 1064"/>
                            <a:gd name="T6" fmla="*/ 1792 w 2012"/>
                            <a:gd name="T7" fmla="*/ 1064 h 1064"/>
                            <a:gd name="T8" fmla="*/ 2037 w 2012"/>
                            <a:gd name="T9" fmla="*/ 1064 h 1064"/>
                            <a:gd name="T10" fmla="*/ 203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69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1082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0" y="283"/>
                          <a:ext cx="411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83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70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80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62 w 2012"/>
                            <a:gd name="T7" fmla="*/ 1064 h 1064"/>
                            <a:gd name="T8" fmla="*/ 2002 w 2012"/>
                            <a:gd name="T9" fmla="*/ 1064 h 1064"/>
                            <a:gd name="T10" fmla="*/ 200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81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62 w 2012"/>
                            <a:gd name="T7" fmla="*/ 1064 h 1064"/>
                            <a:gd name="T8" fmla="*/ 2002 w 2012"/>
                            <a:gd name="T9" fmla="*/ 1064 h 1064"/>
                            <a:gd name="T10" fmla="*/ 200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71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8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1 w 2012"/>
                            <a:gd name="T5" fmla="*/ 1064 h 1064"/>
                            <a:gd name="T6" fmla="*/ 1752 w 2012"/>
                            <a:gd name="T7" fmla="*/ 1064 h 1064"/>
                            <a:gd name="T8" fmla="*/ 1987 w 2012"/>
                            <a:gd name="T9" fmla="*/ 1064 h 1064"/>
                            <a:gd name="T10" fmla="*/ 198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79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1 w 2012"/>
                            <a:gd name="T5" fmla="*/ 1064 h 1064"/>
                            <a:gd name="T6" fmla="*/ 1752 w 2012"/>
                            <a:gd name="T7" fmla="*/ 1064 h 1064"/>
                            <a:gd name="T8" fmla="*/ 1987 w 2012"/>
                            <a:gd name="T9" fmla="*/ 1064 h 1064"/>
                            <a:gd name="T10" fmla="*/ 198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72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6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41 w 2012"/>
                            <a:gd name="T5" fmla="*/ 1064 h 1064"/>
                            <a:gd name="T6" fmla="*/ 1792 w 2012"/>
                            <a:gd name="T7" fmla="*/ 1064 h 1064"/>
                            <a:gd name="T8" fmla="*/ 2037 w 2012"/>
                            <a:gd name="T9" fmla="*/ 1064 h 1064"/>
                            <a:gd name="T10" fmla="*/ 203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77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41 w 2012"/>
                            <a:gd name="T5" fmla="*/ 1064 h 1064"/>
                            <a:gd name="T6" fmla="*/ 1792 w 2012"/>
                            <a:gd name="T7" fmla="*/ 1064 h 1064"/>
                            <a:gd name="T8" fmla="*/ 2037 w 2012"/>
                            <a:gd name="T9" fmla="*/ 1064 h 1064"/>
                            <a:gd name="T10" fmla="*/ 203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73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4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1 w 2012"/>
                            <a:gd name="T5" fmla="*/ 1064 h 1064"/>
                            <a:gd name="T6" fmla="*/ 1752 w 2012"/>
                            <a:gd name="T7" fmla="*/ 1064 h 1064"/>
                            <a:gd name="T8" fmla="*/ 1987 w 2012"/>
                            <a:gd name="T9" fmla="*/ 1064 h 1064"/>
                            <a:gd name="T10" fmla="*/ 198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75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1 w 2012"/>
                            <a:gd name="T5" fmla="*/ 1064 h 1064"/>
                            <a:gd name="T6" fmla="*/ 1752 w 2012"/>
                            <a:gd name="T7" fmla="*/ 1064 h 1064"/>
                            <a:gd name="T8" fmla="*/ 1987 w 2012"/>
                            <a:gd name="T9" fmla="*/ 1064 h 1064"/>
                            <a:gd name="T10" fmla="*/ 198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54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065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57 w 2012"/>
                          <a:gd name="T7" fmla="*/ 1064 h 1064"/>
                          <a:gd name="T8" fmla="*/ 1997 w 2012"/>
                          <a:gd name="T9" fmla="*/ 1064 h 1064"/>
                          <a:gd name="T10" fmla="*/ 1997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066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57 w 2012"/>
                          <a:gd name="T7" fmla="*/ 1064 h 1064"/>
                          <a:gd name="T8" fmla="*/ 1997 w 2012"/>
                          <a:gd name="T9" fmla="*/ 1064 h 1064"/>
                          <a:gd name="T10" fmla="*/ 1997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55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1063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064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82 w 2012"/>
                          <a:gd name="T7" fmla="*/ 1064 h 1064"/>
                          <a:gd name="T8" fmla="*/ 2022 w 2012"/>
                          <a:gd name="T9" fmla="*/ 1064 h 1064"/>
                          <a:gd name="T10" fmla="*/ 202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56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1061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062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57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059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57 w 2012"/>
                          <a:gd name="T7" fmla="*/ 1064 h 1064"/>
                          <a:gd name="T8" fmla="*/ 1997 w 2012"/>
                          <a:gd name="T9" fmla="*/ 1064 h 1064"/>
                          <a:gd name="T10" fmla="*/ 1997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060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57 w 2012"/>
                          <a:gd name="T7" fmla="*/ 1064 h 1064"/>
                          <a:gd name="T8" fmla="*/ 1997 w 2012"/>
                          <a:gd name="T9" fmla="*/ 1064 h 1064"/>
                          <a:gd name="T10" fmla="*/ 1997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1058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0 h 1064"/>
                        <a:gd name="T4" fmla="*/ 0 w 2012"/>
                        <a:gd name="T5" fmla="*/ 0 h 1064"/>
                        <a:gd name="T6" fmla="*/ 0 w 2012"/>
                        <a:gd name="T7" fmla="*/ 0 h 1064"/>
                        <a:gd name="T8" fmla="*/ 0 w 2012"/>
                        <a:gd name="T9" fmla="*/ 0 h 1064"/>
                        <a:gd name="T10" fmla="*/ 0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>
                        <a:solidFill>
                          <a:srgbClr val="EAEAEA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044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1048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 w 2570"/>
                      <a:gd name="T1" fmla="*/ 0 h 2766"/>
                      <a:gd name="T2" fmla="*/ 0 w 2570"/>
                      <a:gd name="T3" fmla="*/ 1 h 2766"/>
                      <a:gd name="T4" fmla="*/ 1 w 2570"/>
                      <a:gd name="T5" fmla="*/ 0 h 2766"/>
                      <a:gd name="T6" fmla="*/ 0 w 2570"/>
                      <a:gd name="T7" fmla="*/ 1 h 2766"/>
                      <a:gd name="T8" fmla="*/ 1 w 2570"/>
                      <a:gd name="T9" fmla="*/ 0 h 2766"/>
                      <a:gd name="T10" fmla="*/ 0 w 2570"/>
                      <a:gd name="T11" fmla="*/ 1 h 2766"/>
                      <a:gd name="T12" fmla="*/ 1 w 2570"/>
                      <a:gd name="T13" fmla="*/ 0 h 2766"/>
                      <a:gd name="T14" fmla="*/ 1 w 2570"/>
                      <a:gd name="T15" fmla="*/ 1 h 2766"/>
                      <a:gd name="T16" fmla="*/ 1 w 2570"/>
                      <a:gd name="T17" fmla="*/ 1 h 2766"/>
                      <a:gd name="T18" fmla="*/ 0 w 2570"/>
                      <a:gd name="T19" fmla="*/ 1 h 2766"/>
                      <a:gd name="T20" fmla="*/ 1 w 2570"/>
                      <a:gd name="T21" fmla="*/ 0 h 2766"/>
                      <a:gd name="T22" fmla="*/ 0 w 2570"/>
                      <a:gd name="T23" fmla="*/ 1 h 2766"/>
                      <a:gd name="T24" fmla="*/ 1 w 2570"/>
                      <a:gd name="T25" fmla="*/ 0 h 2766"/>
                      <a:gd name="T26" fmla="*/ 0 w 2570"/>
                      <a:gd name="T27" fmla="*/ 1 h 2766"/>
                      <a:gd name="T28" fmla="*/ 1 w 2570"/>
                      <a:gd name="T29" fmla="*/ 0 h 2766"/>
                      <a:gd name="T30" fmla="*/ 1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49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 w 2570"/>
                      <a:gd name="T1" fmla="*/ 0 h 2766"/>
                      <a:gd name="T2" fmla="*/ 0 w 2570"/>
                      <a:gd name="T3" fmla="*/ 1 h 2766"/>
                      <a:gd name="T4" fmla="*/ 1 w 2570"/>
                      <a:gd name="T5" fmla="*/ 0 h 2766"/>
                      <a:gd name="T6" fmla="*/ 0 w 2570"/>
                      <a:gd name="T7" fmla="*/ 1 h 2766"/>
                      <a:gd name="T8" fmla="*/ 1 w 2570"/>
                      <a:gd name="T9" fmla="*/ 0 h 2766"/>
                      <a:gd name="T10" fmla="*/ 0 w 2570"/>
                      <a:gd name="T11" fmla="*/ 1 h 2766"/>
                      <a:gd name="T12" fmla="*/ 1 w 2570"/>
                      <a:gd name="T13" fmla="*/ 0 h 2766"/>
                      <a:gd name="T14" fmla="*/ 1 w 2570"/>
                      <a:gd name="T15" fmla="*/ 1 h 2766"/>
                      <a:gd name="T16" fmla="*/ 1 w 2570"/>
                      <a:gd name="T17" fmla="*/ 1 h 2766"/>
                      <a:gd name="T18" fmla="*/ 0 w 2570"/>
                      <a:gd name="T19" fmla="*/ 1 h 2766"/>
                      <a:gd name="T20" fmla="*/ 1 w 2570"/>
                      <a:gd name="T21" fmla="*/ 0 h 2766"/>
                      <a:gd name="T22" fmla="*/ 0 w 2570"/>
                      <a:gd name="T23" fmla="*/ 1 h 2766"/>
                      <a:gd name="T24" fmla="*/ 1 w 2570"/>
                      <a:gd name="T25" fmla="*/ 0 h 2766"/>
                      <a:gd name="T26" fmla="*/ 0 w 2570"/>
                      <a:gd name="T27" fmla="*/ 1 h 2766"/>
                      <a:gd name="T28" fmla="*/ 1 w 2570"/>
                      <a:gd name="T29" fmla="*/ 0 h 2766"/>
                      <a:gd name="T30" fmla="*/ 1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1045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 w 2570"/>
                    <a:gd name="T1" fmla="*/ 0 h 2766"/>
                    <a:gd name="T2" fmla="*/ 0 w 2570"/>
                    <a:gd name="T3" fmla="*/ 1 h 2766"/>
                    <a:gd name="T4" fmla="*/ 1 w 2570"/>
                    <a:gd name="T5" fmla="*/ 0 h 2766"/>
                    <a:gd name="T6" fmla="*/ 0 w 2570"/>
                    <a:gd name="T7" fmla="*/ 1 h 2766"/>
                    <a:gd name="T8" fmla="*/ 1 w 2570"/>
                    <a:gd name="T9" fmla="*/ 0 h 2766"/>
                    <a:gd name="T10" fmla="*/ 0 w 2570"/>
                    <a:gd name="T11" fmla="*/ 1 h 2766"/>
                    <a:gd name="T12" fmla="*/ 1 w 2570"/>
                    <a:gd name="T13" fmla="*/ 0 h 2766"/>
                    <a:gd name="T14" fmla="*/ 1 w 2570"/>
                    <a:gd name="T15" fmla="*/ 1 h 2766"/>
                    <a:gd name="T16" fmla="*/ 1 w 2570"/>
                    <a:gd name="T17" fmla="*/ 1 h 2766"/>
                    <a:gd name="T18" fmla="*/ 0 w 2570"/>
                    <a:gd name="T19" fmla="*/ 1 h 2766"/>
                    <a:gd name="T20" fmla="*/ 1 w 2570"/>
                    <a:gd name="T21" fmla="*/ 0 h 2766"/>
                    <a:gd name="T22" fmla="*/ 0 w 2570"/>
                    <a:gd name="T23" fmla="*/ 1 h 2766"/>
                    <a:gd name="T24" fmla="*/ 1 w 2570"/>
                    <a:gd name="T25" fmla="*/ 0 h 2766"/>
                    <a:gd name="T26" fmla="*/ 0 w 2570"/>
                    <a:gd name="T27" fmla="*/ 1 h 2766"/>
                    <a:gd name="T28" fmla="*/ 1 w 2570"/>
                    <a:gd name="T29" fmla="*/ 0 h 2766"/>
                    <a:gd name="T30" fmla="*/ 1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1046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 w 2570"/>
                    <a:gd name="T1" fmla="*/ 0 h 2766"/>
                    <a:gd name="T2" fmla="*/ 0 w 2570"/>
                    <a:gd name="T3" fmla="*/ 1 h 2766"/>
                    <a:gd name="T4" fmla="*/ 1 w 2570"/>
                    <a:gd name="T5" fmla="*/ 0 h 2766"/>
                    <a:gd name="T6" fmla="*/ 0 w 2570"/>
                    <a:gd name="T7" fmla="*/ 1 h 2766"/>
                    <a:gd name="T8" fmla="*/ 1 w 2570"/>
                    <a:gd name="T9" fmla="*/ 0 h 2766"/>
                    <a:gd name="T10" fmla="*/ 0 w 2570"/>
                    <a:gd name="T11" fmla="*/ 1 h 2766"/>
                    <a:gd name="T12" fmla="*/ 1 w 2570"/>
                    <a:gd name="T13" fmla="*/ 0 h 2766"/>
                    <a:gd name="T14" fmla="*/ 1 w 2570"/>
                    <a:gd name="T15" fmla="*/ 1 h 2766"/>
                    <a:gd name="T16" fmla="*/ 1 w 2570"/>
                    <a:gd name="T17" fmla="*/ 1 h 2766"/>
                    <a:gd name="T18" fmla="*/ 0 w 2570"/>
                    <a:gd name="T19" fmla="*/ 1 h 2766"/>
                    <a:gd name="T20" fmla="*/ 1 w 2570"/>
                    <a:gd name="T21" fmla="*/ 0 h 2766"/>
                    <a:gd name="T22" fmla="*/ 0 w 2570"/>
                    <a:gd name="T23" fmla="*/ 1 h 2766"/>
                    <a:gd name="T24" fmla="*/ 1 w 2570"/>
                    <a:gd name="T25" fmla="*/ 0 h 2766"/>
                    <a:gd name="T26" fmla="*/ 0 w 2570"/>
                    <a:gd name="T27" fmla="*/ 1 h 2766"/>
                    <a:gd name="T28" fmla="*/ 1 w 2570"/>
                    <a:gd name="T29" fmla="*/ 0 h 2766"/>
                    <a:gd name="T30" fmla="*/ 1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1047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1033" name="Rectangle 101"/>
            <p:cNvSpPr>
              <a:spLocks noChangeArrowheads="1"/>
            </p:cNvSpPr>
            <p:nvPr userDrawn="1"/>
          </p:nvSpPr>
          <p:spPr bwMode="hidden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EAEAEA"/>
                </a:solidFill>
                <a:cs typeface="Arial" charset="0"/>
              </a:endParaRPr>
            </a:p>
          </p:txBody>
        </p:sp>
      </p:grpSp>
      <p:sp>
        <p:nvSpPr>
          <p:cNvPr id="1027" name="Rectangle 9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9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625" name="Rectangle 9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i="1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22626" name="Rectangle 9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22627" name="Rectangle 9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23211A-69C1-4EA9-A4A1-4A188464BDC1}" type="slidenum">
              <a:rPr lang="ru-RU">
                <a:solidFill>
                  <a:srgbClr val="EDD39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29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АНТИЧНА СКУЛЬПТУРА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СКУЛЬПТУРА – ГІМН </a:t>
            </a:r>
            <a:endPara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ЛЮДИНІ</a:t>
            </a:r>
            <a:endPara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000375" y="5715000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Урок № 2</a:t>
            </a:r>
          </a:p>
        </p:txBody>
      </p:sp>
    </p:spTree>
    <p:extLst>
      <p:ext uri="{BB962C8B-B14F-4D97-AF65-F5344CB8AC3E}">
        <p14:creationId xmlns:p14="http://schemas.microsoft.com/office/powerpoint/2010/main" val="324246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06738" cy="1162050"/>
          </a:xfrm>
        </p:spPr>
        <p:txBody>
          <a:bodyPr/>
          <a:lstStyle/>
          <a:p>
            <a:pPr algn="ctr">
              <a:defRPr/>
            </a:pP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Класика (V </a:t>
            </a: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̶</a:t>
            </a: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IV ст. до н. е.)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781425" y="857250"/>
            <a:ext cx="5111750" cy="5268913"/>
          </a:xfrm>
        </p:spPr>
        <p:txBody>
          <a:bodyPr/>
          <a:lstStyle/>
          <a:p>
            <a:pPr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Білявий юнак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Текст 3"/>
          <p:cNvSpPr>
            <a:spLocks noGrp="1"/>
          </p:cNvSpPr>
          <p:nvPr>
            <p:ph type="body" sz="half" idx="2"/>
          </p:nvPr>
        </p:nvSpPr>
        <p:spPr>
          <a:xfrm>
            <a:off x="0" y="1357313"/>
            <a:ext cx="3500438" cy="5072062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Класичний період 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давньогрецькому мистецтві прийнято ділити на ранню, високу й пізню класику.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мистецтві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ст. до н. е. створюється новий ідеал краси, грецький тип обличчя: довгастий, але округлий овал, пряме перенісся, пряма лінія чола й носа, мигдалеподібні очі, пухкі губи з гарним вигином, без посмішки, загальний вираз обличчя: спокійний і серйозний.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84313"/>
            <a:ext cx="49149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72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3" y="357188"/>
            <a:ext cx="5111750" cy="584200"/>
          </a:xfrm>
        </p:spPr>
        <p:txBody>
          <a:bodyPr/>
          <a:lstStyle/>
          <a:p>
            <a:pPr>
              <a:defRPr/>
            </a:pPr>
            <a:r>
              <a:rPr lang="ru-RU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Критій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Несіот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Тирановбивці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571500" y="928688"/>
            <a:ext cx="3571875" cy="5929312"/>
          </a:xfrm>
        </p:spPr>
        <p:txBody>
          <a:bodyPr/>
          <a:lstStyle/>
          <a:p>
            <a:pPr algn="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Майстри ранньої класики опанували рух і взаємодію двох і більше героїв, пов’язаних дією. З’являється сюжетна скульптура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групова композиція (пам’ятник героям-патріотам «</a:t>
            </a:r>
            <a:r>
              <a:rPr lang="uk-U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Тирановбивці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скульптори Критій і </a:t>
            </a:r>
            <a:r>
              <a:rPr lang="uk-U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Несіот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̶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взаємозв’язок героїв, об’єднаних загальною композицією; незважаючи на пережитки архаїки, замість витончених «</a:t>
            </a:r>
            <a:r>
              <a:rPr lang="uk-U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куросів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ми бачимо зовсім інше трактування фігури й спробу показати дію). 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41719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03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857750" y="214313"/>
            <a:ext cx="3140075" cy="58420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Мирон. Дискобол </a:t>
            </a:r>
          </a:p>
        </p:txBody>
      </p:sp>
      <p:sp>
        <p:nvSpPr>
          <p:cNvPr id="24579" name="Текст 3"/>
          <p:cNvSpPr>
            <a:spLocks noGrp="1"/>
          </p:cNvSpPr>
          <p:nvPr>
            <p:ph type="body" sz="half" idx="2"/>
          </p:nvPr>
        </p:nvSpPr>
        <p:spPr>
          <a:xfrm>
            <a:off x="642938" y="714375"/>
            <a:ext cx="3900487" cy="6143625"/>
          </a:xfrm>
        </p:spPr>
        <p:txBody>
          <a:bodyPr/>
          <a:lstStyle/>
          <a:p>
            <a:pPr algn="ctr"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МИРОН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 здобутки високої класики представляють роботи Мирона. Родом з </a:t>
            </a:r>
            <a:r>
              <a:rPr lang="uk-UA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Елевфер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він працював в Аттиці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400-і рр.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ст. до н. е.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 судити про його творчість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композиційні принципи дають дві його роботи: «Дискобол» </a:t>
            </a:r>
            <a:b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«Афіна і </a:t>
            </a:r>
            <a:r>
              <a:rPr lang="uk-UA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Марсій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5" name="Picture 5" descr="C:\Users\владелец\Desktop\КЛАССИКА\disko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857250"/>
            <a:ext cx="3071813" cy="600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52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96900"/>
            <a:ext cx="3467100" cy="6000750"/>
          </a:xfrm>
        </p:spPr>
        <p:txBody>
          <a:bodyPr/>
          <a:lstStyle/>
          <a:p>
            <a:pPr algn="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статуї «Дискобола» переважає фронтальна точка зору, але, на відміну від «</a:t>
            </a:r>
            <a:r>
              <a:rPr lang="uk-U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куроса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що стоїть прямо, юнак зображений </a:t>
            </a:r>
          </a:p>
          <a:p>
            <a:pPr algn="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сильному русі </a:t>
            </a:r>
          </a:p>
          <a:p>
            <a:pPr algn="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у той момент, коли тіло повинне змінити положення. 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9" name="Picture 2" descr="C:\Users\владелец\Desktop\КЛАССИКА\ist-isk-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58763"/>
            <a:ext cx="3911600" cy="659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210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00563" y="357188"/>
            <a:ext cx="3497262" cy="1084262"/>
          </a:xfrm>
        </p:spPr>
        <p:txBody>
          <a:bodyPr/>
          <a:lstStyle/>
          <a:p>
            <a:pPr>
              <a:defRPr/>
            </a:pPr>
            <a:endParaRPr lang="ru-RU" sz="2800" dirty="0" smtClean="0"/>
          </a:p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Мирон. </a:t>
            </a:r>
            <a:r>
              <a:rPr lang="ru-RU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Афіна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Марсій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571500"/>
            <a:ext cx="3527425" cy="5929313"/>
          </a:xfrm>
        </p:spPr>
        <p:txBody>
          <a:bodyPr/>
          <a:lstStyle/>
          <a:p>
            <a:pPr>
              <a:defRPr/>
            </a:pPr>
            <a:endParaRPr lang="uk-UA" sz="2000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 і в групі «Афіна </a:t>
            </a:r>
            <a:b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Марсій» (заснована на міфі про винахід флейти: Афіна, граючи на створеній нею флейті, помітила, що її щоки потворно роздуваються, </a:t>
            </a:r>
            <a:b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у гніві кидає та проклинає </a:t>
            </a:r>
            <a:r>
              <a:rPr lang="uk-U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іструмент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селен </a:t>
            </a:r>
            <a:r>
              <a:rPr lang="uk-U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Марсій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полонений звуками флейти, підбирає її).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скульптурній групі Мирона Афіна, що йде, гнівно повернулася до ослушника, переляканий </a:t>
            </a:r>
            <a:r>
              <a:rPr lang="uk-U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Марсій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відступив назад.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" b="29"/>
          <a:stretch>
            <a:fillRect/>
          </a:stretch>
        </p:blipFill>
        <p:spPr bwMode="auto">
          <a:xfrm>
            <a:off x="4094163" y="1582738"/>
            <a:ext cx="4845050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17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741363"/>
            <a:ext cx="3471862" cy="6143625"/>
          </a:xfrm>
        </p:spPr>
        <p:txBody>
          <a:bodyPr/>
          <a:lstStyle/>
          <a:p>
            <a:pPr>
              <a:defRPr/>
            </a:pPr>
            <a:endParaRPr lang="uk-UA" sz="2000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Шляхетність у гніві Афіни, що стримує себе, протиставлена Марсію –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його по-звірячому гнучкими рухами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дисгармонійним лицем.  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uk-UA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Мирон утілює  в цьому протиставленні учасників принцип композиції конфлікту протиборчих сил, який потім у плині тисячоліть буде характерним для образотворчого мистецтва </a:t>
            </a:r>
            <a:b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цілому.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2765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88913"/>
            <a:ext cx="238125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549275"/>
            <a:ext cx="29241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4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85813" y="1714500"/>
            <a:ext cx="7772400" cy="394811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Творчість Мирона представляє один із головних пластичних  напрямів високої класики – це створення образу всебічно розвиненої людини шляхом виявлення краси руху.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714875" y="285750"/>
            <a:ext cx="2997200" cy="441325"/>
          </a:xfrm>
        </p:spPr>
        <p:txBody>
          <a:bodyPr/>
          <a:lstStyle/>
          <a:p>
            <a:r>
              <a:rPr lang="ru-RU" sz="2000" b="1" smtClean="0">
                <a:solidFill>
                  <a:srgbClr val="FFFFFF"/>
                </a:solidFill>
              </a:rPr>
              <a:t>Поліклет. Дорифор </a:t>
            </a:r>
          </a:p>
        </p:txBody>
      </p:sp>
      <p:sp>
        <p:nvSpPr>
          <p:cNvPr id="20483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785813"/>
            <a:ext cx="3328987" cy="3643312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Інший шлях формування гармонійного образу пов’язаний зі створенням фігури, що перебуває </a:t>
            </a:r>
            <a:b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спокої, але сповненої прихованого подиху життя. Найбільш яскравий представник цієї тенденції – </a:t>
            </a:r>
            <a:r>
              <a:rPr lang="uk-UA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Поліклет</a:t>
            </a:r>
            <a: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800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5" name="Picture 2" descr="C:\Users\владелец\Desktop\КЛАССИКА\Дориф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857250"/>
            <a:ext cx="3744912" cy="60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2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владелец\Desktop\КЛАССИКА\Поликлет Дорифор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38125"/>
            <a:ext cx="3643312" cy="6619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7" name="Picture 4" descr="C:\Users\владелец\Desktop\КЛАССИКА\1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14313"/>
            <a:ext cx="3286125" cy="6643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718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3008313" cy="649288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ФІДІЙ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500563" y="285750"/>
            <a:ext cx="3571875" cy="500063"/>
          </a:xfrm>
        </p:spPr>
        <p:txBody>
          <a:bodyPr/>
          <a:lstStyle/>
          <a:p>
            <a:pPr>
              <a:defRPr/>
            </a:pPr>
            <a:r>
              <a:rPr lang="ru-RU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Фідій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Афіна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Парфенос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8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3" cy="4691063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 афінянином, жив близько 500 р. до н. е. Найбільш відомі дві роботи – статуї Афіни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Парфеноні на афінському Акрополі  й Зевса в Олімпії.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3" name="Picture 2" descr="C:\Users\владелец\Desktop\КЛАССИКА\0217611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857250"/>
            <a:ext cx="3000375" cy="60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04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357188" y="428625"/>
            <a:ext cx="8501062" cy="2143125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Скульптура Давньої Греції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0438"/>
            <a:ext cx="9144000" cy="2366962"/>
          </a:xfrm>
        </p:spPr>
        <p:txBody>
          <a:bodyPr/>
          <a:lstStyle/>
          <a:p>
            <a:pPr algn="l">
              <a:defRPr/>
            </a:pP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 Давньої Грец</a:t>
            </a:r>
            <a:r>
              <a:rPr lang="uk-UA" b="1" spc="7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ії</a:t>
            </a: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прийнято ділити на три періоди: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архаїка (VII </a:t>
            </a: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̶</a:t>
            </a: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 ст. до н. е.),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класика (V </a:t>
            </a: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̶</a:t>
            </a: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 ст. до н. е.),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елліністичний період (IV </a:t>
            </a: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̶</a:t>
            </a: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ст. до н. е.). 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389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16113"/>
            <a:ext cx="41433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14375"/>
            <a:ext cx="7772400" cy="500063"/>
          </a:xfrm>
        </p:spPr>
        <p:txBody>
          <a:bodyPr/>
          <a:lstStyle/>
          <a:p>
            <a:pPr>
              <a:defRPr/>
            </a:pP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Фідій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Зевс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Олімпійський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03338"/>
            <a:ext cx="52197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2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785812"/>
          </a:xfrm>
        </p:spPr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Найвищим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увтіленням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творчого генія Фідія й духу піднесеної класики в цілому є ансамбль скульптур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Парфенона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2" descr="C:\Users\владелец\Desktop\Античная скульптура 2\img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357313"/>
            <a:ext cx="8072437" cy="550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39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60350"/>
            <a:ext cx="84296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06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42938" y="500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Статуї й рельєфи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Парфенона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вершиною зрілої класики.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2" descr="C:\Users\владелец\Desktop\Античная скульптура 2\big_pic_243420_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928813"/>
            <a:ext cx="7767637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96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214438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 виявляє пластичну структуру людського тіла й із надзвичайною силою  передає рух.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3" descr="C:\Users\владелец\Desktop\Античная скульптура 2\img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57375"/>
            <a:ext cx="8501063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22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владелец\Desktop\КЛАССИКА\Круг Фид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"/>
            <a:ext cx="8715375" cy="615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35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76250"/>
            <a:ext cx="87249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8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214437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Статуї фронтонів: Діонісій і Мойри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2" descr="C:\Users\владелец\Desktop\Античная скульптура 2\parf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43000"/>
            <a:ext cx="8286750" cy="553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70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 b="-127"/>
          <a:stretch>
            <a:fillRect/>
          </a:stretch>
        </p:blipFill>
        <p:spPr bwMode="auto">
          <a:xfrm>
            <a:off x="1901825" y="3179763"/>
            <a:ext cx="7207250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C:\Users\владелец\Desktop\Античная скульптура 2\img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6500" cy="326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21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3714750" y="428625"/>
            <a:ext cx="4711700" cy="512763"/>
          </a:xfrm>
        </p:spPr>
        <p:txBody>
          <a:bodyPr/>
          <a:lstStyle/>
          <a:p>
            <a:r>
              <a:rPr lang="uk-UA" sz="2000" b="1" smtClean="0">
                <a:solidFill>
                  <a:srgbClr val="FFFFFF"/>
                </a:solidFill>
              </a:rPr>
              <a:t>Фідій . Битва греків із кентаврами</a:t>
            </a:r>
            <a:endParaRPr lang="ru-RU" sz="2000" smtClean="0">
              <a:solidFill>
                <a:srgbClr val="FFFFFF"/>
              </a:solidFill>
            </a:endParaRPr>
          </a:p>
        </p:txBody>
      </p:sp>
      <p:sp>
        <p:nvSpPr>
          <p:cNvPr id="41987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1571625"/>
            <a:ext cx="2786062" cy="4554538"/>
          </a:xfrm>
        </p:spPr>
        <p:txBody>
          <a:bodyPr/>
          <a:lstStyle/>
          <a:p>
            <a:pPr algn="ctr">
              <a:defRPr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Пластична воля, виразність, буйний рух.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Чергування мотивів надає цілісності фризу, кожна з пар становить завершене ціле, </a:t>
            </a:r>
            <a:b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 той же час частину загальної картини.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3" name="Picture 3" descr="C:\Users\владелец\Desktop\КЛАССИКА\0_21251_adc013bc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143000"/>
            <a:ext cx="5286375" cy="550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26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14313" y="273050"/>
            <a:ext cx="3500437" cy="1162050"/>
          </a:xfrm>
        </p:spPr>
        <p:txBody>
          <a:bodyPr/>
          <a:lstStyle/>
          <a:p>
            <a:pPr algn="ctr">
              <a:defRPr/>
            </a:pP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Архаїка </a:t>
            </a:r>
            <a:b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(VII </a:t>
            </a: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̶</a:t>
            </a: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ст. до н.е.)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Курос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Кора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1435100"/>
            <a:ext cx="3179763" cy="4691063"/>
          </a:xfrm>
        </p:spPr>
        <p:txBody>
          <a:bodyPr/>
          <a:lstStyle/>
          <a:p>
            <a:pPr eaLnBrk="1" hangingPunct="1">
              <a:defRPr/>
            </a:pPr>
            <a:endParaRPr lang="uk-UA" sz="18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людини, що склався в архаїчному мистецтві, мав деякі риси, властиві мистецтву Сходу: статичність, урочистість, підкреслена декоративність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трактуванні одягу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зачісці, навіть у типі лиця й малюнку очей.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фігури оголених юнаків, так звані </a:t>
            </a:r>
            <a:r>
              <a:rPr lang="uk-UA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куроси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дівчат, одягнених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пеплоси – кори. </a:t>
            </a: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2" descr="C:\Users\владелец\Desktop\АРХАИКА\Kouros_anaviss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774700"/>
            <a:ext cx="2571750" cy="608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0" name="Picture 3" descr="C:\Users\владелец\Desktop\АРХАИКА\223px-ACMA_679_Kor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785813"/>
            <a:ext cx="2357437" cy="6072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8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владелец\Desktop\Античная скульптура 2\0_21246_c2281d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3"/>
            <a:ext cx="7572375" cy="642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39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 тенденції мистецтва яскраво виступають у рельєфах  «</a:t>
            </a:r>
            <a:r>
              <a:rPr lang="uk-U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Кентавромахії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Бурхлива стрімкість рухів, нещадна жорстокість сутички, страждання й злість написані на лицях.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 b="-5"/>
          <a:stretch>
            <a:fillRect/>
          </a:stretch>
        </p:blipFill>
        <p:spPr bwMode="auto">
          <a:xfrm>
            <a:off x="4906963" y="2174875"/>
            <a:ext cx="42164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319213"/>
            <a:ext cx="36861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594100"/>
            <a:ext cx="3143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37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4532313" y="273050"/>
            <a:ext cx="5111750" cy="369888"/>
          </a:xfrm>
        </p:spPr>
        <p:txBody>
          <a:bodyPr/>
          <a:lstStyle/>
          <a:p>
            <a:r>
              <a:rPr lang="uk-UA" sz="2000" b="1" smtClean="0">
                <a:solidFill>
                  <a:srgbClr val="FFFFFF"/>
                </a:solidFill>
              </a:rPr>
              <a:t>Ніка, що розв’язує сандалію </a:t>
            </a:r>
            <a:endParaRPr lang="ru-RU" sz="2000" b="1" smtClean="0">
              <a:solidFill>
                <a:srgbClr val="FFFFFF"/>
              </a:solidFill>
            </a:endParaRPr>
          </a:p>
        </p:txBody>
      </p:sp>
      <p:sp>
        <p:nvSpPr>
          <p:cNvPr id="45059" name="Текст 3"/>
          <p:cNvSpPr>
            <a:spLocks noGrp="1"/>
          </p:cNvSpPr>
          <p:nvPr>
            <p:ph type="body" sz="half" idx="2"/>
          </p:nvPr>
        </p:nvSpPr>
        <p:spPr>
          <a:xfrm>
            <a:off x="571500" y="857250"/>
            <a:ext cx="3471863" cy="5340350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Іншою інтимною передачею образу відзначається рельєф із зображенням Ніка, що розв’язує сандалію.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Інтимний, жанрово-ліричний мотив позначає образи </a:t>
            </a:r>
            <a: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Праксителя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мистецтві пізньої класики.</a:t>
            </a:r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5" name="Picture 4" descr="C:\Users\владелец\Desktop\Античная скульптура 2\04_clip_image001_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2138" y="642938"/>
            <a:ext cx="4170362" cy="618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4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1714500" cy="584200"/>
          </a:xfrm>
        </p:spPr>
        <p:txBody>
          <a:bodyPr/>
          <a:lstStyle/>
          <a:p>
            <a:pPr>
              <a:defRPr/>
            </a:pP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Скопас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4214813" y="285750"/>
            <a:ext cx="4468812" cy="5853113"/>
          </a:xfrm>
        </p:spPr>
        <p:txBody>
          <a:bodyPr/>
          <a:lstStyle/>
          <a:p>
            <a:r>
              <a:rPr lang="ru-RU" sz="2000" b="1" smtClean="0">
                <a:solidFill>
                  <a:srgbClr val="FFFFFF"/>
                </a:solidFill>
              </a:rPr>
              <a:t>Менада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785813"/>
            <a:ext cx="4254500" cy="5357812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Духовна культура пізньої класики формується з умовами кризи античного поліса, пов’язаної </a:t>
            </a:r>
            <a:b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наслідками Пелопоннеської війни, що зруйнувала основи громадянського життя.</a:t>
            </a:r>
            <a:endParaRPr lang="ru-RU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час невіри в доцільність гармонійності основ цивільного </a:t>
            </a:r>
            <a:b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духовного життя поліса, відчуження громадян від суспільних проблем. </a:t>
            </a:r>
            <a:endParaRPr lang="ru-RU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Відчуттям трагічних дисонансів епохи пронизана </a:t>
            </a:r>
            <a:r>
              <a:rPr lang="uk-UA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трорчість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першого великого майстра пізньої класики </a:t>
            </a:r>
            <a:r>
              <a:rPr lang="uk-UA" sz="2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Скопаса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(працював у 380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̶ 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 рр. до н. е.).</a:t>
            </a:r>
            <a:endParaRPr lang="ru-RU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36869" name="Picture 2" descr="C:\Users\владелец\Desktop\Античная скульптура 2\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928688"/>
            <a:ext cx="4087813" cy="592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79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643438" y="285750"/>
            <a:ext cx="3282950" cy="51276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Менада</a:t>
            </a:r>
          </a:p>
        </p:txBody>
      </p:sp>
      <p:sp>
        <p:nvSpPr>
          <p:cNvPr id="47107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428625"/>
            <a:ext cx="3900487" cy="6429375"/>
          </a:xfrm>
        </p:spPr>
        <p:txBody>
          <a:bodyPr/>
          <a:lstStyle/>
          <a:p>
            <a:pPr algn="ctr">
              <a:defRPr/>
            </a:pPr>
            <a:r>
              <a:rPr lang="uk-U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Скопас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ставить перед собою завдання розкрити індивідуальний внутрішній світ людини. Він шукає  нові художні засоби. 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 героїв вирізняє інший тип обличчя: широкий овал, низьке, перерізане складкою чоло, своєрідний малюнок глибоко посаджених очей, що створює враження погляду, спрямованого нагору, складки біля рота підсилюють експресію. 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uk-UA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 прийоми дозволяють урізноманітнити вираз обличчя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показувати почуття великої сили. 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3" name="Picture 3" descr="C:\Users\владелец\Desktop\Античная скульптура 2\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550" y="857250"/>
            <a:ext cx="3576638" cy="60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10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214438" y="714375"/>
            <a:ext cx="2500312" cy="5842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Пракситель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5" y="285750"/>
            <a:ext cx="2997200" cy="512763"/>
          </a:xfrm>
        </p:spPr>
        <p:txBody>
          <a:bodyPr/>
          <a:lstStyle/>
          <a:p>
            <a:pPr>
              <a:defRPr/>
            </a:pPr>
            <a:r>
              <a:rPr lang="uk-UA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Афродита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Кнідська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00488" cy="4994275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Прагнення дотримуватися ідеалу класики спричинило формування двох різних напрямів.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із них  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̶  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гармонізація образу через передання його ліричності – мистецтво</a:t>
            </a:r>
            <a:r>
              <a:rPr lang="uk-UA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Праксителя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М'якість ліплення, майстерність </a:t>
            </a:r>
            <a:b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обробці матеріалу.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7" name="Picture 2" descr="C:\Users\владелец\Desktop\Античная скульптура 2\327_1_aphrod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785813"/>
            <a:ext cx="3286125" cy="607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9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3424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39687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3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владелец\Desktop\Античная скульптура 2\att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98425"/>
            <a:ext cx="3816350" cy="671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95300"/>
            <a:ext cx="45720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6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500188" y="571500"/>
            <a:ext cx="1471612" cy="571500"/>
          </a:xfrm>
        </p:spPr>
        <p:txBody>
          <a:bodyPr/>
          <a:lstStyle/>
          <a:p>
            <a:pPr>
              <a:defRPr/>
            </a:pP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Лісіпп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4929188" y="285750"/>
            <a:ext cx="1997075" cy="51276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Геракл</a:t>
            </a:r>
          </a:p>
        </p:txBody>
      </p:sp>
      <p:sp>
        <p:nvSpPr>
          <p:cNvPr id="5120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471863" cy="5357813"/>
          </a:xfrm>
        </p:spPr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Інший напрям прагнув зберегти класичний ідеал, додавши йому рис офіційної показності – мистецтво</a:t>
            </a:r>
            <a:r>
              <a:rPr lang="uk-UA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Лісіппа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>
              <a:defRPr/>
            </a:pPr>
            <a:endParaRPr lang="uk-UA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 творчість заклала основи елліністичного реалізму. Еллінізм – історична епоха завоювань  </a:t>
            </a:r>
            <a:r>
              <a:rPr lang="uk-UA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Македонського.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2" name="Picture 8" descr="C:\Users\владелец\Desktop\Античная скульптура 2\33884890.jpg"/>
          <p:cNvPicPr>
            <a:picLocks noChangeAspect="1" noChangeArrowheads="1"/>
          </p:cNvPicPr>
          <p:nvPr/>
        </p:nvPicPr>
        <p:blipFill rotWithShape="1">
          <a:blip r:embed="rId2" cstate="print"/>
          <a:srcRect b="3514"/>
          <a:stretch/>
        </p:blipFill>
        <p:spPr bwMode="auto">
          <a:xfrm>
            <a:off x="4815408" y="858093"/>
            <a:ext cx="3429000" cy="588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377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57313"/>
          </a:xfrm>
        </p:spPr>
        <p:txBody>
          <a:bodyPr/>
          <a:lstStyle/>
          <a:p>
            <a:pPr>
              <a:defRPr/>
            </a:pPr>
            <a:r>
              <a:rPr lang="uk-U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Лісіпп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розглядає створення образу ідеальної людини як основне завдання мистецтва. Його цікавлять особливості віку людини, психологічний склад її характеру. </a:t>
            </a:r>
            <a:r>
              <a:rPr lang="uk-UA" sz="2000" b="1" dirty="0" smtClean="0">
                <a:solidFill>
                  <a:srgbClr val="FFFFFF"/>
                </a:solidFill>
              </a:rPr>
              <a:t/>
            </a:r>
            <a:br>
              <a:rPr lang="uk-UA" sz="2000" b="1" dirty="0" smtClean="0">
                <a:solidFill>
                  <a:srgbClr val="FFFFFF"/>
                </a:solidFill>
              </a:rPr>
            </a:br>
            <a:r>
              <a:rPr lang="uk-UA" sz="2000" b="1" dirty="0" err="1" smtClean="0">
                <a:solidFill>
                  <a:srgbClr val="FFFFFF"/>
                </a:solidFill>
              </a:rPr>
              <a:t>А</a:t>
            </a:r>
            <a:r>
              <a:rPr lang="uk-UA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лександр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Македонський  </a:t>
            </a:r>
            <a:endParaRPr lang="ru-RU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57325"/>
            <a:ext cx="3429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0671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03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58188" cy="1714500"/>
          </a:xfrm>
        </p:spPr>
        <p:txBody>
          <a:bodyPr/>
          <a:lstStyle/>
          <a:p>
            <a:pPr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Скульптури висікалися з мармуру й розфарбовувалися (одяг, волосся, губи, очі), мармурові тіла натиралися сумішшю шафрану й молока, щоб надати  їм тілесного кольору.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773238"/>
            <a:ext cx="73056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14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Текст 3"/>
          <p:cNvSpPr>
            <a:spLocks noGrp="1"/>
          </p:cNvSpPr>
          <p:nvPr>
            <p:ph type="body" sz="half" idx="2"/>
          </p:nvPr>
        </p:nvSpPr>
        <p:spPr>
          <a:xfrm>
            <a:off x="571500" y="785813"/>
            <a:ext cx="3186113" cy="5840412"/>
          </a:xfrm>
        </p:spPr>
        <p:txBody>
          <a:bodyPr/>
          <a:lstStyle/>
          <a:p>
            <a:pPr algn="r">
              <a:defRPr/>
            </a:pPr>
            <a:r>
              <a:rPr lang="uk-UA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Апоксиомен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(атлет, що знімає шкребком із тіла шар олії) </a:t>
            </a:r>
            <a:endParaRPr lang="ru-RU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uk-UA" sz="2400" b="1" dirty="0" smtClean="0"/>
          </a:p>
          <a:p>
            <a:pPr>
              <a:defRPr/>
            </a:pPr>
            <a:endParaRPr lang="uk-UA" sz="2400" b="1" dirty="0" smtClean="0"/>
          </a:p>
          <a:p>
            <a:pPr algn="ct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фігурі юнака вгадується стан нервової втоми після пережитої напруги. Такий складний емоційний стан суперечить високій класиці. 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71438"/>
            <a:ext cx="469582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94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Фриз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Пергамського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вівтаря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57350"/>
            <a:ext cx="83629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14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1000125"/>
            <a:ext cx="2989263" cy="5126038"/>
          </a:xfrm>
        </p:spPr>
        <p:txBody>
          <a:bodyPr/>
          <a:lstStyle/>
          <a:p>
            <a:pPr algn="ctr"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Родоська школа продовжувала традиції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Лісіппа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тип сильного, атлетично збудованого чоловіка («Лаокоон»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Агесандра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0" name="Picture 2" descr="C:\Users\владелец\Desktop\КЛАССИКА\Лакоон. Агесандр, Аненодор, Полид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33375"/>
            <a:ext cx="6143625" cy="626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62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88"/>
            <a:ext cx="3900488" cy="5197475"/>
          </a:xfrm>
        </p:spPr>
        <p:txBody>
          <a:bodyPr/>
          <a:lstStyle/>
          <a:p>
            <a:pPr algn="ctr"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Шедевр епохи еллінізму – «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Афродита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Мілоська» роботи </a:t>
            </a:r>
            <a:r>
              <a:rPr lang="uk-UA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Агесандра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строга </a:t>
            </a:r>
          </a:p>
          <a:p>
            <a:pPr algn="ctr"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піднесена. 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3600" dirty="0" smtClean="0"/>
          </a:p>
        </p:txBody>
      </p:sp>
      <p:pic>
        <p:nvPicPr>
          <p:cNvPr id="59394" name="Picture 2" descr="C:\Users\владелец\Desktop\Античная скульптура 2\aphrodite_me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85750"/>
            <a:ext cx="3000375" cy="631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52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7772400" cy="1000125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«Ніка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Самофракійська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встановлена на честь перемоги Родоського флоту.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8" name="Picture 2" descr="C:\Users\владелец\Desktop\Античная скульптура 2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14438"/>
            <a:ext cx="3486150" cy="564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0" name="Picture 4" descr="C:\Users\владелец\Desktop\КЛАССИКА\tumblr_krlk3cxQgv1qzdyoro1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279525"/>
            <a:ext cx="3676650" cy="557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94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владелец\Desktop\КЛАССИКА\180px-diadumeno1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659187" cy="428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7" name="Picture 3" descr="C:\Users\владелец\Desktop\КЛАССИКА\venusdemi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6238" y="0"/>
            <a:ext cx="3687762" cy="621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65513"/>
            <a:ext cx="37814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80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071562"/>
          </a:xfrm>
        </p:spPr>
        <p:txBody>
          <a:bodyPr/>
          <a:lstStyle/>
          <a:p>
            <a:pPr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архаїчної скульптури  характерна фронтальність (призначені для огляду спереду)  і статичність.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665288"/>
            <a:ext cx="2646363" cy="5148262"/>
          </a:xfrm>
        </p:spPr>
      </p:pic>
      <p:pic>
        <p:nvPicPr>
          <p:cNvPr id="17412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1628775"/>
            <a:ext cx="2536825" cy="5148263"/>
          </a:xfrm>
        </p:spPr>
      </p:pic>
      <p:pic>
        <p:nvPicPr>
          <p:cNvPr id="8199" name="Picture 4" descr="C:\Users\владелец\Desktop\АРХАИКА\440px-ACMA_674_Kore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3363" y="1857375"/>
            <a:ext cx="3743325" cy="5000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883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00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 з найхарактерніших особливостей, властивих архаїчній скульптурі, є застигла на їхніх лицях не то глузлива, не то здивована посмішка.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C:\Users\владелец\Desktop\АРХАИКА\gre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857375"/>
            <a:ext cx="3857625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3" descr="C:\Users\владелец\Desktop\АРХАИКА\8fd2a335ed309cde95ad59aa162473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857375"/>
            <a:ext cx="3643312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67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ладелец\Desktop\АРХАИКА\file73at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14313"/>
            <a:ext cx="6840537" cy="645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80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500187"/>
          </a:xfrm>
        </p:spPr>
        <p:txBody>
          <a:bodyPr/>
          <a:lstStyle/>
          <a:p>
            <a:pPr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 немає єдності вираження між фасом </a:t>
            </a:r>
            <a:b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профілем. Це було помічено й сучасниками художників: про статую Артеміди говорили, що її лице спереду посміхається,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збоку здається сумним.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2" descr="C:\Users\владелец\Desktop\АРХАИКА\26.jpg"/>
          <p:cNvPicPr>
            <a:picLocks noChangeAspect="1" noChangeArrowheads="1"/>
          </p:cNvPicPr>
          <p:nvPr/>
        </p:nvPicPr>
        <p:blipFill>
          <a:blip r:embed="rId2"/>
          <a:srcRect l="19792" r="19791"/>
          <a:stretch>
            <a:fillRect/>
          </a:stretch>
        </p:blipFill>
        <p:spPr bwMode="auto">
          <a:xfrm>
            <a:off x="2500313" y="1714500"/>
            <a:ext cx="4143375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669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Перші кроки грецького рельєфу підказані Сходом, спочатку він плоский, як у Прадавньому Єгипті.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0" y="6143625"/>
            <a:ext cx="3810000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Давньоєгипетський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рельеф «Зодчий </a:t>
            </a:r>
            <a:r>
              <a:rPr lang="ru-RU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Хесира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21508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6072188"/>
            <a:ext cx="3810000" cy="7858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</a:t>
            </a:r>
            <a:r>
              <a:rPr lang="ru-RU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давньогрецького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рельефу</a:t>
            </a:r>
          </a:p>
        </p:txBody>
      </p:sp>
      <p:pic>
        <p:nvPicPr>
          <p:cNvPr id="2150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" b="14"/>
          <a:stretch>
            <a:fillRect/>
          </a:stretch>
        </p:blipFill>
        <p:spPr bwMode="auto">
          <a:xfrm>
            <a:off x="571500" y="1428750"/>
            <a:ext cx="2913063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928813"/>
            <a:ext cx="40100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35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нтичность">
  <a:themeElements>
    <a:clrScheme name="Default Design 1">
      <a:dk1>
        <a:srgbClr val="6E6958"/>
      </a:dk1>
      <a:lt1>
        <a:srgbClr val="EAEAEA"/>
      </a:lt1>
      <a:dk2>
        <a:srgbClr val="88826C"/>
      </a:dk2>
      <a:lt2>
        <a:srgbClr val="EDD39F"/>
      </a:lt2>
      <a:accent1>
        <a:srgbClr val="C9C6BB"/>
      </a:accent1>
      <a:accent2>
        <a:srgbClr val="ADA897"/>
      </a:accent2>
      <a:accent3>
        <a:srgbClr val="C3C1BA"/>
      </a:accent3>
      <a:accent4>
        <a:srgbClr val="C8C8C8"/>
      </a:accent4>
      <a:accent5>
        <a:srgbClr val="E1DFDA"/>
      </a:accent5>
      <a:accent6>
        <a:srgbClr val="9C9888"/>
      </a:accent6>
      <a:hlink>
        <a:srgbClr val="DEB54E"/>
      </a:hlink>
      <a:folHlink>
        <a:srgbClr val="A78B3D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DEB54E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0CEB8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4E3D8"/>
        </a:accent5>
        <a:accent6>
          <a:srgbClr val="AFAD91"/>
        </a:accent6>
        <a:hlink>
          <a:srgbClr val="E0C036"/>
        </a:hlink>
        <a:folHlink>
          <a:srgbClr val="D1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E8B5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E8C0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045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802</Words>
  <Application>Microsoft Office PowerPoint</Application>
  <PresentationFormat>Экран (4:3)</PresentationFormat>
  <Paragraphs>94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Античность</vt:lpstr>
      <vt:lpstr>АНТИЧНА СКУЛЬПТУРА</vt:lpstr>
      <vt:lpstr>Скульптура Давньої Греції</vt:lpstr>
      <vt:lpstr>Архаїка  (VII ̶VI ст. до н.е.)</vt:lpstr>
      <vt:lpstr>Скульптури висікалися з мармуру й розфарбовувалися (одяг, волосся, губи, очі), мармурові тіла натиралися сумішшю шафрану й молока, щоб надати  їм тілесного кольору.</vt:lpstr>
      <vt:lpstr>Для архаїчної скульптури  характерна фронтальність (призначені для огляду спереду)  і статичність.</vt:lpstr>
      <vt:lpstr>Однією з найхарактерніших особливостей, властивих архаїчній скульптурі, є застигла на їхніх лицях не то глузлива, не то здивована посмішка.</vt:lpstr>
      <vt:lpstr>Презентация PowerPoint</vt:lpstr>
      <vt:lpstr>Також немає єдності вираження між фасом  і профілем. Це було помічено й сучасниками художників: про статую Артеміди говорили, що її лице спереду посміхається,  а збоку здається сумним.</vt:lpstr>
      <vt:lpstr>Перші кроки грецького рельєфу підказані Сходом, спочатку він плоский, як у Прадавньому Єгипті.</vt:lpstr>
      <vt:lpstr>Класика (V ̶ IV ст. до н. е.)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Творчість Мирона представляє один із головних пластичних  напрямів високої класики – це створення образу всебічно розвиненої людини шляхом виявлення краси руху. </vt:lpstr>
      <vt:lpstr>Презентация PowerPoint</vt:lpstr>
      <vt:lpstr>Презентация PowerPoint</vt:lpstr>
      <vt:lpstr>ФІДІЙ</vt:lpstr>
      <vt:lpstr>Фідій. Зевс Олімпійський</vt:lpstr>
      <vt:lpstr> Найвищим увтіленням творчого генія Фідія й духу піднесеної класики в цілому є ансамбль скульптур Парфенона.</vt:lpstr>
      <vt:lpstr>Презентация PowerPoint</vt:lpstr>
      <vt:lpstr> Статуї й рельєфи Парфенона  є вершиною зрілої класики.</vt:lpstr>
      <vt:lpstr>Майстер виявляє пластичну структуру людського тіла й із надзвичайною силою  передає рух.</vt:lpstr>
      <vt:lpstr>Презентация PowerPoint</vt:lpstr>
      <vt:lpstr>Презентация PowerPoint</vt:lpstr>
      <vt:lpstr>Статуї фронтонів: Діонісій і Мойри</vt:lpstr>
      <vt:lpstr>Презентация PowerPoint</vt:lpstr>
      <vt:lpstr>Презентация PowerPoint</vt:lpstr>
      <vt:lpstr>Презентация PowerPoint</vt:lpstr>
      <vt:lpstr>Нові тенденції мистецтва яскраво виступають у рельєфах  «Кентавромахії». Бурхлива стрімкість рухів, нещадна жорстокість сутички, страждання й злість написані на лицях.</vt:lpstr>
      <vt:lpstr>Презентация PowerPoint</vt:lpstr>
      <vt:lpstr>Скопас</vt:lpstr>
      <vt:lpstr>Презентация PowerPoint</vt:lpstr>
      <vt:lpstr>Пракситель</vt:lpstr>
      <vt:lpstr>Презентация PowerPoint</vt:lpstr>
      <vt:lpstr>Презентация PowerPoint</vt:lpstr>
      <vt:lpstr>Лісіпп</vt:lpstr>
      <vt:lpstr>Лісіпп не розглядає створення образу ідеальної людини як основне завдання мистецтва. Його цікавлять особливості віку людини, психологічний склад її характеру.  Александр Македонський  </vt:lpstr>
      <vt:lpstr>Презентация PowerPoint</vt:lpstr>
      <vt:lpstr>Фриз Пергамського вівтаря</vt:lpstr>
      <vt:lpstr>Презентация PowerPoint</vt:lpstr>
      <vt:lpstr>Презентация PowerPoint</vt:lpstr>
      <vt:lpstr>«Ніка Самофракійська»  встановлена на честь перемоги Родоського флоту.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АНТИЧНА СКУЛЬПТУРА</dc:title>
  <dc:creator>User</dc:creator>
  <cp:lastModifiedBy>User</cp:lastModifiedBy>
  <cp:revision>1</cp:revision>
  <dcterms:created xsi:type="dcterms:W3CDTF">2012-06-03T18:08:04Z</dcterms:created>
  <dcterms:modified xsi:type="dcterms:W3CDTF">2012-06-03T18:09:32Z</dcterms:modified>
</cp:coreProperties>
</file>