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9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DD6E-2AF3-4C7A-A5A1-E034CAFC65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7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D471-13AA-4D0E-A594-5B4F591437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1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010F-668F-4D3A-8638-F9DC9C0B6A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DD6E-2AF3-4C7A-A5A1-E034CAFC65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A4A2-E20B-4421-8559-6C29D044B0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8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ACAF5-3415-402E-88B5-FB61BE44F9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B4DF-36C5-4CF0-87BF-179A7464DC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9C1F-8EA5-4C35-9FD7-FBE0A6D5D3D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5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02A4-FFBC-4192-9317-808CA95498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60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5F6B-82E4-4F92-A4EF-B1D4A4F162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05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AE0C-D9E5-41B0-B9C9-7BC7D0A7B4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8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A4A2-E20B-4421-8559-6C29D044B0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43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FD55-D808-42C9-9F16-9083C5657D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33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D471-13AA-4D0E-A594-5B4F591437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58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010F-668F-4D3A-8638-F9DC9C0B6A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73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DD6E-2AF3-4C7A-A5A1-E034CAFC65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98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A4A2-E20B-4421-8559-6C29D044B0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28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ACAF5-3415-402E-88B5-FB61BE44F9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02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B4DF-36C5-4CF0-87BF-179A7464DC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9C1F-8EA5-4C35-9FD7-FBE0A6D5D3D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65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02A4-FFBC-4192-9317-808CA95498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35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5F6B-82E4-4F92-A4EF-B1D4A4F162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9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ACAF5-3415-402E-88B5-FB61BE44F9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17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AE0C-D9E5-41B0-B9C9-7BC7D0A7B4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28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FD55-D808-42C9-9F16-9083C5657D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36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D471-13AA-4D0E-A594-5B4F591437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60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010F-668F-4D3A-8638-F9DC9C0B6A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91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DD6E-2AF3-4C7A-A5A1-E034CAFC65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66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A4A2-E20B-4421-8559-6C29D044B0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4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ACAF5-3415-402E-88B5-FB61BE44F9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17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B4DF-36C5-4CF0-87BF-179A7464DC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9C1F-8EA5-4C35-9FD7-FBE0A6D5D3D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10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02A4-FFBC-4192-9317-808CA95498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4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B4DF-36C5-4CF0-87BF-179A7464DC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76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5F6B-82E4-4F92-A4EF-B1D4A4F162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44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AE0C-D9E5-41B0-B9C9-7BC7D0A7B4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4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FD55-D808-42C9-9F16-9083C5657D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35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D471-13AA-4D0E-A594-5B4F591437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25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010F-668F-4D3A-8638-F9DC9C0B6A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69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DD6E-2AF3-4C7A-A5A1-E034CAFC65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713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A4A2-E20B-4421-8559-6C29D044B0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ACAF5-3415-402E-88B5-FB61BE44F9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44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B4DF-36C5-4CF0-87BF-179A7464DC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52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9C1F-8EA5-4C35-9FD7-FBE0A6D5D3D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4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9C1F-8EA5-4C35-9FD7-FBE0A6D5D3D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38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02A4-FFBC-4192-9317-808CA95498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4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5F6B-82E4-4F92-A4EF-B1D4A4F162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94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AE0C-D9E5-41B0-B9C9-7BC7D0A7B4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08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FD55-D808-42C9-9F16-9083C5657D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81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D471-13AA-4D0E-A594-5B4F591437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28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010F-668F-4D3A-8638-F9DC9C0B6A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50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DD6E-2AF3-4C7A-A5A1-E034CAFC65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284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A4A2-E20B-4421-8559-6C29D044B0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166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ACAF5-3415-402E-88B5-FB61BE44F9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13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B4DF-36C5-4CF0-87BF-179A7464DC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02A4-FFBC-4192-9317-808CA95498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788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9C1F-8EA5-4C35-9FD7-FBE0A6D5D3D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3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02A4-FFBC-4192-9317-808CA95498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89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5F6B-82E4-4F92-A4EF-B1D4A4F162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98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AE0C-D9E5-41B0-B9C9-7BC7D0A7B4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118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FD55-D808-42C9-9F16-9083C5657D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37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D471-13AA-4D0E-A594-5B4F591437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953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010F-668F-4D3A-8638-F9DC9C0B6A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3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5F6B-82E4-4F92-A4EF-B1D4A4F162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5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AE0C-D9E5-41B0-B9C9-7BC7D0A7B4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9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FD55-D808-42C9-9F16-9083C5657D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5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1A8CB-110E-4D02-9BC5-C844AEAEEEC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34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04939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1A8CB-110E-4D02-9BC5-C844AEAEEEC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34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40488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1A8CB-110E-4D02-9BC5-C844AEAEEEC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34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39972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1A8CB-110E-4D02-9BC5-C844AEAEEEC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34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907996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1A8CB-110E-4D02-9BC5-C844AEAEEEC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34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138858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1A8CB-110E-4D02-9BC5-C844AEAEEEC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34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256410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285750"/>
            <a:ext cx="9144000" cy="1214438"/>
          </a:xfrm>
        </p:spPr>
        <p:txBody>
          <a:bodyPr/>
          <a:lstStyle/>
          <a:p>
            <a:r>
              <a:rPr lang="uk-UA" sz="3200" smtClean="0">
                <a:solidFill>
                  <a:srgbClr val="FFFF00"/>
                </a:solidFill>
                <a:effectLst/>
                <a:cs typeface="Times New Roman" pitchFamily="18" charset="0"/>
              </a:rPr>
              <a:t>Архітектура світу. </a:t>
            </a:r>
            <a:br>
              <a:rPr lang="uk-UA" sz="3200" smtClean="0">
                <a:solidFill>
                  <a:srgbClr val="FFFF00"/>
                </a:solidFill>
                <a:effectLst/>
                <a:cs typeface="Times New Roman" pitchFamily="18" charset="0"/>
              </a:rPr>
            </a:br>
            <a:r>
              <a:rPr lang="uk-UA" sz="3200" smtClean="0">
                <a:solidFill>
                  <a:srgbClr val="FFFF00"/>
                </a:solidFill>
                <a:effectLst/>
                <a:cs typeface="Times New Roman" pitchFamily="18" charset="0"/>
              </a:rPr>
              <a:t>Культова арабо-мусульманська архітектура.</a:t>
            </a:r>
            <a:r>
              <a:rPr lang="en-US" sz="3200" smtClean="0">
                <a:solidFill>
                  <a:srgbClr val="FFFF00"/>
                </a:solidFill>
                <a:effectLst/>
                <a:cs typeface="Times New Roman" pitchFamily="18" charset="0"/>
              </a:rPr>
              <a:t> </a:t>
            </a:r>
            <a:r>
              <a:rPr lang="uk-UA" sz="3200" smtClean="0">
                <a:solidFill>
                  <a:srgbClr val="FFFF00"/>
                </a:solidFill>
                <a:effectLst/>
                <a:cs typeface="Times New Roman" pitchFamily="18" charset="0"/>
              </a:rPr>
              <a:t/>
            </a:r>
            <a:br>
              <a:rPr lang="uk-UA" sz="3200" smtClean="0">
                <a:solidFill>
                  <a:srgbClr val="FFFF00"/>
                </a:solidFill>
                <a:effectLst/>
                <a:cs typeface="Times New Roman" pitchFamily="18" charset="0"/>
              </a:rPr>
            </a:br>
            <a:r>
              <a:rPr lang="uk-UA" sz="3200" smtClean="0">
                <a:solidFill>
                  <a:srgbClr val="FFFF00"/>
                </a:solidFill>
                <a:effectLst/>
                <a:cs typeface="Times New Roman" pitchFamily="18" charset="0"/>
              </a:rPr>
              <a:t>Мавританський стиль</a:t>
            </a:r>
            <a:endParaRPr lang="ru-RU" sz="3200" smtClean="0">
              <a:solidFill>
                <a:srgbClr val="FFFF00"/>
              </a:solidFill>
              <a:effectLst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5857875"/>
            <a:ext cx="6415088" cy="785813"/>
          </a:xfrm>
        </p:spPr>
        <p:txBody>
          <a:bodyPr/>
          <a:lstStyle/>
          <a:p>
            <a:pPr eaLnBrk="1" hangingPunct="1"/>
            <a:r>
              <a:rPr lang="ru-RU" sz="2800" b="1" smtClean="0">
                <a:effectLst/>
              </a:rPr>
              <a:t>Урок № 1.1</a:t>
            </a:r>
          </a:p>
        </p:txBody>
      </p:sp>
      <p:pic>
        <p:nvPicPr>
          <p:cNvPr id="133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29"/>
          <a:stretch>
            <a:fillRect/>
          </a:stretch>
        </p:blipFill>
        <p:spPr bwMode="auto">
          <a:xfrm>
            <a:off x="781050" y="1622425"/>
            <a:ext cx="7640638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smtClean="0">
                <a:solidFill>
                  <a:srgbClr val="FFFF00"/>
                </a:solidFill>
                <a:effectLst/>
              </a:rPr>
              <a:t>Міхраб – священна  ніша</a:t>
            </a:r>
            <a:endParaRPr lang="ru-RU" sz="28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1782763" cy="5127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err="1" smtClean="0"/>
              <a:t>Міхраб</a:t>
            </a:r>
            <a:endParaRPr lang="ru-RU" sz="2000" b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30701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000" b="1" dirty="0" smtClean="0"/>
              <a:t>Міхраб – ніша, перекрита аркою, стрілчасте </a:t>
            </a:r>
            <a:r>
              <a:rPr lang="uk-UA" sz="2000" b="1" dirty="0" err="1" smtClean="0"/>
              <a:t>навершя</a:t>
            </a:r>
            <a:r>
              <a:rPr lang="uk-UA" sz="2000" b="1" dirty="0" smtClean="0"/>
              <a:t> міхраба символізує </a:t>
            </a:r>
            <a:r>
              <a:rPr lang="uk-UA" sz="2000" b="1" dirty="0" err="1" smtClean="0"/>
              <a:t>зв</a:t>
            </a:r>
            <a:r>
              <a:rPr lang="uk-UA" sz="2000" b="1" dirty="0" err="1" smtClean="0">
                <a:cs typeface="Times New Roman"/>
              </a:rPr>
              <a:t>ʼ</a:t>
            </a:r>
            <a:r>
              <a:rPr lang="uk-UA" sz="2000" b="1" dirty="0" err="1" smtClean="0"/>
              <a:t>язок</a:t>
            </a:r>
            <a:r>
              <a:rPr lang="uk-UA" sz="2000" b="1" dirty="0" smtClean="0"/>
              <a:t> із небом, </a:t>
            </a:r>
            <a:br>
              <a:rPr lang="uk-UA" sz="2000" b="1" dirty="0" smtClean="0"/>
            </a:br>
            <a:r>
              <a:rPr lang="uk-UA" sz="2000" b="1" dirty="0" smtClean="0"/>
              <a:t>із верхньої точки міхраба до центру ніші звисає лампа. </a:t>
            </a:r>
          </a:p>
          <a:p>
            <a:pPr algn="ctr" eaLnBrk="1" hangingPunct="1">
              <a:defRPr/>
            </a:pPr>
            <a:r>
              <a:rPr lang="uk-UA" sz="2000" b="1" dirty="0" smtClean="0"/>
              <a:t>Це символізує слова Корану (головної книги мусульман): «Аллах – світло небес і землі. Його світло ніби ніша; </a:t>
            </a:r>
            <a:br>
              <a:rPr lang="uk-UA" sz="2000" b="1" dirty="0" smtClean="0"/>
            </a:br>
            <a:r>
              <a:rPr lang="uk-UA" sz="2000" b="1" dirty="0" smtClean="0"/>
              <a:t>у ній світильник; світильник у склі; скло  </a:t>
            </a:r>
            <a:r>
              <a:rPr lang="uk-UA" sz="2000" b="1" dirty="0" smtClean="0">
                <a:latin typeface="Calibri"/>
                <a:cs typeface="Calibri"/>
              </a:rPr>
              <a:t>̶  </a:t>
            </a:r>
            <a:r>
              <a:rPr lang="uk-UA" sz="2000" b="1" dirty="0" smtClean="0"/>
              <a:t>ніби перлинна зірка». </a:t>
            </a:r>
            <a:endParaRPr lang="ru-RU" sz="2000" dirty="0" smtClean="0"/>
          </a:p>
          <a:p>
            <a:pPr eaLnBrk="1" hangingPunct="1">
              <a:defRPr/>
            </a:pPr>
            <a:endParaRPr lang="ru-RU" sz="2000" b="1" dirty="0" smtClean="0"/>
          </a:p>
          <a:p>
            <a:pPr eaLnBrk="1" hangingPunct="1">
              <a:defRPr/>
            </a:pPr>
            <a:endParaRPr lang="ru-RU" sz="2000" b="1" dirty="0" smtClean="0"/>
          </a:p>
        </p:txBody>
      </p:sp>
      <p:pic>
        <p:nvPicPr>
          <p:cNvPr id="2253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-43"/>
          <a:stretch>
            <a:fillRect/>
          </a:stretch>
        </p:blipFill>
        <p:spPr bwMode="auto">
          <a:xfrm>
            <a:off x="3760788" y="1017588"/>
            <a:ext cx="4867275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5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-214313"/>
            <a:ext cx="8715375" cy="2143126"/>
          </a:xfrm>
        </p:spPr>
        <p:txBody>
          <a:bodyPr/>
          <a:lstStyle/>
          <a:p>
            <a:pPr>
              <a:defRPr/>
            </a:pPr>
            <a:r>
              <a:rPr lang="uk-UA" sz="2800" dirty="0" smtClean="0">
                <a:solidFill>
                  <a:srgbClr val="FFFF00"/>
                </a:solidFill>
              </a:rPr>
              <a:t>Колонна мечеть  ̶  ще один тип мечеті мусульманського світу. У центрі колонної мечеті розміщений відкритий квадратний або прямокутний двір, обнесений галереєю з арками.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355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32"/>
          <a:stretch>
            <a:fillRect/>
          </a:stretch>
        </p:blipFill>
        <p:spPr bwMode="auto">
          <a:xfrm>
            <a:off x="285750" y="1770063"/>
            <a:ext cx="8553450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7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ладелец\Desktop\Мечети\2232050473_427335399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17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50"/>
            <a:ext cx="3465513" cy="1162050"/>
          </a:xfrm>
        </p:spPr>
        <p:txBody>
          <a:bodyPr/>
          <a:lstStyle/>
          <a:p>
            <a:pPr algn="ctr">
              <a:defRPr/>
            </a:pP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Медресе виконує функцію школи.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dirty="0" smtClean="0"/>
              <a:t>Медресе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71688"/>
            <a:ext cx="3465513" cy="2994025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/>
              <a:t>Тут </a:t>
            </a:r>
            <a:r>
              <a:rPr lang="uk-UA" sz="2000" b="1" dirty="0" err="1" smtClean="0"/>
              <a:t>віряни</a:t>
            </a:r>
            <a:r>
              <a:rPr lang="uk-UA" sz="2000" b="1" dirty="0" smtClean="0"/>
              <a:t> вивчають арабську мову, Коран. </a:t>
            </a:r>
          </a:p>
          <a:p>
            <a:pPr algn="ctr">
              <a:defRPr/>
            </a:pPr>
            <a:r>
              <a:rPr lang="uk-UA" sz="2000" b="1" dirty="0" smtClean="0"/>
              <a:t>Двір оточений приміщеннями для учнів, із чотирьох боків містяться </a:t>
            </a:r>
            <a:r>
              <a:rPr lang="uk-UA" sz="2000" b="1" dirty="0" err="1" smtClean="0"/>
              <a:t>айвани</a:t>
            </a:r>
            <a:r>
              <a:rPr lang="uk-UA" sz="2000" b="1" dirty="0" smtClean="0"/>
              <a:t> (склепінні зали, відкриті у двір), по кутах розташовані вежі – мінарети. </a:t>
            </a:r>
            <a:endParaRPr lang="ru-RU" sz="2000" b="1" dirty="0"/>
          </a:p>
        </p:txBody>
      </p:sp>
      <p:pic>
        <p:nvPicPr>
          <p:cNvPr id="2560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" b="-9"/>
          <a:stretch>
            <a:fillRect/>
          </a:stretch>
        </p:blipFill>
        <p:spPr bwMode="auto">
          <a:xfrm>
            <a:off x="3563938" y="908050"/>
            <a:ext cx="5280025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8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ладелец\Desktop\Мечети\mosque_2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8770937" cy="626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ладелец\Desktop\Мечети\mosque_2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1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" b="-26"/>
          <a:stretch>
            <a:fillRect/>
          </a:stretch>
        </p:blipFill>
        <p:spPr bwMode="auto">
          <a:xfrm>
            <a:off x="460375" y="358775"/>
            <a:ext cx="8288338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smtClean="0">
                <a:solidFill>
                  <a:srgbClr val="FFFF00"/>
                </a:solidFill>
                <a:effectLst/>
              </a:rPr>
              <a:t>Куббатсассахра (купол Скелі) в Єрусалимі, 687 ̶ 691 рр. – одна зі святинь  мусульман, розташована на священній горі, на якій Авраам готовий був принести в жертву сина.</a:t>
            </a:r>
            <a:endParaRPr lang="ru-RU" sz="20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2969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8134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8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200" dirty="0" err="1" smtClean="0">
                <a:solidFill>
                  <a:srgbClr val="FFFF00"/>
                </a:solidFill>
              </a:rPr>
              <a:t>Гурʼємир</a:t>
            </a:r>
            <a:r>
              <a:rPr lang="uk-UA" sz="3200" dirty="0" smtClean="0">
                <a:solidFill>
                  <a:srgbClr val="FFFF00"/>
                </a:solidFill>
              </a:rPr>
              <a:t> – усипальниця </a:t>
            </a:r>
            <a:r>
              <a:rPr lang="uk-UA" sz="3200" dirty="0" err="1" smtClean="0">
                <a:solidFill>
                  <a:srgbClr val="FFFF00"/>
                </a:solidFill>
              </a:rPr>
              <a:t>Тимуридів</a:t>
            </a:r>
            <a:r>
              <a:rPr lang="uk-UA" sz="3200" dirty="0" smtClean="0">
                <a:solidFill>
                  <a:srgbClr val="FFFF00"/>
                </a:solidFill>
              </a:rPr>
              <a:t> (Середня Азія)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07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360488"/>
            <a:ext cx="83439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>
              <a:defRPr/>
            </a:pPr>
            <a:r>
              <a:rPr lang="uk-UA" sz="2000" dirty="0" smtClean="0">
                <a:solidFill>
                  <a:srgbClr val="FFFF00"/>
                </a:solidFill>
              </a:rPr>
              <a:t>Тадж-Махал  в Агрі (мистецтво мусульманської Індії), був створений за часів </a:t>
            </a:r>
            <a:r>
              <a:rPr lang="uk-UA" sz="2000" dirty="0" err="1" smtClean="0">
                <a:solidFill>
                  <a:srgbClr val="FFFF00"/>
                </a:solidFill>
              </a:rPr>
              <a:t>Шах-Джахана</a:t>
            </a:r>
            <a:r>
              <a:rPr lang="uk-UA" sz="2000" dirty="0" smtClean="0">
                <a:solidFill>
                  <a:srgbClr val="FFFF00"/>
                </a:solidFill>
              </a:rPr>
              <a:t> як усипальниця його коханої дружини в ХVII столітті.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174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41438"/>
            <a:ext cx="84201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1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dirty="0" smtClean="0">
                <a:solidFill>
                  <a:srgbClr val="FFFF00"/>
                </a:solidFill>
                <a:effectLst/>
                <a:latin typeface="+mn-lt"/>
              </a:rPr>
              <a:t>Як називається культова архітектурна споруда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uk-UA" sz="280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uk-UA" sz="2800" dirty="0" smtClean="0">
                <a:solidFill>
                  <a:srgbClr val="FFFF00"/>
                </a:solidFill>
                <a:effectLst/>
                <a:latin typeface="+mn-lt"/>
                <a:cs typeface="Calibri" pitchFamily="34" charset="0"/>
              </a:rPr>
              <a:t>̶̶</a:t>
            </a:r>
            <a:r>
              <a:rPr lang="uk-UA" sz="2800" dirty="0" smtClean="0">
                <a:solidFill>
                  <a:srgbClr val="FFFF00"/>
                </a:solidFill>
                <a:effectLst/>
                <a:latin typeface="+mn-lt"/>
              </a:rPr>
              <a:t>  місце поклоніння мусульман? </a:t>
            </a:r>
            <a:endParaRPr lang="ru-RU" sz="2800" dirty="0" smtClean="0"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1433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341438"/>
            <a:ext cx="8572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8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88913"/>
            <a:ext cx="88487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2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344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2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uk-UA" sz="2000" dirty="0" smtClean="0">
                <a:solidFill>
                  <a:srgbClr val="FFFF00"/>
                </a:solidFill>
              </a:rPr>
              <a:t>Мавританський стиль.</a:t>
            </a:r>
            <a:r>
              <a:rPr lang="uk-UA" sz="2000" dirty="0" smtClean="0">
                <a:solidFill>
                  <a:schemeClr val="tx1"/>
                </a:solidFill>
              </a:rPr>
              <a:t> У VII ̶ VIII ст. територія, на якій зараз розташовані країни Лівія, Алжир, Туніс, Марокко (тоді ця територія називалася </a:t>
            </a:r>
            <a:r>
              <a:rPr lang="uk-UA" sz="2000" dirty="0" err="1" smtClean="0">
                <a:solidFill>
                  <a:schemeClr val="tx1"/>
                </a:solidFill>
              </a:rPr>
              <a:t>Магриб</a:t>
            </a:r>
            <a:r>
              <a:rPr lang="uk-UA" sz="2000" dirty="0" smtClean="0">
                <a:solidFill>
                  <a:schemeClr val="tx1"/>
                </a:solidFill>
              </a:rPr>
              <a:t>) і Південна Іспанія, увійшла до складу халіфату.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481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68413"/>
            <a:ext cx="83534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1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3008313" cy="19177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У </a:t>
            </a:r>
            <a:r>
              <a:rPr lang="uk-UA" dirty="0" err="1" smtClean="0">
                <a:solidFill>
                  <a:srgbClr val="FFFF00"/>
                </a:solidFill>
              </a:rPr>
              <a:t>Магрибі</a:t>
            </a:r>
            <a:r>
              <a:rPr lang="uk-UA" dirty="0" smtClean="0">
                <a:solidFill>
                  <a:srgbClr val="FFFF00"/>
                </a:solidFill>
              </a:rPr>
              <a:t> й Іспанії арабська архітектура збагатилася нововведеннями</a:t>
            </a:r>
            <a:r>
              <a:rPr lang="uk-UA" sz="2200" dirty="0" smtClean="0">
                <a:solidFill>
                  <a:srgbClr val="FFFF00"/>
                </a:solidFill>
              </a:rPr>
              <a:t>.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i="1" dirty="0" smtClean="0">
              <a:solidFill>
                <a:srgbClr val="C00000"/>
              </a:solidFill>
            </a:endParaRPr>
          </a:p>
        </p:txBody>
      </p:sp>
      <p:pic>
        <p:nvPicPr>
          <p:cNvPr id="35843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6825" y="188913"/>
            <a:ext cx="5145088" cy="6480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2133600"/>
            <a:ext cx="3008313" cy="4608513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/>
              <a:t>Застосовувалися різноманітні декоративні форми арок: арки фігурні, багатопелюсткові, </a:t>
            </a:r>
            <a:br>
              <a:rPr lang="uk-UA" sz="2000" b="1" dirty="0" smtClean="0"/>
            </a:br>
            <a:r>
              <a:rPr lang="uk-UA" sz="2000" b="1" dirty="0" smtClean="0"/>
              <a:t>з фестонами.</a:t>
            </a:r>
            <a:endParaRPr lang="ru-RU" sz="2000" b="1" dirty="0" smtClean="0"/>
          </a:p>
          <a:p>
            <a:pPr>
              <a:defRPr/>
            </a:pPr>
            <a:r>
              <a:rPr lang="uk-UA" sz="2400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endParaRPr lang="uk-UA" sz="2000" b="1" dirty="0"/>
          </a:p>
          <a:p>
            <a:pPr algn="ctr">
              <a:defRPr/>
            </a:pPr>
            <a:r>
              <a:rPr lang="uk-UA" sz="2000" b="1" dirty="0" smtClean="0">
                <a:effectLst/>
              </a:rPr>
              <a:t>Ці тенденції мальовничості </a:t>
            </a:r>
            <a:br>
              <a:rPr lang="uk-UA" sz="2000" b="1" dirty="0" smtClean="0">
                <a:effectLst/>
              </a:rPr>
            </a:br>
            <a:r>
              <a:rPr lang="uk-UA" sz="2000" b="1" dirty="0" smtClean="0">
                <a:effectLst/>
              </a:rPr>
              <a:t>в архітектурі одержали назву мавританського стилю. </a:t>
            </a:r>
            <a:endParaRPr lang="ru-RU" sz="2000" dirty="0" smtClean="0">
              <a:effectLst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6513"/>
            <a:ext cx="91344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rgbClr val="FFFF00"/>
                </a:solidFill>
              </a:rPr>
              <a:t>Столицею мавританської Іспанії стала Кордова. Колонна мечеть </a:t>
            </a:r>
            <a:r>
              <a:rPr lang="uk-UA" sz="3200" dirty="0" err="1" smtClean="0">
                <a:solidFill>
                  <a:srgbClr val="FFFF00"/>
                </a:solidFill>
              </a:rPr>
              <a:t>Кордови</a:t>
            </a:r>
            <a:r>
              <a:rPr lang="uk-UA" sz="3200" dirty="0" smtClean="0">
                <a:solidFill>
                  <a:srgbClr val="FFFF00"/>
                </a:solidFill>
              </a:rPr>
              <a:t>, 785 р.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789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60488"/>
            <a:ext cx="87725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4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smtClean="0">
                <a:solidFill>
                  <a:srgbClr val="FFFF00"/>
                </a:solidFill>
                <a:effectLst/>
              </a:rPr>
              <a:t>Колонна мечеть Кордови  налічує 800 колон, арки утворюють складну перехресну композицію і яскраво розфарбовані, простір мечеті висвітлюється сотнями висячих срібних лампад.</a:t>
            </a:r>
            <a:endParaRPr lang="ru-RU" sz="20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28675" name="Picture 2" descr="C:\Users\владелец\Desktop\Мечети Магриба\10293372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0"/>
            <a:ext cx="8858250" cy="531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4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rgbClr val="FFFF00"/>
                </a:solidFill>
                <a:effectLst/>
                <a:latin typeface="+mn-lt"/>
              </a:rPr>
              <a:t>Ще одна відома архітектурна </a:t>
            </a:r>
            <a:r>
              <a:rPr lang="uk-UA" sz="3200" dirty="0" err="1" smtClean="0">
                <a:solidFill>
                  <a:srgbClr val="FFFF00"/>
                </a:solidFill>
                <a:effectLst/>
                <a:latin typeface="+mn-lt"/>
              </a:rPr>
              <a:t>пам</a:t>
            </a:r>
            <a:r>
              <a:rPr lang="uk-UA" sz="3200" dirty="0" err="1" smtClean="0">
                <a:solidFill>
                  <a:srgbClr val="FFFF00"/>
                </a:solidFill>
                <a:effectLst/>
                <a:latin typeface="+mn-lt"/>
                <a:cs typeface="Calibri" pitchFamily="34" charset="0"/>
              </a:rPr>
              <a:t>ʼ</a:t>
            </a:r>
            <a:r>
              <a:rPr lang="uk-UA" sz="3200" dirty="0" err="1" smtClean="0">
                <a:solidFill>
                  <a:srgbClr val="FFFF00"/>
                </a:solidFill>
                <a:effectLst/>
                <a:latin typeface="+mn-lt"/>
              </a:rPr>
              <a:t>ятка</a:t>
            </a:r>
            <a:r>
              <a:rPr lang="uk-UA" sz="3200" dirty="0" smtClean="0">
                <a:solidFill>
                  <a:srgbClr val="FFFF00"/>
                </a:solidFill>
                <a:effectLst/>
                <a:latin typeface="+mn-lt"/>
              </a:rPr>
              <a:t> – </a:t>
            </a:r>
            <a:r>
              <a:rPr lang="uk-UA" sz="3200" dirty="0" err="1" smtClean="0">
                <a:solidFill>
                  <a:srgbClr val="FFFF00"/>
                </a:solidFill>
                <a:effectLst/>
                <a:latin typeface="+mn-lt"/>
              </a:rPr>
              <a:t>Альгамбра</a:t>
            </a:r>
            <a:r>
              <a:rPr lang="uk-UA" sz="3200" dirty="0" smtClean="0">
                <a:solidFill>
                  <a:srgbClr val="FFFF00"/>
                </a:solidFill>
                <a:effectLst/>
                <a:latin typeface="+mn-lt"/>
              </a:rPr>
              <a:t> в </a:t>
            </a:r>
            <a:r>
              <a:rPr lang="uk-UA" sz="3200" dirty="0" err="1" smtClean="0">
                <a:solidFill>
                  <a:srgbClr val="FFFF00"/>
                </a:solidFill>
                <a:effectLst/>
                <a:latin typeface="+mn-lt"/>
              </a:rPr>
              <a:t>Гранаді</a:t>
            </a:r>
            <a:r>
              <a:rPr lang="uk-UA" sz="3200" dirty="0" smtClean="0">
                <a:solidFill>
                  <a:srgbClr val="FFFF00"/>
                </a:solidFill>
                <a:effectLst/>
                <a:latin typeface="+mn-lt"/>
              </a:rPr>
              <a:t> (резиденція еміра).</a:t>
            </a:r>
            <a:endParaRPr lang="ru-RU" sz="3200" dirty="0" smtClean="0"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3993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01775"/>
            <a:ext cx="89249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smtClean="0">
                <a:solidFill>
                  <a:srgbClr val="FFFF00"/>
                </a:solidFill>
                <a:effectLst/>
              </a:rPr>
              <a:t>Це палац, у систему якого покладено два різнорівневі двори: Миртовий дворик і дворик із фонтаном і фігурами 12 левів.</a:t>
            </a:r>
            <a:endParaRPr lang="ru-RU" sz="20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4096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43038"/>
            <a:ext cx="76866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9325" y="4022551"/>
            <a:ext cx="2914650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39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9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uk-UA" sz="2800" smtClean="0">
                <a:solidFill>
                  <a:srgbClr val="FFFF00"/>
                </a:solidFill>
                <a:effectLst/>
              </a:rPr>
              <a:t>Що таке мінарет?</a:t>
            </a:r>
            <a:endParaRPr lang="ru-RU" sz="28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536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06513"/>
            <a:ext cx="86391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4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2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60375"/>
            <a:ext cx="9036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9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владелец\Desktop\Мечети Магриба\1228371970_algambra2[1].jpg"/>
          <p:cNvPicPr>
            <a:picLocks noChangeAspect="1" noChangeArrowheads="1"/>
          </p:cNvPicPr>
          <p:nvPr/>
        </p:nvPicPr>
        <p:blipFill rotWithShape="1">
          <a:blip r:embed="rId2"/>
          <a:srcRect b="6171"/>
          <a:stretch/>
        </p:blipFill>
        <p:spPr bwMode="auto">
          <a:xfrm>
            <a:off x="1879600" y="2090738"/>
            <a:ext cx="7264400" cy="472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5" name="Picture 3" descr="C:\Users\владелец\Desktop\Мечети Магриба\1Alhambr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86188" cy="506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2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8" y="333375"/>
            <a:ext cx="3503612" cy="1957388"/>
          </a:xfrm>
        </p:spPr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rgbClr val="FFFF00"/>
                </a:solidFill>
              </a:rPr>
              <a:t>Арки </a:t>
            </a:r>
            <a:r>
              <a:rPr lang="uk-UA" dirty="0" err="1" smtClean="0">
                <a:solidFill>
                  <a:srgbClr val="FFFF00"/>
                </a:solidFill>
              </a:rPr>
              <a:t>Альгамбри</a:t>
            </a:r>
            <a:r>
              <a:rPr lang="uk-UA" dirty="0" smtClean="0">
                <a:solidFill>
                  <a:srgbClr val="FFFF00"/>
                </a:solidFill>
              </a:rPr>
              <a:t> мають спільну для мусульманської архітектури особливість.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5059" name="Текст 3"/>
          <p:cNvSpPr>
            <a:spLocks noGrp="1"/>
          </p:cNvSpPr>
          <p:nvPr>
            <p:ph type="body" sz="half" idx="2"/>
          </p:nvPr>
        </p:nvSpPr>
        <p:spPr>
          <a:xfrm>
            <a:off x="5219700" y="3981450"/>
            <a:ext cx="3673475" cy="2687638"/>
          </a:xfrm>
        </p:spPr>
        <p:txBody>
          <a:bodyPr/>
          <a:lstStyle/>
          <a:p>
            <a:pPr algn="ctr"/>
            <a:r>
              <a:rPr lang="uk-UA" sz="2000" b="1" smtClean="0">
                <a:effectLst/>
              </a:rPr>
              <a:t>Їхнє дробове ніздрювате склепіння переходить </a:t>
            </a:r>
            <a:br>
              <a:rPr lang="uk-UA" sz="2000" b="1" smtClean="0">
                <a:effectLst/>
              </a:rPr>
            </a:br>
            <a:r>
              <a:rPr lang="uk-UA" sz="2000" b="1" smtClean="0">
                <a:effectLst/>
              </a:rPr>
              <a:t>у висячі сталактити (декоративні конструкції </a:t>
            </a:r>
            <a:br>
              <a:rPr lang="uk-UA" sz="2000" b="1" smtClean="0">
                <a:effectLst/>
              </a:rPr>
            </a:br>
            <a:r>
              <a:rPr lang="uk-UA" sz="2000" b="1" smtClean="0">
                <a:effectLst/>
              </a:rPr>
              <a:t>з нависаючих  один над одним обʼємів із нішеподібним вирізом). </a:t>
            </a:r>
            <a:endParaRPr lang="ru-RU" sz="2000" smtClean="0">
              <a:effectLst/>
            </a:endParaRPr>
          </a:p>
          <a:p>
            <a:pPr eaLnBrk="1" hangingPunct="1"/>
            <a:endParaRPr lang="ru-RU" sz="2200" smtClean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/>
          </a:blip>
          <a:srcRect t="4084"/>
          <a:stretch/>
        </p:blipFill>
        <p:spPr>
          <a:xfrm>
            <a:off x="3847841" y="22222"/>
            <a:ext cx="5292080" cy="3806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-17760" y="2780928"/>
            <a:ext cx="5072062" cy="38040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79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r>
              <a:rPr lang="uk-UA" sz="3200" smtClean="0">
                <a:solidFill>
                  <a:srgbClr val="FFFF00"/>
                </a:solidFill>
                <a:effectLst/>
              </a:rPr>
              <a:t>Узорчастість  ̶  невід</a:t>
            </a:r>
            <a:r>
              <a:rPr lang="uk-UA" sz="3200" smtClean="0">
                <a:solidFill>
                  <a:srgbClr val="FFFF00"/>
                </a:solidFill>
                <a:effectLst/>
                <a:cs typeface="Times New Roman" pitchFamily="18" charset="0"/>
              </a:rPr>
              <a:t>ʼ</a:t>
            </a:r>
            <a:r>
              <a:rPr lang="uk-UA" sz="3200" smtClean="0">
                <a:solidFill>
                  <a:srgbClr val="FFFF00"/>
                </a:solidFill>
                <a:effectLst/>
              </a:rPr>
              <a:t>ємна частина мусульманського мистецтва. Арабський орнамент називають арабескою.</a:t>
            </a:r>
            <a:endParaRPr lang="ru-RU" sz="32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4608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03363"/>
            <a:ext cx="91344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50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rgbClr val="FFFF00"/>
                </a:solidFill>
                <a:effectLst/>
              </a:rPr>
              <a:t>Арабеска – різновид орнаменту, що складається з геометричних фігур, завитків, рослинних пагонів, стилізованих квітів.</a:t>
            </a:r>
            <a:endParaRPr lang="ru-RU" sz="32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4710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301750"/>
          </a:xfrm>
        </p:spPr>
        <p:txBody>
          <a:bodyPr/>
          <a:lstStyle/>
          <a:p>
            <a:r>
              <a:rPr lang="uk-UA" sz="3200" smtClean="0">
                <a:solidFill>
                  <a:srgbClr val="FFFF00"/>
                </a:solidFill>
                <a:effectLst/>
              </a:rPr>
              <a:t>Нескінченне плетиво орнаменту,  як і сталактити в архітектурі, символізує нескінченну плинність форм світу. </a:t>
            </a:r>
            <a:endParaRPr lang="ru-RU" sz="32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4813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501775"/>
            <a:ext cx="81819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3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346200"/>
          </a:xfrm>
        </p:spPr>
        <p:txBody>
          <a:bodyPr/>
          <a:lstStyle/>
          <a:p>
            <a:r>
              <a:rPr lang="uk-UA" sz="2000" smtClean="0">
                <a:solidFill>
                  <a:srgbClr val="FFFF00"/>
                </a:solidFill>
                <a:effectLst/>
              </a:rPr>
              <a:t>Мінарети зазвичай прикрашає візерункова цегельна кладка, різьблення по каменю, ажурні ґрати балконів.</a:t>
            </a:r>
            <a:r>
              <a:rPr lang="uk-UA" sz="2000" smtClean="0">
                <a:solidFill>
                  <a:schemeClr val="tx1"/>
                </a:solidFill>
                <a:effectLst/>
              </a:rPr>
              <a:t/>
            </a:r>
            <a:br>
              <a:rPr lang="uk-UA" sz="2000" smtClean="0">
                <a:solidFill>
                  <a:schemeClr val="tx1"/>
                </a:solidFill>
                <a:effectLst/>
              </a:rPr>
            </a:br>
            <a:r>
              <a:rPr lang="uk-UA" sz="2000" smtClean="0">
                <a:solidFill>
                  <a:schemeClr val="tx1"/>
                </a:solidFill>
                <a:effectLst/>
              </a:rPr>
              <a:t>      Що міститься нагорі купола мечеті або мінарету?</a:t>
            </a:r>
            <a:endParaRPr lang="ru-RU" sz="20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36688"/>
            <a:ext cx="88487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8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50" cy="2571750"/>
          </a:xfrm>
        </p:spPr>
        <p:txBody>
          <a:bodyPr/>
          <a:lstStyle/>
          <a:p>
            <a:r>
              <a:rPr lang="uk-UA" sz="2000" smtClean="0">
                <a:solidFill>
                  <a:srgbClr val="FFFF00"/>
                </a:solidFill>
                <a:effectLst/>
              </a:rPr>
              <a:t>П'ятикутна зірка символізує п</a:t>
            </a:r>
            <a:r>
              <a:rPr lang="uk-UA" sz="2000" smtClean="0">
                <a:solidFill>
                  <a:srgbClr val="FFFF00"/>
                </a:solidFill>
                <a:effectLst/>
                <a:cs typeface="Times New Roman" pitchFamily="18" charset="0"/>
              </a:rPr>
              <a:t>ʼ</a:t>
            </a:r>
            <a:r>
              <a:rPr lang="uk-UA" sz="2000" smtClean="0">
                <a:solidFill>
                  <a:srgbClr val="FFFF00"/>
                </a:solidFill>
                <a:effectLst/>
              </a:rPr>
              <a:t>ять обов</a:t>
            </a:r>
            <a:r>
              <a:rPr lang="uk-UA" sz="2000" smtClean="0">
                <a:solidFill>
                  <a:srgbClr val="FFFF00"/>
                </a:solidFill>
                <a:effectLst/>
                <a:cs typeface="Times New Roman" pitchFamily="18" charset="0"/>
              </a:rPr>
              <a:t>ʼ</a:t>
            </a:r>
            <a:r>
              <a:rPr lang="uk-UA" sz="2000" smtClean="0">
                <a:solidFill>
                  <a:srgbClr val="FFFF00"/>
                </a:solidFill>
                <a:effectLst/>
              </a:rPr>
              <a:t>язкових ритуалів ісламської віри: </a:t>
            </a:r>
            <a:r>
              <a:rPr lang="uk-UA" sz="2000" smtClean="0">
                <a:solidFill>
                  <a:srgbClr val="C00000"/>
                </a:solidFill>
                <a:effectLst/>
              </a:rPr>
              <a:t/>
            </a:r>
            <a:br>
              <a:rPr lang="uk-UA" sz="2000" smtClean="0">
                <a:solidFill>
                  <a:srgbClr val="C00000"/>
                </a:solidFill>
                <a:effectLst/>
              </a:rPr>
            </a:br>
            <a:r>
              <a:rPr lang="uk-UA" sz="2000" smtClean="0">
                <a:solidFill>
                  <a:schemeClr val="tx1"/>
                </a:solidFill>
                <a:effectLst/>
              </a:rPr>
              <a:t>1) Сповідування віри: Бог  ̶  Аллах, посланець – Мухаммед. 2) Щоденний 5-разовий намаз (молитва). 3) Дотримання посту в Рамадан  (30 днів) – не можна їсти до настання темряви. 4) Закят – виплачування раз на рік обов'язкової милостині. 5) Хадж – паломництво в Мекку, яке повинен здійснити кожний правовірний мусульманин. Півмісяць нагадує про місячний календар, за яким обчислюються мусульманські свята.</a:t>
            </a:r>
            <a:endParaRPr lang="ru-RU" sz="20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925763"/>
            <a:ext cx="8524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6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001125" cy="2357438"/>
          </a:xfrm>
        </p:spPr>
        <p:txBody>
          <a:bodyPr/>
          <a:lstStyle/>
          <a:p>
            <a:r>
              <a:rPr lang="uk-UA" sz="2800" smtClean="0">
                <a:solidFill>
                  <a:srgbClr val="FFFF00"/>
                </a:solidFill>
                <a:effectLst/>
              </a:rPr>
              <a:t>У мусульман чотири основних релігійних свята: </a:t>
            </a:r>
            <a:br>
              <a:rPr lang="uk-UA" sz="2800" smtClean="0">
                <a:solidFill>
                  <a:srgbClr val="FFFF00"/>
                </a:solidFill>
                <a:effectLst/>
              </a:rPr>
            </a:br>
            <a:r>
              <a:rPr lang="uk-UA" sz="2400" smtClean="0">
                <a:solidFill>
                  <a:srgbClr val="FFFF00"/>
                </a:solidFill>
                <a:effectLst/>
              </a:rPr>
              <a:t/>
            </a:r>
            <a:br>
              <a:rPr lang="uk-UA" sz="2400" smtClean="0">
                <a:solidFill>
                  <a:srgbClr val="FFFF00"/>
                </a:solidFill>
                <a:effectLst/>
              </a:rPr>
            </a:br>
            <a:r>
              <a:rPr lang="uk-UA" sz="2000" smtClean="0">
                <a:solidFill>
                  <a:schemeClr val="tx1"/>
                </a:solidFill>
                <a:effectLst/>
              </a:rPr>
              <a:t>1) Ураза-байрам – свято завершення посту.  2) Курбан-Байрам – день жертвоприносин. 3) Мірадж – піднесення на престол Аллаха. </a:t>
            </a:r>
            <a:br>
              <a:rPr lang="uk-UA" sz="2000" smtClean="0">
                <a:solidFill>
                  <a:schemeClr val="tx1"/>
                </a:solidFill>
                <a:effectLst/>
              </a:rPr>
            </a:br>
            <a:r>
              <a:rPr lang="uk-UA" sz="2000" smtClean="0">
                <a:solidFill>
                  <a:schemeClr val="tx1"/>
                </a:solidFill>
                <a:effectLst/>
              </a:rPr>
              <a:t>4) Мамлют – день народження Мухаммеда. День відпочинку мусульман – п'ятниця. Найважливіший обов</a:t>
            </a:r>
            <a:r>
              <a:rPr lang="uk-UA" sz="2000" smtClean="0">
                <a:solidFill>
                  <a:schemeClr val="tx1"/>
                </a:solidFill>
                <a:effectLst/>
                <a:cs typeface="Times New Roman" pitchFamily="18" charset="0"/>
              </a:rPr>
              <a:t>ʼ</a:t>
            </a:r>
            <a:r>
              <a:rPr lang="uk-UA" sz="2000" smtClean="0">
                <a:solidFill>
                  <a:schemeClr val="tx1"/>
                </a:solidFill>
                <a:effectLst/>
              </a:rPr>
              <a:t>язок </a:t>
            </a:r>
            <a:r>
              <a:rPr lang="en-US" sz="2000" smtClean="0">
                <a:solidFill>
                  <a:schemeClr val="tx1"/>
                </a:solidFill>
                <a:effectLst/>
              </a:rPr>
              <a:t> </a:t>
            </a:r>
            <a:r>
              <a:rPr lang="uk-UA" sz="20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̶</a:t>
            </a:r>
            <a:r>
              <a:rPr lang="uk-UA" sz="2000" smtClean="0">
                <a:solidFill>
                  <a:schemeClr val="tx1"/>
                </a:solidFill>
                <a:effectLst/>
              </a:rPr>
              <a:t> </a:t>
            </a:r>
            <a:r>
              <a:rPr lang="en-US" sz="2000" smtClean="0">
                <a:solidFill>
                  <a:schemeClr val="tx1"/>
                </a:solidFill>
                <a:effectLst/>
              </a:rPr>
              <a:t> </a:t>
            </a:r>
            <a:r>
              <a:rPr lang="uk-UA" sz="2000" smtClean="0">
                <a:solidFill>
                  <a:schemeClr val="tx1"/>
                </a:solidFill>
                <a:effectLst/>
              </a:rPr>
              <a:t>джихад</a:t>
            </a:r>
            <a:r>
              <a:rPr lang="en-US" sz="2000" smtClean="0">
                <a:solidFill>
                  <a:schemeClr val="tx1"/>
                </a:solidFill>
                <a:effectLst/>
              </a:rPr>
              <a:t> (</a:t>
            </a:r>
            <a:r>
              <a:rPr lang="uk-UA" sz="2000" smtClean="0">
                <a:solidFill>
                  <a:schemeClr val="tx1"/>
                </a:solidFill>
                <a:effectLst/>
              </a:rPr>
              <a:t>боротьба за віру</a:t>
            </a:r>
            <a:r>
              <a:rPr lang="en-US" sz="2000" smtClean="0">
                <a:solidFill>
                  <a:schemeClr val="tx1"/>
                </a:solidFill>
                <a:effectLst/>
              </a:rPr>
              <a:t>)</a:t>
            </a:r>
            <a:r>
              <a:rPr lang="uk-UA" sz="2000" smtClean="0">
                <a:solidFill>
                  <a:schemeClr val="tx1"/>
                </a:solidFill>
                <a:effectLst/>
              </a:rPr>
              <a:t>.</a:t>
            </a:r>
            <a:endParaRPr lang="ru-RU" sz="20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25"/>
            <a:ext cx="9144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4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14438"/>
          </a:xfrm>
        </p:spPr>
        <p:txBody>
          <a:bodyPr/>
          <a:lstStyle/>
          <a:p>
            <a:pPr>
              <a:defRPr/>
            </a:pP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Вежа мінарету може бути чотиригранною, круглою, навіть спіралеподібною.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412875"/>
            <a:ext cx="7410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1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uk-UA" sz="2800" dirty="0" smtClean="0">
                <a:solidFill>
                  <a:srgbClr val="FFFF00"/>
                </a:solidFill>
              </a:rPr>
              <a:t>Архітектурні особливості мечеті залежать від її призначення. Соборна мечеть (</a:t>
            </a:r>
            <a:r>
              <a:rPr lang="uk-UA" sz="2800" dirty="0" err="1" smtClean="0">
                <a:solidFill>
                  <a:srgbClr val="FFFF00"/>
                </a:solidFill>
              </a:rPr>
              <a:t>джамі</a:t>
            </a:r>
            <a:r>
              <a:rPr lang="uk-UA" sz="2800" dirty="0" smtClean="0">
                <a:solidFill>
                  <a:srgbClr val="FFFF00"/>
                </a:solidFill>
              </a:rPr>
              <a:t>)  ̶  для колективних молінь опівдні у </a:t>
            </a:r>
            <a:r>
              <a:rPr lang="uk-UA" sz="2800" dirty="0" err="1" smtClean="0">
                <a:solidFill>
                  <a:srgbClr val="FFFF00"/>
                </a:solidFill>
              </a:rPr>
              <a:t>п</a:t>
            </a:r>
            <a:r>
              <a:rPr lang="uk-UA" sz="2800" dirty="0" err="1" smtClean="0">
                <a:solidFill>
                  <a:srgbClr val="FFFF00"/>
                </a:solidFill>
                <a:cs typeface="Times New Roman"/>
              </a:rPr>
              <a:t>ʼ</a:t>
            </a:r>
            <a:r>
              <a:rPr lang="uk-UA" sz="2800" dirty="0" err="1" smtClean="0">
                <a:solidFill>
                  <a:srgbClr val="FFFF00"/>
                </a:solidFill>
              </a:rPr>
              <a:t>ятницю</a:t>
            </a:r>
            <a:r>
              <a:rPr lang="uk-UA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412875"/>
            <a:ext cx="87153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9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2800" dirty="0" smtClean="0">
                <a:solidFill>
                  <a:srgbClr val="FFFF00"/>
                </a:solidFill>
              </a:rPr>
              <a:t>Як називається священна ніша в мечеті?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150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" b="61"/>
          <a:stretch>
            <a:fillRect/>
          </a:stretch>
        </p:blipFill>
        <p:spPr>
          <a:xfrm>
            <a:off x="250825" y="1125538"/>
            <a:ext cx="4694238" cy="5399087"/>
          </a:xfrm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" b="17"/>
          <a:stretch>
            <a:fillRect/>
          </a:stretch>
        </p:blipFill>
        <p:spPr bwMode="auto">
          <a:xfrm>
            <a:off x="5341938" y="1309688"/>
            <a:ext cx="3406775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Тема Offic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Тема Offic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am">
  <a:themeElements>
    <a:clrScheme name="Тема Offic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Тема Offic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eam">
  <a:themeElements>
    <a:clrScheme name="Тема Offic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Тема Offic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eam">
  <a:themeElements>
    <a:clrScheme name="Тема Offic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Тема Offic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ream">
  <a:themeElements>
    <a:clrScheme name="Тема Offic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Тема Offic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tream">
  <a:themeElements>
    <a:clrScheme name="Тема Offic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Тема Offic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432</Words>
  <Application>Microsoft Office PowerPoint</Application>
  <PresentationFormat>Экран (4:3)</PresentationFormat>
  <Paragraphs>37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Stream</vt:lpstr>
      <vt:lpstr>1_Stream</vt:lpstr>
      <vt:lpstr>2_Stream</vt:lpstr>
      <vt:lpstr>3_Stream</vt:lpstr>
      <vt:lpstr>4_Stream</vt:lpstr>
      <vt:lpstr>5_Stream</vt:lpstr>
      <vt:lpstr>Архітектура світу.  Культова арабо-мусульманська архітектура.  Мавританський стиль</vt:lpstr>
      <vt:lpstr>Як називається культова архітектурна споруда  ̶̶  місце поклоніння мусульман? </vt:lpstr>
      <vt:lpstr>Що таке мінарет?</vt:lpstr>
      <vt:lpstr>Мінарети зазвичай прикрашає візерункова цегельна кладка, різьблення по каменю, ажурні ґрати балконів.       Що міститься нагорі купола мечеті або мінарету?</vt:lpstr>
      <vt:lpstr>П'ятикутна зірка символізує пʼять обовʼязкових ритуалів ісламської віри:  1) Сповідування віри: Бог  ̶  Аллах, посланець – Мухаммед. 2) Щоденний 5-разовий намаз (молитва). 3) Дотримання посту в Рамадан  (30 днів) – не можна їсти до настання темряви. 4) Закят – виплачування раз на рік обов'язкової милостині. 5) Хадж – паломництво в Мекку, яке повинен здійснити кожний правовірний мусульманин. Півмісяць нагадує про місячний календар, за яким обчислюються мусульманські свята.</vt:lpstr>
      <vt:lpstr>У мусульман чотири основних релігійних свята:   1) Ураза-байрам – свято завершення посту.  2) Курбан-Байрам – день жертвоприносин. 3) Мірадж – піднесення на престол Аллаха.  4) Мамлют – день народження Мухаммеда. День відпочинку мусульман – п'ятниця. Найважливіший обовʼязок  ̶  джихад (боротьба за віру).</vt:lpstr>
      <vt:lpstr>Вежа мінарету може бути чотиригранною, круглою, навіть спіралеподібною.</vt:lpstr>
      <vt:lpstr>Архітектурні особливості мечеті залежать від її призначення. Соборна мечеть (джамі)  ̶  для колективних молінь опівдні у пʼятницю.</vt:lpstr>
      <vt:lpstr>Як називається священна ніша в мечеті?</vt:lpstr>
      <vt:lpstr>Міхраб – священна  ніша</vt:lpstr>
      <vt:lpstr>Колонна мечеть  ̶  ще один тип мечеті мусульманського світу. У центрі колонної мечеті розміщений відкритий квадратний або прямокутний двір, обнесений галереєю з арками.</vt:lpstr>
      <vt:lpstr>Презентация PowerPoint</vt:lpstr>
      <vt:lpstr>Медресе виконує функцію школи.</vt:lpstr>
      <vt:lpstr>Презентация PowerPoint</vt:lpstr>
      <vt:lpstr>Презентация PowerPoint</vt:lpstr>
      <vt:lpstr>Презентация PowerPoint</vt:lpstr>
      <vt:lpstr>Куббатсассахра (купол Скелі) в Єрусалимі, 687 ̶ 691 рр. – одна зі святинь  мусульман, розташована на священній горі, на якій Авраам готовий був принести в жертву сина.</vt:lpstr>
      <vt:lpstr>Гурʼємир – усипальниця Тимуридів (Середня Азія)</vt:lpstr>
      <vt:lpstr>Тадж-Махал  в Агрі (мистецтво мусульманської Індії), був створений за часів Шах-Джахана як усипальниця його коханої дружини в ХVII столітті.</vt:lpstr>
      <vt:lpstr>Презентация PowerPoint</vt:lpstr>
      <vt:lpstr>Презентация PowerPoint</vt:lpstr>
      <vt:lpstr>Мавританський стиль. У VII ̶ VIII ст. територія, на якій зараз розташовані країни Лівія, Алжир, Туніс, Марокко (тоді ця територія називалася Магриб) і Південна Іспанія, увійшла до складу халіфату.</vt:lpstr>
      <vt:lpstr>У Магрибі й Іспанії арабська архітектура збагатилася нововведеннями. </vt:lpstr>
      <vt:lpstr>Презентация PowerPoint</vt:lpstr>
      <vt:lpstr>Столицею мавританської Іспанії стала Кордова. Колонна мечеть Кордови, 785 р.</vt:lpstr>
      <vt:lpstr>Колонна мечеть Кордови  налічує 800 колон, арки утворюють складну перехресну композицію і яскраво розфарбовані, простір мечеті висвітлюється сотнями висячих срібних лампад.</vt:lpstr>
      <vt:lpstr>Ще одна відома архітектурна памʼятка – Альгамбра в Гранаді (резиденція еміра).</vt:lpstr>
      <vt:lpstr>Це палац, у систему якого покладено два різнорівневі двори: Миртовий дворик і дворик із фонтаном і фігурами 12 левів.</vt:lpstr>
      <vt:lpstr>Презентация PowerPoint</vt:lpstr>
      <vt:lpstr>Презентация PowerPoint</vt:lpstr>
      <vt:lpstr>Презентация PowerPoint</vt:lpstr>
      <vt:lpstr>Презентация PowerPoint</vt:lpstr>
      <vt:lpstr>Арки Альгамбри мають спільну для мусульманської архітектури особливість.</vt:lpstr>
      <vt:lpstr>Узорчастість  ̶  невідʼємна частина мусульманського мистецтва. Арабський орнамент називають арабескою.</vt:lpstr>
      <vt:lpstr>Арабеска – різновид орнаменту, що складається з геометричних фігур, завитків, рослинних пагонів, стилізованих квітів.</vt:lpstr>
      <vt:lpstr>Нескінченне плетиво орнаменту,  як і сталактити в архітектурі, символізує нескінченну плинність форм світу. 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світу.  Культова арабо-мусульманська архітектура.  Мавританський стиль</dc:title>
  <dc:creator>User</dc:creator>
  <cp:lastModifiedBy>User</cp:lastModifiedBy>
  <cp:revision>1</cp:revision>
  <dcterms:created xsi:type="dcterms:W3CDTF">2012-05-29T19:09:10Z</dcterms:created>
  <dcterms:modified xsi:type="dcterms:W3CDTF">2012-05-29T19:15:39Z</dcterms:modified>
</cp:coreProperties>
</file>