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A69E-985F-4743-B0B7-A83FFE1EECC9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3E1B-5E63-4AE9-A8EA-A0112AABAB8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2888" cy="2880320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latin typeface="Cambria" pitchFamily="18" charset="0"/>
              </a:rPr>
              <a:t>Тема уроку:</a:t>
            </a:r>
            <a:br>
              <a:rPr lang="uk-UA" sz="3600" b="1" dirty="0" smtClean="0">
                <a:latin typeface="Cambria" pitchFamily="18" charset="0"/>
              </a:rPr>
            </a:br>
            <a:r>
              <a:rPr lang="uk-UA" sz="3600" b="1" dirty="0" smtClean="0">
                <a:latin typeface="Cambria" pitchFamily="18" charset="0"/>
              </a:rPr>
              <a:t> Микола </a:t>
            </a:r>
            <a:r>
              <a:rPr lang="uk-UA" sz="3600" b="1" dirty="0" smtClean="0">
                <a:latin typeface="Cambria" pitchFamily="18" charset="0"/>
              </a:rPr>
              <a:t>Гоголь «Ревізор». Образ </a:t>
            </a:r>
            <a:r>
              <a:rPr lang="uk-UA" sz="3600" b="1" dirty="0" err="1" smtClean="0">
                <a:latin typeface="Cambria" pitchFamily="18" charset="0"/>
              </a:rPr>
              <a:t>Хлєстакова</a:t>
            </a:r>
            <a:r>
              <a:rPr lang="uk-UA" sz="3600" b="1" dirty="0" smtClean="0">
                <a:latin typeface="Cambria" pitchFamily="18" charset="0"/>
              </a:rPr>
              <a:t> та його динаміка. </a:t>
            </a:r>
            <a:r>
              <a:rPr lang="uk-UA" sz="3600" b="1" dirty="0" smtClean="0">
                <a:latin typeface="Cambria" pitchFamily="18" charset="0"/>
              </a:rPr>
              <a:t>Специфіка художнього конфлікту і жанру п’єси</a:t>
            </a:r>
            <a:endParaRPr lang="uk-UA" sz="36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4752528" cy="2592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У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глибині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холодного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сміху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можуть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віднайтися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гарячі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іскри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вічної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могутньої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любові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  <a:p>
            <a:pPr lvl="1" algn="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Микола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Гоголь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2290" name="Picture 2" descr="Картинки по запросу микола го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82124"/>
            <a:ext cx="3298446" cy="408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ЮЛЯШКА\гоголь ревизор\s_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8280920" cy="36003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76456" cy="3600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600" dirty="0" smtClean="0">
                <a:latin typeface="Gabriola" pitchFamily="82" charset="0"/>
              </a:rPr>
              <a:t>    «</a:t>
            </a:r>
            <a:r>
              <a:rPr lang="uk-UA" sz="3600" dirty="0" smtClean="0">
                <a:latin typeface="Gabriola" pitchFamily="82" charset="0"/>
              </a:rPr>
              <a:t>В «Ревізорі» я наважився зібрати в одну купу все  дурне в Росії, яке я тоді знав,  всі несправедливості,які робляться в тих випадках, коли понад усе вимагається від людини справедливості, и водночас посміятися над усіма</a:t>
            </a:r>
            <a:r>
              <a:rPr lang="uk-UA" sz="3600" dirty="0" smtClean="0">
                <a:latin typeface="Gabriola" pitchFamily="82" charset="0"/>
              </a:rPr>
              <a:t>»</a:t>
            </a:r>
          </a:p>
          <a:p>
            <a:pPr lvl="1">
              <a:buNone/>
            </a:pPr>
            <a:r>
              <a:rPr lang="uk-UA" b="1" dirty="0" smtClean="0">
                <a:latin typeface="Gabriola" pitchFamily="82" charset="0"/>
              </a:rPr>
              <a:t>Микола Гоголь</a:t>
            </a:r>
            <a:endParaRPr lang="uk-UA" b="1" dirty="0" smtClean="0">
              <a:latin typeface="Gabriola" pitchFamily="82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Cambria" pitchFamily="18" charset="0"/>
              </a:rPr>
              <a:t>Сенкан</a:t>
            </a:r>
            <a:r>
              <a:rPr lang="uk-UA" b="1" dirty="0" smtClean="0">
                <a:latin typeface="Cambria" pitchFamily="18" charset="0"/>
              </a:rPr>
              <a:t> 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рядок – одне слово-тема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рядок – 2 прикметники: яке це слово-тема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рядок – 3,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дієслова: що робить слово-тема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рядок – фраза з 4 слів про слово-тему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рядок – синонім до слова-теми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підсумок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Домашнє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mbria" pitchFamily="18" charset="0"/>
              </a:rPr>
              <a:t>Прочитати повість «Шинель» у підручнику (С. 216-227), </a:t>
            </a:r>
            <a:endParaRPr lang="uk-UA" dirty="0" smtClean="0">
              <a:latin typeface="Cambria" pitchFamily="18" charset="0"/>
            </a:endParaRPr>
          </a:p>
          <a:p>
            <a:r>
              <a:rPr lang="uk-UA" dirty="0" smtClean="0">
                <a:latin typeface="Cambria" pitchFamily="18" charset="0"/>
              </a:rPr>
              <a:t>підготувати </a:t>
            </a:r>
            <a:r>
              <a:rPr lang="uk-UA" dirty="0" smtClean="0">
                <a:latin typeface="Cambria" pitchFamily="18" charset="0"/>
              </a:rPr>
              <a:t>розповідь про побут головного </a:t>
            </a:r>
            <a:r>
              <a:rPr lang="uk-UA" dirty="0" smtClean="0">
                <a:latin typeface="Cambria" pitchFamily="18" charset="0"/>
              </a:rPr>
              <a:t>героя</a:t>
            </a:r>
          </a:p>
          <a:p>
            <a:endParaRPr lang="uk-UA" dirty="0" smtClean="0">
              <a:latin typeface="Cambria" pitchFamily="18" charset="0"/>
            </a:endParaRPr>
          </a:p>
          <a:p>
            <a:r>
              <a:rPr lang="uk-UA" u="sng" dirty="0" smtClean="0">
                <a:latin typeface="Cambria" pitchFamily="18" charset="0"/>
              </a:rPr>
              <a:t>За бажанням</a:t>
            </a:r>
            <a:r>
              <a:rPr lang="uk-UA" dirty="0" smtClean="0">
                <a:latin typeface="Cambria" pitchFamily="18" charset="0"/>
              </a:rPr>
              <a:t>: скласти кросворд до комедії «Ревізор»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Cambria Math" pitchFamily="18" charset="0"/>
                <a:ea typeface="Cambria Math" pitchFamily="18" charset="0"/>
              </a:rPr>
              <a:t>Впізнай  епізод твору</a:t>
            </a:r>
            <a:endParaRPr lang="uk-UA" b="1" u="sng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D:\fЮЛЯШКА\гоголь ревизор\nikolay-gogol-revizor-14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00789" cy="506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uk-UA" b="1" u="sng" dirty="0" smtClean="0">
                <a:latin typeface="Cambria Math" pitchFamily="18" charset="0"/>
                <a:ea typeface="Cambria Math" pitchFamily="18" charset="0"/>
              </a:rPr>
              <a:t>Впізнай  епізод твору</a:t>
            </a:r>
            <a:endParaRPr lang="uk-UA" dirty="0"/>
          </a:p>
        </p:txBody>
      </p:sp>
      <p:pic>
        <p:nvPicPr>
          <p:cNvPr id="3074" name="Picture 2" descr="D:\fЮЛЯШКА\гоголь ревизор\лжец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480720" cy="554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ЮЛЯШКА\гоголь ревизор\m14ba4e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71676" cy="5807445"/>
          </a:xfrm>
          <a:prstGeom prst="rect">
            <a:avLst/>
          </a:prstGeom>
          <a:noFill/>
        </p:spPr>
      </p:pic>
      <p:pic>
        <p:nvPicPr>
          <p:cNvPr id="4099" name="Picture 3" descr="D:\fЮЛЯШКА\гоголь ревизор\deistvie-chetvertoe-javlenie-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505" y="908720"/>
            <a:ext cx="418281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ЮЛЯШКА\гоголь ревизор\gogol_revizor_i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360"/>
            <a:ext cx="5328592" cy="671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ЮЛЯШКА\гоголь ревизор\image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781111" cy="5328592"/>
          </a:xfrm>
          <a:prstGeom prst="rect">
            <a:avLst/>
          </a:prstGeom>
          <a:noFill/>
        </p:spPr>
      </p:pic>
      <p:pic>
        <p:nvPicPr>
          <p:cNvPr id="6149" name="Picture 5" descr="D:\fЮЛЯШКА\гоголь ревизор\Auditor. Khlestako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0957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ЮЛЯШКА\гоголь ревизор\Korovin_YD-Revizor-Deystvie-4-Yavlenie-14-Hlestakov-Anna-Andreevna-Marya-Antonovna-555x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476250"/>
            <a:ext cx="5286375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ЮЛЯШКА\гоголь ревизор\1a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256584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dirty="0" smtClean="0">
                <a:latin typeface="Cambria" pitchFamily="18" charset="0"/>
              </a:rPr>
              <a:t>    </a:t>
            </a:r>
            <a:r>
              <a:rPr lang="uk-UA" dirty="0" smtClean="0">
                <a:latin typeface="Comic Sans MS" pitchFamily="66" charset="0"/>
                <a:ea typeface="Batang" pitchFamily="18" charset="-127"/>
              </a:rPr>
              <a:t>«</a:t>
            </a:r>
            <a:r>
              <a:rPr lang="uk-UA" dirty="0" smtClean="0">
                <a:latin typeface="Comic Sans MS" pitchFamily="66" charset="0"/>
                <a:ea typeface="Batang" pitchFamily="18" charset="-127"/>
              </a:rPr>
              <a:t>Будь-хто хоча б на хвилинку, якщо не на декілька хвилин ставав або стає </a:t>
            </a:r>
            <a:r>
              <a:rPr lang="uk-UA" dirty="0" err="1" smtClean="0">
                <a:latin typeface="Comic Sans MS" pitchFamily="66" charset="0"/>
                <a:ea typeface="Batang" pitchFamily="18" charset="-127"/>
              </a:rPr>
              <a:t>Хлєстаковим</a:t>
            </a:r>
            <a:r>
              <a:rPr lang="uk-UA" dirty="0" smtClean="0">
                <a:latin typeface="Comic Sans MS" pitchFamily="66" charset="0"/>
                <a:ea typeface="Batang" pitchFamily="18" charset="-127"/>
              </a:rPr>
              <a:t>… І спритний гвардійський офіцер… і державний муж…і наш брат, грішний літератор, виявиться  часом </a:t>
            </a:r>
            <a:r>
              <a:rPr lang="uk-UA" dirty="0" err="1" smtClean="0">
                <a:latin typeface="Comic Sans MS" pitchFamily="66" charset="0"/>
                <a:ea typeface="Batang" pitchFamily="18" charset="-127"/>
              </a:rPr>
              <a:t>Хлєстаковим</a:t>
            </a:r>
            <a:r>
              <a:rPr lang="uk-UA" dirty="0" smtClean="0">
                <a:latin typeface="Comic Sans MS" pitchFamily="66" charset="0"/>
                <a:ea typeface="Batang" pitchFamily="18" charset="-127"/>
              </a:rPr>
              <a:t>».</a:t>
            </a:r>
            <a:r>
              <a:rPr lang="uk-UA" dirty="0" smtClean="0">
                <a:latin typeface="Comic Sans MS" pitchFamily="66" charset="0"/>
                <a:ea typeface="Batang" pitchFamily="18" charset="-127"/>
              </a:rPr>
              <a:t> </a:t>
            </a:r>
            <a:endParaRPr lang="uk-UA" dirty="0" smtClean="0">
              <a:latin typeface="Comic Sans MS" pitchFamily="66" charset="0"/>
              <a:ea typeface="Batang" pitchFamily="18" charset="-127"/>
            </a:endParaRPr>
          </a:p>
          <a:p>
            <a:pPr>
              <a:lnSpc>
                <a:spcPct val="170000"/>
              </a:lnSpc>
              <a:buNone/>
            </a:pPr>
            <a:endParaRPr lang="uk-UA" dirty="0" smtClean="0">
              <a:latin typeface="Comic Sans MS" pitchFamily="66" charset="0"/>
              <a:ea typeface="Batang" pitchFamily="18" charset="-127"/>
            </a:endParaRPr>
          </a:p>
          <a:p>
            <a:pPr lvl="6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000" b="1" dirty="0" smtClean="0">
                <a:latin typeface="Gabriola" pitchFamily="82" charset="0"/>
              </a:rPr>
              <a:t>Микола </a:t>
            </a:r>
            <a:r>
              <a:rPr lang="uk-UA" sz="4000" b="1" dirty="0" smtClean="0">
                <a:latin typeface="Gabriola" pitchFamily="82" charset="0"/>
              </a:rPr>
              <a:t>Гоголь </a:t>
            </a:r>
          </a:p>
          <a:p>
            <a:endParaRPr lang="uk-UA" dirty="0"/>
          </a:p>
        </p:txBody>
      </p:sp>
      <p:pic>
        <p:nvPicPr>
          <p:cNvPr id="4" name="Picture 4" descr="D:\fЮЛЯШКА\гоголь ревизор\Hlestakov-A-Konstantinovskij-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01096"/>
            <a:ext cx="3744416" cy="5398202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микола гог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88546"/>
            <a:ext cx="2376265" cy="286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уроку:  Микола Гоголь «Ревізор». Образ Хлєстакова та його динаміка. Специфіка художнього конфлікту і жанру п’єси</vt:lpstr>
      <vt:lpstr>Впізнай  епізод твору</vt:lpstr>
      <vt:lpstr>Впізнай  епізод твору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Сенкан 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29</cp:revision>
  <dcterms:created xsi:type="dcterms:W3CDTF">2018-02-10T19:33:58Z</dcterms:created>
  <dcterms:modified xsi:type="dcterms:W3CDTF">2018-02-11T16:25:31Z</dcterms:modified>
</cp:coreProperties>
</file>