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charset="0"/>
                <a:cs typeface="Arial" charset="0"/>
              </a:endParaRPr>
            </a:p>
          </p:txBody>
        </p:sp>
      </p:grpSp>
      <p:sp>
        <p:nvSpPr>
          <p:cNvPr id="14748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748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E24C8-4943-4081-8B10-BBAE6C9B991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9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05AEB-A7E4-4622-A597-31C2C0947A1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1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3A2BD-5B4E-402A-A757-CB9E1CFE3C8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6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6F209-2E6C-441B-9B0E-D0A1007113C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37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94CF6-5580-4849-AF4B-7D4153C2895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06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0951B-4520-437C-B043-A67D60E1345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29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B49DE-ACF9-490C-8087-6714CB475E0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0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7E8F9-531A-4526-92A9-A0AFDD0BECA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9E8D-2026-40E6-B462-B3AE04AC29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0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5C56D-37F6-4FDE-8534-6EE5B485BDE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3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A1C49-3318-49E5-9FAA-76D07271C5F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5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4643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4644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14644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4644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4644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4645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4645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  <a:latin typeface="Tahoma" charset="0"/>
                <a:cs typeface="Arial" charset="0"/>
              </a:endParaRPr>
            </a:p>
          </p:txBody>
        </p:sp>
      </p:grpSp>
      <p:sp>
        <p:nvSpPr>
          <p:cNvPr id="14645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645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645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645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6240B1-D2B6-4A36-81D3-6F68831E299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4646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973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cs typeface="Times New Roman" pitchFamily="18" charset="0"/>
              </a:rPr>
              <a:t>Видатні живописці Іспанії</a:t>
            </a:r>
            <a:endParaRPr lang="ru-RU" dirty="0" smtClean="0"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solidFill>
                  <a:srgbClr val="FFFF00"/>
                </a:solidFill>
                <a:cs typeface="Times New Roman" pitchFamily="18" charset="0"/>
              </a:rPr>
              <a:t>Ель </a:t>
            </a:r>
            <a:r>
              <a:rPr lang="uk-UA" b="1" dirty="0" err="1" smtClean="0">
                <a:solidFill>
                  <a:srgbClr val="FFFF00"/>
                </a:solidFill>
                <a:cs typeface="Times New Roman" pitchFamily="18" charset="0"/>
              </a:rPr>
              <a:t>Греко</a:t>
            </a:r>
            <a:r>
              <a:rPr lang="uk-UA" b="1" dirty="0" smtClean="0">
                <a:solidFill>
                  <a:srgbClr val="FFFF00"/>
                </a:solidFill>
                <a:cs typeface="Times New Roman" pitchFamily="18" charset="0"/>
              </a:rPr>
              <a:t>. Дієго </a:t>
            </a:r>
            <a:r>
              <a:rPr lang="uk-UA" b="1" dirty="0" err="1" smtClean="0">
                <a:solidFill>
                  <a:srgbClr val="FFFF00"/>
                </a:solidFill>
                <a:cs typeface="Times New Roman" pitchFamily="18" charset="0"/>
              </a:rPr>
              <a:t>Веласкес</a:t>
            </a:r>
            <a:r>
              <a:rPr lang="uk-UA" b="1" dirty="0" smtClean="0">
                <a:solidFill>
                  <a:srgbClr val="FFFF00"/>
                </a:solidFill>
                <a:cs typeface="Times New Roman" pitchFamily="18" charset="0"/>
              </a:rPr>
              <a:t>. </a:t>
            </a:r>
            <a:r>
              <a:rPr lang="uk-UA" b="1" dirty="0" err="1" smtClean="0">
                <a:solidFill>
                  <a:srgbClr val="FFFF00"/>
                </a:solidFill>
                <a:cs typeface="Times New Roman" pitchFamily="18" charset="0"/>
              </a:rPr>
              <a:t>Франсіско</a:t>
            </a:r>
            <a:r>
              <a:rPr lang="uk-UA" b="1" dirty="0" smtClean="0">
                <a:solidFill>
                  <a:srgbClr val="FFFF00"/>
                </a:solidFill>
                <a:cs typeface="Times New Roman" pitchFamily="18" charset="0"/>
              </a:rPr>
              <a:t> Гойя</a:t>
            </a:r>
          </a:p>
          <a:p>
            <a:pPr eaLnBrk="1" hangingPunct="1">
              <a:defRPr/>
            </a:pPr>
            <a:r>
              <a:rPr lang="uk-UA" b="1" dirty="0" smtClean="0">
                <a:solidFill>
                  <a:srgbClr val="FFFF00"/>
                </a:solidFill>
                <a:cs typeface="Times New Roman" pitchFamily="18" charset="0"/>
              </a:rPr>
              <a:t>Урок № 4</a:t>
            </a:r>
            <a:endParaRPr lang="ru-RU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82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071688" y="6215063"/>
            <a:ext cx="5357812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Лаокоон. 1610</a:t>
            </a:r>
            <a:r>
              <a:rPr lang="uk-UA" b="1" dirty="0" smtClean="0">
                <a:solidFill>
                  <a:srgbClr val="FFFF00"/>
                </a:solidFill>
              </a:rPr>
              <a:t>–</a:t>
            </a: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1614</a:t>
            </a:r>
            <a:endParaRPr lang="ru-RU" b="1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2" name="Рисунок 3" descr="Laoko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" b="34"/>
          <a:stretch>
            <a:fillRect/>
          </a:stretch>
        </p:blipFill>
        <p:spPr bwMode="auto">
          <a:xfrm>
            <a:off x="571500" y="0"/>
            <a:ext cx="7929563" cy="625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43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0" y="6488113"/>
            <a:ext cx="5929313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Мучеництво святого Маврикія. 1580 </a:t>
            </a:r>
            <a:r>
              <a:rPr lang="uk-UA" b="1" dirty="0" smtClean="0">
                <a:solidFill>
                  <a:srgbClr val="FFFF00"/>
                </a:solidFill>
                <a:latin typeface="Calibri"/>
                <a:cs typeface="Calibri"/>
              </a:rPr>
              <a:t>̶</a:t>
            </a: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 1582 (фрагмент)</a:t>
            </a:r>
            <a:endParaRPr lang="ru-RU" b="1" dirty="0" smtClean="0">
              <a:solidFill>
                <a:srgbClr val="FFFF00"/>
              </a:solidFill>
              <a:latin typeface="Times New Roman"/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14313" y="0"/>
            <a:ext cx="8929687" cy="1846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dirty="0" smtClean="0">
                <a:solidFill>
                  <a:srgbClr val="FFFFFF"/>
                </a:solidFill>
                <a:latin typeface="Times New Roman"/>
              </a:rPr>
              <a:t>Позначена напруженим прагненням до вираження піднесено-драматичних поривів людського духу, творчість </a:t>
            </a:r>
            <a:r>
              <a:rPr lang="uk-UA" sz="2400" dirty="0" smtClean="0">
                <a:solidFill>
                  <a:srgbClr val="FFFF00"/>
                </a:solidFill>
                <a:latin typeface="Times New Roman"/>
              </a:rPr>
              <a:t>Ель </a:t>
            </a:r>
            <a:r>
              <a:rPr lang="uk-UA" sz="2400" dirty="0" err="1" smtClean="0">
                <a:solidFill>
                  <a:srgbClr val="FFFF00"/>
                </a:solidFill>
                <a:latin typeface="Times New Roman"/>
              </a:rPr>
              <a:t>Греко</a:t>
            </a:r>
            <a:r>
              <a:rPr lang="uk-UA" sz="2400" dirty="0" smtClean="0">
                <a:solidFill>
                  <a:srgbClr val="FFFF00"/>
                </a:solidFill>
                <a:latin typeface="Times New Roman"/>
              </a:rPr>
              <a:t> </a:t>
            </a:r>
            <a:br>
              <a:rPr lang="uk-UA" sz="2400" dirty="0" smtClean="0">
                <a:solidFill>
                  <a:srgbClr val="FFFF00"/>
                </a:solidFill>
                <a:latin typeface="Times New Roman"/>
              </a:rPr>
            </a:br>
            <a:r>
              <a:rPr lang="uk-UA" sz="2400" dirty="0" smtClean="0">
                <a:solidFill>
                  <a:srgbClr val="FFFFFF"/>
                </a:solidFill>
                <a:latin typeface="Times New Roman"/>
              </a:rPr>
              <a:t>в XVII </a:t>
            </a:r>
            <a:r>
              <a:rPr lang="uk-UA" sz="2400" dirty="0" smtClean="0">
                <a:solidFill>
                  <a:srgbClr val="FFFFFF"/>
                </a:solidFill>
                <a:latin typeface="Times New Roman"/>
                <a:cs typeface="Calibri"/>
              </a:rPr>
              <a:t>̶</a:t>
            </a:r>
            <a:r>
              <a:rPr lang="uk-UA" sz="2400" dirty="0" smtClean="0">
                <a:solidFill>
                  <a:srgbClr val="FFFFFF"/>
                </a:solidFill>
                <a:latin typeface="Times New Roman"/>
              </a:rPr>
              <a:t> XIX століттях була забута й заново відкрита тільки на початку XX століття.</a:t>
            </a:r>
            <a:endParaRPr lang="ru-RU" sz="2400" dirty="0" smtClean="0">
              <a:solidFill>
                <a:srgbClr val="FFFFFF"/>
              </a:solidFill>
              <a:latin typeface="Times New Roman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6143625" y="1428750"/>
            <a:ext cx="3000375" cy="41544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dirty="0" smtClean="0">
                <a:solidFill>
                  <a:srgbClr val="FFFFFF"/>
                </a:solidFill>
                <a:latin typeface="Times New Roman"/>
              </a:rPr>
              <a:t>Піднесена натхненність образів, містична екзальтація наближають мистецтво Ель </a:t>
            </a:r>
            <a:r>
              <a:rPr lang="uk-UA" sz="2400" dirty="0" err="1" smtClean="0">
                <a:solidFill>
                  <a:srgbClr val="FFFFFF"/>
                </a:solidFill>
                <a:latin typeface="Times New Roman"/>
              </a:rPr>
              <a:t>Греко</a:t>
            </a:r>
            <a:r>
              <a:rPr lang="uk-UA" sz="2400" dirty="0" smtClean="0">
                <a:solidFill>
                  <a:srgbClr val="FFFFFF"/>
                </a:solidFill>
                <a:latin typeface="Times New Roman"/>
              </a:rPr>
              <a:t> до маньєризму </a:t>
            </a:r>
            <a:br>
              <a:rPr lang="uk-UA" sz="2400" dirty="0" smtClean="0">
                <a:solidFill>
                  <a:srgbClr val="FFFFFF"/>
                </a:solidFill>
                <a:latin typeface="Times New Roman"/>
              </a:rPr>
            </a:br>
            <a:r>
              <a:rPr lang="uk-UA" sz="2400" dirty="0" smtClean="0">
                <a:solidFill>
                  <a:srgbClr val="FFFFFF"/>
                </a:solidFill>
                <a:latin typeface="Times New Roman"/>
              </a:rPr>
              <a:t>і виражають кризовий стан художньої культури Пізнього Відродження.</a:t>
            </a:r>
            <a:endParaRPr lang="ru-RU" sz="2400" dirty="0" smtClean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2" name="Рисунок 5" descr="Mychenutstvo_svjatogo_Mavrukija_frag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41"/>
          <a:stretch>
            <a:fillRect/>
          </a:stretch>
        </p:blipFill>
        <p:spPr bwMode="auto">
          <a:xfrm>
            <a:off x="0" y="1500188"/>
            <a:ext cx="6107113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44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41362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solidFill>
                  <a:srgbClr val="FFFF00"/>
                </a:solidFill>
                <a:latin typeface="+mn-lt"/>
              </a:rPr>
              <a:t>Дієго </a:t>
            </a:r>
            <a:r>
              <a:rPr lang="uk-UA" b="1" dirty="0" err="1" smtClean="0">
                <a:solidFill>
                  <a:srgbClr val="FFFF00"/>
                </a:solidFill>
                <a:latin typeface="+mn-lt"/>
              </a:rPr>
              <a:t>Веласкес</a:t>
            </a:r>
            <a:r>
              <a:rPr lang="uk-UA" b="1" dirty="0" smtClean="0">
                <a:solidFill>
                  <a:srgbClr val="FFFF00"/>
                </a:solidFill>
                <a:latin typeface="+mn-lt"/>
              </a:rPr>
              <a:t> (</a:t>
            </a:r>
            <a:r>
              <a:rPr lang="uk-UA" dirty="0" smtClean="0">
                <a:solidFill>
                  <a:srgbClr val="FFFF00"/>
                </a:solidFill>
                <a:latin typeface="+mn-lt"/>
              </a:rPr>
              <a:t>1599 </a:t>
            </a:r>
            <a:r>
              <a:rPr lang="uk-UA" dirty="0" smtClean="0">
                <a:solidFill>
                  <a:srgbClr val="FFFF00"/>
                </a:solidFill>
                <a:latin typeface="Calibri"/>
                <a:cs typeface="Calibri"/>
              </a:rPr>
              <a:t>̶</a:t>
            </a:r>
            <a:r>
              <a:rPr lang="uk-UA" dirty="0" smtClean="0">
                <a:solidFill>
                  <a:srgbClr val="FFFF00"/>
                </a:solidFill>
                <a:latin typeface="+mn-lt"/>
              </a:rPr>
              <a:t> 1660)</a:t>
            </a:r>
            <a:endParaRPr lang="ru-RU" dirty="0" smtClean="0">
              <a:latin typeface="+mn-lt"/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6072188" y="1714500"/>
            <a:ext cx="3071812" cy="2678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dirty="0" err="1" smtClean="0">
                <a:solidFill>
                  <a:srgbClr val="FFFFFF"/>
                </a:solidFill>
                <a:latin typeface="Times New Roman"/>
              </a:rPr>
              <a:t>Веласкес</a:t>
            </a:r>
            <a:r>
              <a:rPr lang="uk-UA" sz="2400" dirty="0" smtClean="0">
                <a:solidFill>
                  <a:srgbClr val="FFFFFF"/>
                </a:solidFill>
                <a:latin typeface="Times New Roman"/>
              </a:rPr>
              <a:t> народився </a:t>
            </a:r>
            <a:br>
              <a:rPr lang="uk-UA" sz="2400" dirty="0" smtClean="0">
                <a:solidFill>
                  <a:srgbClr val="FFFFFF"/>
                </a:solidFill>
                <a:latin typeface="Times New Roman"/>
              </a:rPr>
            </a:br>
            <a:r>
              <a:rPr lang="uk-UA" sz="2400" dirty="0" smtClean="0">
                <a:solidFill>
                  <a:srgbClr val="FFFFFF"/>
                </a:solidFill>
                <a:latin typeface="Times New Roman"/>
              </a:rPr>
              <a:t>в Севільї </a:t>
            </a:r>
            <a:br>
              <a:rPr lang="uk-UA" sz="2400" dirty="0" smtClean="0">
                <a:solidFill>
                  <a:srgbClr val="FFFFFF"/>
                </a:solidFill>
                <a:latin typeface="Times New Roman"/>
              </a:rPr>
            </a:br>
            <a:r>
              <a:rPr lang="uk-UA" sz="2400" dirty="0" smtClean="0">
                <a:solidFill>
                  <a:srgbClr val="FFFFFF"/>
                </a:solidFill>
                <a:latin typeface="Times New Roman"/>
              </a:rPr>
              <a:t>в 1599 р., </a:t>
            </a:r>
            <a:br>
              <a:rPr lang="uk-UA" sz="2400" dirty="0" smtClean="0">
                <a:solidFill>
                  <a:srgbClr val="FFFFFF"/>
                </a:solidFill>
                <a:latin typeface="Times New Roman"/>
              </a:rPr>
            </a:br>
            <a:r>
              <a:rPr lang="uk-UA" sz="2400" dirty="0" smtClean="0">
                <a:solidFill>
                  <a:srgbClr val="FFFFFF"/>
                </a:solidFill>
                <a:latin typeface="Times New Roman"/>
              </a:rPr>
              <a:t>у небагатій дворянській родині вихідців із Португалії.</a:t>
            </a:r>
            <a:endParaRPr lang="ru-RU" sz="2400" dirty="0" smtClean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" name="Рисунок 4" descr="Diego_Velask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" b="-8"/>
          <a:stretch>
            <a:fillRect/>
          </a:stretch>
        </p:blipFill>
        <p:spPr bwMode="auto">
          <a:xfrm>
            <a:off x="0" y="785813"/>
            <a:ext cx="6072188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53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5940425" y="5910263"/>
            <a:ext cx="2917825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Граф </a:t>
            </a:r>
            <a:r>
              <a:rPr lang="uk-UA" b="1" dirty="0" err="1" smtClean="0">
                <a:solidFill>
                  <a:srgbClr val="FFFF00"/>
                </a:solidFill>
                <a:latin typeface="Times New Roman"/>
              </a:rPr>
              <a:t>Оліварес</a:t>
            </a: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. 1625</a:t>
            </a:r>
            <a:endParaRPr lang="ru-RU" b="1" dirty="0" smtClean="0">
              <a:solidFill>
                <a:srgbClr val="FFFF00"/>
              </a:solidFill>
              <a:latin typeface="Times New Roman"/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5929313" y="214313"/>
            <a:ext cx="2928937" cy="37861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dirty="0" err="1" smtClean="0">
                <a:solidFill>
                  <a:srgbClr val="FFFFFF"/>
                </a:solidFill>
                <a:latin typeface="Times New Roman"/>
              </a:rPr>
              <a:t>Веласкес</a:t>
            </a:r>
            <a:r>
              <a:rPr lang="uk-UA" sz="2400" dirty="0" smtClean="0">
                <a:solidFill>
                  <a:srgbClr val="FFFFFF"/>
                </a:solidFill>
                <a:latin typeface="Times New Roman"/>
              </a:rPr>
              <a:t> створив цілу галерею портретів</a:t>
            </a:r>
            <a:r>
              <a:rPr lang="en-US" sz="2400" dirty="0" smtClean="0">
                <a:solidFill>
                  <a:srgbClr val="FFFFFF"/>
                </a:solidFill>
                <a:latin typeface="Book Antiqua"/>
              </a:rPr>
              <a:t> </a:t>
            </a:r>
            <a:r>
              <a:rPr lang="uk-UA" sz="2400" dirty="0" smtClean="0">
                <a:solidFill>
                  <a:srgbClr val="FFFFFF"/>
                </a:solidFill>
                <a:latin typeface="Times New Roman"/>
              </a:rPr>
              <a:t>придворних, діячів іспанської культури: драматурга Лопе де Веги, </a:t>
            </a:r>
            <a:r>
              <a:rPr lang="uk-UA" sz="2400" dirty="0" err="1" smtClean="0">
                <a:solidFill>
                  <a:srgbClr val="FFFFFF"/>
                </a:solidFill>
                <a:latin typeface="Times New Roman"/>
              </a:rPr>
              <a:t>Тірсо</a:t>
            </a:r>
            <a:r>
              <a:rPr lang="uk-UA" sz="2400" dirty="0" smtClean="0">
                <a:solidFill>
                  <a:srgbClr val="FFFFFF"/>
                </a:solidFill>
                <a:latin typeface="Times New Roman"/>
              </a:rPr>
              <a:t> де </a:t>
            </a:r>
            <a:r>
              <a:rPr lang="uk-UA" sz="2400" dirty="0" err="1" smtClean="0">
                <a:solidFill>
                  <a:srgbClr val="FFFFFF"/>
                </a:solidFill>
                <a:latin typeface="Times New Roman"/>
              </a:rPr>
              <a:t>Моліни</a:t>
            </a:r>
            <a:r>
              <a:rPr lang="uk-UA" sz="2400" dirty="0" smtClean="0">
                <a:solidFill>
                  <a:srgbClr val="FFFFFF"/>
                </a:solidFill>
                <a:latin typeface="Times New Roman"/>
              </a:rPr>
              <a:t> </a:t>
            </a:r>
            <a:br>
              <a:rPr lang="uk-UA" sz="2400" dirty="0" smtClean="0">
                <a:solidFill>
                  <a:srgbClr val="FFFFFF"/>
                </a:solidFill>
                <a:latin typeface="Times New Roman"/>
              </a:rPr>
            </a:br>
            <a:r>
              <a:rPr lang="uk-UA" sz="2400" dirty="0" smtClean="0">
                <a:solidFill>
                  <a:srgbClr val="FFFFFF"/>
                </a:solidFill>
                <a:latin typeface="Times New Roman"/>
              </a:rPr>
              <a:t>й Кальдерона, поета </a:t>
            </a:r>
            <a:r>
              <a:rPr lang="uk-UA" sz="2400" dirty="0" err="1" smtClean="0">
                <a:solidFill>
                  <a:srgbClr val="FFFFFF"/>
                </a:solidFill>
                <a:latin typeface="Times New Roman"/>
              </a:rPr>
              <a:t>Кеведо</a:t>
            </a:r>
            <a:r>
              <a:rPr lang="uk-UA" sz="2400" dirty="0" smtClean="0">
                <a:solidFill>
                  <a:srgbClr val="FFFFFF"/>
                </a:solidFill>
                <a:latin typeface="Times New Roman"/>
              </a:rPr>
              <a:t>.</a:t>
            </a:r>
            <a:endParaRPr lang="ru-RU" sz="2400" dirty="0" smtClean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2" name="Рисунок 4" descr="Graf_oliva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" t="3125" r="6560" b="5208"/>
          <a:stretch>
            <a:fillRect/>
          </a:stretch>
        </p:blipFill>
        <p:spPr bwMode="auto">
          <a:xfrm>
            <a:off x="0" y="0"/>
            <a:ext cx="5376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37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5715000" y="571500"/>
            <a:ext cx="2795588" cy="30464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dirty="0" smtClean="0">
                <a:solidFill>
                  <a:srgbClr val="FFFFFF"/>
                </a:solidFill>
                <a:latin typeface="Times New Roman"/>
              </a:rPr>
              <a:t>Натхненним артистизмом, сміливістю живописних знахідок позначені  жіночі й дитячі портрети осіб королівського дому.</a:t>
            </a:r>
            <a:endParaRPr lang="ru-RU" sz="2400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5715000" y="6143625"/>
            <a:ext cx="352901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Інфанта Маргарита</a:t>
            </a:r>
            <a:endParaRPr lang="ru-RU" b="1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2" name="Рисунок 4" descr="Infanta_Margari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" b="-44"/>
          <a:stretch>
            <a:fillRect/>
          </a:stretch>
        </p:blipFill>
        <p:spPr bwMode="auto">
          <a:xfrm>
            <a:off x="0" y="0"/>
            <a:ext cx="553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527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454650" y="277813"/>
            <a:ext cx="3438525" cy="6080125"/>
          </a:xfrm>
        </p:spPr>
        <p:txBody>
          <a:bodyPr/>
          <a:lstStyle/>
          <a:p>
            <a:pPr algn="l" eaLnBrk="1" hangingPunct="1"/>
            <a:r>
              <a:rPr lang="uk-UA" sz="2400" smtClean="0">
                <a:effectLst/>
              </a:rPr>
              <a:t>Веласкес зображує людину такою, якою вона є. </a:t>
            </a:r>
            <a:br>
              <a:rPr lang="uk-UA" sz="2400" smtClean="0">
                <a:effectLst/>
              </a:rPr>
            </a:br>
            <a:r>
              <a:rPr lang="uk-UA" sz="2400" smtClean="0">
                <a:effectLst/>
              </a:rPr>
              <a:t>У злитті найсуперечливіших рис характеру, чи то буде жорстокий тимчасовий правитель Оліварес,</a:t>
            </a:r>
            <a:endParaRPr lang="ru-RU" sz="2400" smtClean="0">
              <a:effectLst/>
            </a:endParaRPr>
          </a:p>
        </p:txBody>
      </p:sp>
      <p:pic>
        <p:nvPicPr>
          <p:cNvPr id="27651" name="Рисунок 3" descr="Oliva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" b="46"/>
          <a:stretch>
            <a:fillRect/>
          </a:stretch>
        </p:blipFill>
        <p:spPr bwMode="auto">
          <a:xfrm>
            <a:off x="0" y="0"/>
            <a:ext cx="5454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13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286375" y="188913"/>
            <a:ext cx="3400425" cy="3168650"/>
          </a:xfrm>
        </p:spPr>
        <p:txBody>
          <a:bodyPr/>
          <a:lstStyle/>
          <a:p>
            <a:pPr algn="l"/>
            <a:r>
              <a:rPr lang="uk-UA" sz="2400" smtClean="0">
                <a:effectLst/>
              </a:rPr>
              <a:t>чи овіяна шляхетною вишуканістю </a:t>
            </a:r>
            <a:br>
              <a:rPr lang="uk-UA" sz="2400" smtClean="0">
                <a:effectLst/>
              </a:rPr>
            </a:br>
            <a:r>
              <a:rPr lang="uk-UA" sz="2400" smtClean="0">
                <a:effectLst/>
              </a:rPr>
              <a:t>«Дама з віялом».</a:t>
            </a:r>
            <a:endParaRPr lang="ru-RU" sz="2400" smtClean="0">
              <a:effectLst/>
            </a:endParaRPr>
          </a:p>
        </p:txBody>
      </p:sp>
      <p:pic>
        <p:nvPicPr>
          <p:cNvPr id="28675" name="Рисунок 3" descr="Dama_z_vijal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" b="49"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40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143500" y="115888"/>
            <a:ext cx="4000500" cy="20002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Глибокою психологічною характеристикою відзначений портрет старіючого </a:t>
            </a:r>
            <a:r>
              <a:rPr lang="uk-UA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Філіппа</a:t>
            </a:r>
            <a:r>
              <a:rPr lang="uk-UA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IV.</a:t>
            </a:r>
            <a:endParaRPr lang="ru-RU" sz="2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Рисунок 3" descr="Philip_I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" t="3125" r="6671" b="5208"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26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5" y="277813"/>
            <a:ext cx="4143375" cy="5222875"/>
          </a:xfrm>
        </p:spPr>
        <p:txBody>
          <a:bodyPr/>
          <a:lstStyle/>
          <a:p>
            <a:pPr algn="l" eaLnBrk="1" hangingPunct="1">
              <a:defRPr/>
            </a:pPr>
            <a:r>
              <a:rPr lang="uk-UA" sz="2400" dirty="0" smtClean="0">
                <a:solidFill>
                  <a:schemeClr val="tx1"/>
                </a:solidFill>
                <a:effectLst/>
                <a:latin typeface="+mn-lt"/>
              </a:rPr>
              <a:t>Протягом 1640-х років </a:t>
            </a:r>
            <a:r>
              <a:rPr lang="uk-UA" sz="2400" dirty="0" err="1" smtClean="0">
                <a:solidFill>
                  <a:schemeClr val="tx1"/>
                </a:solidFill>
                <a:effectLst/>
                <a:latin typeface="+mn-lt"/>
              </a:rPr>
              <a:t>Веласкес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+mn-lt"/>
              </a:rPr>
              <a:t> створив серію портретів карликів </a:t>
            </a:r>
            <a:br>
              <a:rPr lang="uk-UA" sz="24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uk-UA" sz="2400" dirty="0" smtClean="0">
                <a:solidFill>
                  <a:schemeClr val="tx1"/>
                </a:solidFill>
                <a:effectLst/>
                <a:latin typeface="+mn-lt"/>
              </a:rPr>
              <a:t>і блазнів. </a:t>
            </a:r>
            <a:r>
              <a:rPr lang="uk-UA" sz="2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uk-UA" sz="2400" dirty="0" smtClean="0">
                <a:solidFill>
                  <a:schemeClr val="tx1"/>
                </a:solidFill>
                <a:latin typeface="+mn-lt"/>
              </a:rPr>
            </a:br>
            <a:r>
              <a:rPr lang="uk-UA" sz="2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uk-UA" sz="2400" dirty="0" smtClean="0">
                <a:solidFill>
                  <a:schemeClr val="tx1"/>
                </a:solidFill>
                <a:latin typeface="+mn-lt"/>
              </a:rPr>
            </a:br>
            <a:r>
              <a:rPr lang="uk-UA" sz="2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uk-UA" sz="2400" dirty="0" smtClean="0">
                <a:solidFill>
                  <a:schemeClr val="tx1"/>
                </a:solidFill>
                <a:latin typeface="+mn-lt"/>
              </a:rPr>
            </a:br>
            <a:r>
              <a:rPr lang="uk-UA" sz="2400" dirty="0" smtClean="0">
                <a:solidFill>
                  <a:schemeClr val="tx1"/>
                </a:solidFill>
                <a:effectLst/>
                <a:latin typeface="+mn-lt"/>
              </a:rPr>
              <a:t>Крізь блазнівську личину великий майстер побачив духовний світ цих людей, скривджених природою.</a:t>
            </a:r>
            <a:endParaRPr lang="ru-RU" sz="2400" dirty="0" smtClean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5286375" y="5500688"/>
            <a:ext cx="3571875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err="1" smtClean="0">
                <a:solidFill>
                  <a:srgbClr val="FFFF00"/>
                </a:solidFill>
                <a:latin typeface="Times New Roman"/>
              </a:rPr>
              <a:t>Себастьяно</a:t>
            </a: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 </a:t>
            </a:r>
            <a:r>
              <a:rPr lang="uk-UA" b="1" dirty="0" err="1" smtClean="0">
                <a:solidFill>
                  <a:srgbClr val="FFFF00"/>
                </a:solidFill>
                <a:latin typeface="Times New Roman"/>
              </a:rPr>
              <a:t>дель</a:t>
            </a: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 </a:t>
            </a:r>
            <a:r>
              <a:rPr lang="uk-UA" b="1" dirty="0" err="1" smtClean="0">
                <a:solidFill>
                  <a:srgbClr val="FFFF00"/>
                </a:solidFill>
                <a:latin typeface="Times New Roman"/>
              </a:rPr>
              <a:t>Морра</a:t>
            </a:r>
            <a:endParaRPr lang="ru-RU" b="1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3" name="Рисунок 4" descr="Sebastjano_del_Mor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t="3125" r="6865" b="5208"/>
          <a:stretch>
            <a:fillRect/>
          </a:stretch>
        </p:blipFill>
        <p:spPr bwMode="auto">
          <a:xfrm>
            <a:off x="0" y="0"/>
            <a:ext cx="506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965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5500688" y="5143500"/>
            <a:ext cx="328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Карлик Франциско Лезано</a:t>
            </a:r>
            <a:endParaRPr lang="ru-RU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5500688" y="1000125"/>
            <a:ext cx="3143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Веласкес</a:t>
            </a:r>
            <a:r>
              <a:rPr lang="uk-UA" sz="2400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зобразив їх без тіні глузування, із простотою й тактом. Він розкриває їхні характери, душевний стан, світ переживань, що піднімається часом до скорботного трагізму.</a:t>
            </a:r>
            <a:endParaRPr lang="ru-RU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Рисунок 4" descr="Karluk_Francusko_Leza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" t="3125" r="7053" b="5208"/>
          <a:stretch>
            <a:fillRect/>
          </a:stretch>
        </p:blipFill>
        <p:spPr bwMode="auto">
          <a:xfrm>
            <a:off x="0" y="0"/>
            <a:ext cx="529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95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b="1" dirty="0" smtClean="0">
                <a:solidFill>
                  <a:srgbClr val="FFFF00"/>
                </a:solidFill>
                <a:latin typeface="+mn-lt"/>
              </a:rPr>
              <a:t>Ель </a:t>
            </a:r>
            <a:r>
              <a:rPr lang="uk-UA" sz="2800" b="1" dirty="0" err="1" smtClean="0">
                <a:solidFill>
                  <a:srgbClr val="FFFF00"/>
                </a:solidFill>
                <a:latin typeface="+mn-lt"/>
              </a:rPr>
              <a:t>Греко</a:t>
            </a:r>
            <a:r>
              <a:rPr lang="uk-UA" sz="2800" b="1" dirty="0" smtClean="0">
                <a:solidFill>
                  <a:srgbClr val="FFFF00"/>
                </a:solidFill>
                <a:latin typeface="+mn-lt"/>
              </a:rPr>
              <a:t> ( 1541</a:t>
            </a:r>
            <a:r>
              <a:rPr lang="en-US" sz="28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  <a:latin typeface="Calibri"/>
                <a:cs typeface="Calibri"/>
              </a:rPr>
              <a:t>̶</a:t>
            </a:r>
            <a:r>
              <a:rPr lang="en-US" sz="28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  <a:latin typeface="+mn-lt"/>
              </a:rPr>
              <a:t>1614), великий іспанський живописець, архітектор і скульптор.</a:t>
            </a:r>
            <a:endParaRPr lang="ru-RU" sz="2800" b="1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5715000" y="1214438"/>
            <a:ext cx="3429000" cy="52625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dirty="0" smtClean="0">
                <a:solidFill>
                  <a:srgbClr val="FFFFFF"/>
                </a:solidFill>
                <a:latin typeface="Times New Roman"/>
              </a:rPr>
              <a:t>Грек з острова Крит, </a:t>
            </a:r>
            <a:r>
              <a:rPr lang="uk-UA" sz="2400" dirty="0" smtClean="0">
                <a:solidFill>
                  <a:srgbClr val="FFFF00"/>
                </a:solidFill>
                <a:latin typeface="Times New Roman"/>
              </a:rPr>
              <a:t>Ель </a:t>
            </a:r>
            <a:r>
              <a:rPr lang="uk-UA" sz="2400" dirty="0" err="1" smtClean="0">
                <a:solidFill>
                  <a:srgbClr val="FFFF00"/>
                </a:solidFill>
                <a:latin typeface="Times New Roman"/>
              </a:rPr>
              <a:t>Греко</a:t>
            </a:r>
            <a:r>
              <a:rPr lang="uk-UA" sz="2400" dirty="0" smtClean="0">
                <a:solidFill>
                  <a:srgbClr val="FFFF00"/>
                </a:solidFill>
                <a:latin typeface="Times New Roman"/>
              </a:rPr>
              <a:t> </a:t>
            </a:r>
            <a:r>
              <a:rPr lang="uk-UA" sz="2400" dirty="0" smtClean="0">
                <a:solidFill>
                  <a:srgbClr val="FFFFFF"/>
                </a:solidFill>
                <a:latin typeface="Times New Roman"/>
              </a:rPr>
              <a:t>після 1560 р. приїхав у Венецію, </a:t>
            </a:r>
            <a:r>
              <a:rPr lang="en-US" sz="2400" dirty="0" smtClean="0">
                <a:solidFill>
                  <a:srgbClr val="FFFFFF"/>
                </a:solidFill>
                <a:latin typeface="Book Antiqua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Book Antiqua"/>
              </a:rPr>
            </a:br>
            <a:r>
              <a:rPr lang="uk-UA" sz="2400" dirty="0" smtClean="0">
                <a:solidFill>
                  <a:srgbClr val="FFFFFF"/>
                </a:solidFill>
                <a:latin typeface="Times New Roman"/>
              </a:rPr>
              <a:t>з 1570 р. працював </a:t>
            </a:r>
            <a:r>
              <a:rPr lang="en-US" sz="2400" dirty="0" smtClean="0">
                <a:solidFill>
                  <a:srgbClr val="FFFFFF"/>
                </a:solidFill>
                <a:latin typeface="Book Antiqua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Book Antiqua"/>
              </a:rPr>
            </a:br>
            <a:r>
              <a:rPr lang="uk-UA" sz="2400" dirty="0" smtClean="0">
                <a:solidFill>
                  <a:srgbClr val="FFFFFF"/>
                </a:solidFill>
                <a:latin typeface="Times New Roman"/>
              </a:rPr>
              <a:t>у Римі.</a:t>
            </a:r>
            <a:br>
              <a:rPr lang="uk-UA" sz="2400" dirty="0" smtClean="0">
                <a:solidFill>
                  <a:srgbClr val="FFFFFF"/>
                </a:solidFill>
                <a:latin typeface="Times New Roman"/>
              </a:rPr>
            </a:br>
            <a:r>
              <a:rPr lang="uk-UA" sz="2400" dirty="0" smtClean="0">
                <a:solidFill>
                  <a:srgbClr val="FFFFFF"/>
                </a:solidFill>
                <a:latin typeface="Times New Roman"/>
              </a:rPr>
              <a:t>     У Венеції й Римі</a:t>
            </a:r>
            <a:r>
              <a:rPr lang="en-US" sz="2400" dirty="0" smtClean="0">
                <a:solidFill>
                  <a:srgbClr val="FFFFFF"/>
                </a:solidFill>
                <a:latin typeface="Book Antiqua"/>
              </a:rPr>
              <a:t> </a:t>
            </a:r>
            <a:r>
              <a:rPr lang="uk-UA" sz="2400" dirty="0" smtClean="0">
                <a:solidFill>
                  <a:srgbClr val="FFFF00"/>
                </a:solidFill>
                <a:latin typeface="Times New Roman"/>
              </a:rPr>
              <a:t>Ель </a:t>
            </a:r>
            <a:r>
              <a:rPr lang="uk-UA" sz="2400" dirty="0" err="1" smtClean="0">
                <a:solidFill>
                  <a:srgbClr val="FFFF00"/>
                </a:solidFill>
                <a:latin typeface="Times New Roman"/>
              </a:rPr>
              <a:t>Греко</a:t>
            </a:r>
            <a:r>
              <a:rPr lang="uk-UA" sz="2400" dirty="0" smtClean="0">
                <a:solidFill>
                  <a:srgbClr val="FFFFFF"/>
                </a:solidFill>
                <a:latin typeface="Times New Roman"/>
              </a:rPr>
              <a:t> опанував прийоми олійного живопису, передання простору </a:t>
            </a:r>
            <a:br>
              <a:rPr lang="uk-UA" sz="2400" dirty="0" smtClean="0">
                <a:solidFill>
                  <a:srgbClr val="FFFFFF"/>
                </a:solidFill>
                <a:latin typeface="Times New Roman"/>
              </a:rPr>
            </a:br>
            <a:r>
              <a:rPr lang="uk-UA" sz="2400" dirty="0" smtClean="0">
                <a:solidFill>
                  <a:srgbClr val="FFFFFF"/>
                </a:solidFill>
                <a:latin typeface="Times New Roman"/>
              </a:rPr>
              <a:t>й перспективи узагальненим широким мазком; особливості венеційського </a:t>
            </a:r>
            <a:r>
              <a:rPr lang="uk-UA" sz="2400" dirty="0" err="1" smtClean="0">
                <a:solidFill>
                  <a:srgbClr val="FFFFFF"/>
                </a:solidFill>
                <a:latin typeface="Times New Roman"/>
              </a:rPr>
              <a:t>колоризму</a:t>
            </a:r>
            <a:r>
              <a:rPr lang="uk-UA" sz="2400" dirty="0" smtClean="0">
                <a:solidFill>
                  <a:srgbClr val="FFFFFF"/>
                </a:solidFill>
                <a:latin typeface="Times New Roman"/>
              </a:rPr>
              <a:t>. </a:t>
            </a:r>
            <a:endParaRPr lang="ru-RU" sz="2400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500063" y="6215063"/>
            <a:ext cx="4533900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Вигнання торговців із храму. 1570</a:t>
            </a:r>
            <a:endParaRPr lang="ru-RU" b="1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3" name="Рисунок 5" descr="Vugnannja_torgyjychih_iz_hram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 t="4027" r="6059" b="7368"/>
          <a:stretch>
            <a:fillRect/>
          </a:stretch>
        </p:blipFill>
        <p:spPr bwMode="auto">
          <a:xfrm>
            <a:off x="0" y="1428750"/>
            <a:ext cx="5729288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12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4143375" y="571500"/>
            <a:ext cx="4749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dirty="0">
                <a:solidFill>
                  <a:srgbClr val="FFFFFF"/>
                </a:solidFill>
                <a:cs typeface="Arial" charset="0"/>
              </a:rPr>
              <a:t>У картині нам являється образ людини, що опустилася, злиденного бурлаки, відкинутого суспільством, який проте, здобув внутрішню волю від умовностей, які сковують особистість.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sz="2400" dirty="0">
              <a:solidFill>
                <a:srgbClr val="FFFFFF"/>
              </a:solidFill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dirty="0">
                <a:solidFill>
                  <a:srgbClr val="FFFFFF"/>
                </a:solidFill>
                <a:cs typeface="Arial" charset="0"/>
              </a:rPr>
              <a:t>В образі байкаря </a:t>
            </a:r>
            <a:r>
              <a:rPr lang="uk-UA" sz="2400" dirty="0" err="1">
                <a:solidFill>
                  <a:srgbClr val="FFFFFF"/>
                </a:solidFill>
                <a:cs typeface="Arial" charset="0"/>
              </a:rPr>
              <a:t>Эзопа</a:t>
            </a:r>
            <a:r>
              <a:rPr lang="uk-UA" sz="2400" dirty="0">
                <a:solidFill>
                  <a:srgbClr val="FFFFFF"/>
                </a:solidFill>
                <a:cs typeface="Arial" charset="0"/>
              </a:rPr>
              <a:t>  виражена  смутна байдужність і мудрість людини, яка знає  істинну ціну життя. </a:t>
            </a:r>
            <a:endParaRPr lang="ru-RU" sz="2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4286250" y="5857875"/>
            <a:ext cx="260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FFFF00"/>
                </a:solidFill>
                <a:cs typeface="Arial" charset="0"/>
              </a:rPr>
              <a:t>Езоп. 1639 ̶̶ 1640, </a:t>
            </a:r>
            <a:r>
              <a:rPr lang="uk-UA" b="1" dirty="0" err="1">
                <a:solidFill>
                  <a:srgbClr val="FFFF00"/>
                </a:solidFill>
                <a:cs typeface="Arial" charset="0"/>
              </a:rPr>
              <a:t>Прадо</a:t>
            </a:r>
            <a:endParaRPr lang="ru-RU" b="1" dirty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32772" name="Рисунок 4" descr="Ez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" b="35"/>
          <a:stretch>
            <a:fillRect/>
          </a:stretch>
        </p:blipFill>
        <p:spPr bwMode="auto">
          <a:xfrm>
            <a:off x="0" y="12700"/>
            <a:ext cx="3500438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50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29313"/>
            <a:ext cx="8929688" cy="785812"/>
          </a:xfrm>
        </p:spPr>
        <p:txBody>
          <a:bodyPr/>
          <a:lstStyle/>
          <a:p>
            <a:pPr algn="l" eaLnBrk="1" hangingPunct="1">
              <a:defRPr/>
            </a:pPr>
            <a:r>
              <a:rPr lang="uk-UA" sz="2400" dirty="0" smtClean="0">
                <a:solidFill>
                  <a:srgbClr val="FFFF00"/>
                </a:solidFill>
              </a:rPr>
              <a:t>До того самого періоду, очевидно, належить його шедевр «Венера із дзеркалом», рідкісне в історії іспанського живопису зображення оголеного жіночого тіла, сюжет, що заборонявся інквізицією.</a:t>
            </a:r>
            <a:endParaRPr lang="ru-RU" sz="2400" dirty="0" smtClean="0">
              <a:solidFill>
                <a:srgbClr val="FFFF00"/>
              </a:solidFill>
            </a:endParaRPr>
          </a:p>
        </p:txBody>
      </p:sp>
      <p:pic>
        <p:nvPicPr>
          <p:cNvPr id="33795" name="Рисунок 3" descr="Venera_iz_dzerkal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" b="-49"/>
          <a:stretch>
            <a:fillRect/>
          </a:stretch>
        </p:blipFill>
        <p:spPr bwMode="auto">
          <a:xfrm>
            <a:off x="285750" y="0"/>
            <a:ext cx="85725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62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6000750" y="0"/>
            <a:ext cx="2928938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dirty="0">
                <a:solidFill>
                  <a:srgbClr val="FFFFFF"/>
                </a:solidFill>
                <a:cs typeface="Arial" charset="0"/>
              </a:rPr>
              <a:t>Головні творіння </a:t>
            </a:r>
            <a:r>
              <a:rPr lang="uk-UA" sz="2400" dirty="0" err="1">
                <a:solidFill>
                  <a:srgbClr val="FFFF00"/>
                </a:solidFill>
                <a:cs typeface="Arial" charset="0"/>
              </a:rPr>
              <a:t>Веласкеса</a:t>
            </a:r>
            <a:r>
              <a:rPr lang="uk-UA" sz="2400" dirty="0">
                <a:solidFill>
                  <a:srgbClr val="FFFFFF"/>
                </a:solidFill>
                <a:cs typeface="Arial" charset="0"/>
              </a:rPr>
              <a:t> пізнього періоду  </a:t>
            </a:r>
            <a:r>
              <a:rPr lang="uk-UA" sz="2400" b="1" dirty="0">
                <a:solidFill>
                  <a:srgbClr val="FFFF00"/>
                </a:solidFill>
                <a:cs typeface="Arial" charset="0"/>
              </a:rPr>
              <a:t> ̶̶ </a:t>
            </a:r>
            <a:r>
              <a:rPr lang="uk-UA" sz="2400" dirty="0">
                <a:solidFill>
                  <a:srgbClr val="FFFFFF"/>
                </a:solidFill>
                <a:cs typeface="Arial" charset="0"/>
              </a:rPr>
              <a:t>великомасштабні композиції.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dirty="0">
                <a:solidFill>
                  <a:srgbClr val="FFFFFF"/>
                </a:solidFill>
                <a:cs typeface="Arial" charset="0"/>
              </a:rPr>
              <a:t>Картина побудована на складному переплетенні офіційного </a:t>
            </a:r>
            <a:br>
              <a:rPr lang="uk-UA" sz="2400" dirty="0">
                <a:solidFill>
                  <a:srgbClr val="FFFFFF"/>
                </a:solidFill>
                <a:cs typeface="Arial" charset="0"/>
              </a:rPr>
            </a:br>
            <a:r>
              <a:rPr lang="uk-UA" sz="2400" dirty="0">
                <a:solidFill>
                  <a:srgbClr val="FFFFFF"/>
                </a:solidFill>
                <a:cs typeface="Arial" charset="0"/>
              </a:rPr>
              <a:t>й побутового, на багатоплановій грі значеннєвих відтінків </a:t>
            </a:r>
            <a:br>
              <a:rPr lang="uk-UA" sz="2400" dirty="0">
                <a:solidFill>
                  <a:srgbClr val="FFFFFF"/>
                </a:solidFill>
                <a:cs typeface="Arial" charset="0"/>
              </a:rPr>
            </a:br>
            <a:r>
              <a:rPr lang="uk-UA" sz="2400" dirty="0">
                <a:solidFill>
                  <a:srgbClr val="FFFFFF"/>
                </a:solidFill>
                <a:cs typeface="Arial" charset="0"/>
              </a:rPr>
              <a:t>і образних зіставлень.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dirty="0">
              <a:solidFill>
                <a:srgbClr val="FFFFFF"/>
              </a:solidFill>
              <a:latin typeface="Tahoma" pitchFamily="34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6000750" y="5715000"/>
            <a:ext cx="3168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err="1">
                <a:solidFill>
                  <a:srgbClr val="FFFF00"/>
                </a:solidFill>
                <a:cs typeface="Arial" charset="0"/>
              </a:rPr>
              <a:t>Меніни</a:t>
            </a:r>
            <a:r>
              <a:rPr lang="uk-UA" b="1" dirty="0">
                <a:solidFill>
                  <a:srgbClr val="FFFF00"/>
                </a:solidFill>
                <a:cs typeface="Arial" charset="0"/>
              </a:rPr>
              <a:t>. 1657</a:t>
            </a:r>
            <a:endParaRPr lang="ru-RU" b="1" dirty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34820" name="Рисунок 5" descr="Menin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3125" r="6236" b="5208"/>
          <a:stretch>
            <a:fillRect/>
          </a:stretch>
        </p:blipFill>
        <p:spPr bwMode="auto">
          <a:xfrm>
            <a:off x="0" y="0"/>
            <a:ext cx="6000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994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285750" y="4357688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>
                <a:solidFill>
                  <a:srgbClr val="FFFF00"/>
                </a:solidFill>
                <a:cs typeface="Arial" charset="0"/>
              </a:rPr>
              <a:t>Меніни. </a:t>
            </a:r>
            <a:r>
              <a:rPr lang="uk-UA" sz="2000" b="1" dirty="0">
                <a:solidFill>
                  <a:srgbClr val="FFFF00"/>
                </a:solidFill>
                <a:cs typeface="Arial" charset="0"/>
              </a:rPr>
              <a:t>1657</a:t>
            </a:r>
            <a:endParaRPr lang="ru-RU" sz="2000" b="1" dirty="0">
              <a:solidFill>
                <a:srgbClr val="FFFF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i="1" dirty="0">
                <a:solidFill>
                  <a:srgbClr val="FFFFFF"/>
                </a:solidFill>
                <a:cs typeface="Arial" charset="0"/>
              </a:rPr>
              <a:t>(фрагмент)</a:t>
            </a:r>
            <a:endParaRPr lang="ru-RU" sz="2000" i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5843" name="Рисунок 3" descr="Meninu_frag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50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42875" y="5786438"/>
            <a:ext cx="8786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FFFFFF"/>
                </a:solidFill>
                <a:cs typeface="Arial" charset="0"/>
              </a:rPr>
              <a:t>У багатоплановій за задумом картині «Прялі» сцена в королівській килимовій майстерні з фігурами пряль на передньому плані постає в єдності повсякденного життя й міфу про грецьку майстриню </a:t>
            </a:r>
            <a:r>
              <a:rPr lang="uk-UA" dirty="0" err="1">
                <a:solidFill>
                  <a:srgbClr val="FFFFFF"/>
                </a:solidFill>
                <a:cs typeface="Arial" charset="0"/>
              </a:rPr>
              <a:t>Арахне</a:t>
            </a:r>
            <a:r>
              <a:rPr lang="uk-UA" dirty="0">
                <a:solidFill>
                  <a:srgbClr val="FFFFFF"/>
                </a:solidFill>
                <a:cs typeface="Arial" charset="0"/>
              </a:rPr>
              <a:t>.</a:t>
            </a: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6867" name="Рисунок 3" descr="Prjal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9" b="60"/>
          <a:stretch>
            <a:fillRect/>
          </a:stretch>
        </p:blipFill>
        <p:spPr bwMode="auto">
          <a:xfrm>
            <a:off x="785813" y="0"/>
            <a:ext cx="7500937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60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500062"/>
          </a:xfrm>
        </p:spPr>
        <p:txBody>
          <a:bodyPr/>
          <a:lstStyle/>
          <a:p>
            <a:pPr eaLnBrk="1" hangingPunct="1">
              <a:defRPr/>
            </a:pPr>
            <a:r>
              <a:rPr lang="uk-UA" sz="1800" dirty="0" smtClean="0">
                <a:solidFill>
                  <a:schemeClr val="tx1"/>
                </a:solidFill>
                <a:effectLst/>
                <a:latin typeface="+mn-lt"/>
              </a:rPr>
              <a:t>У 1629 році художник завершує незвичайну для іспанської традиції картину на античний сюжет  </a:t>
            </a:r>
            <a:r>
              <a:rPr lang="uk-UA" sz="1800" dirty="0" smtClean="0">
                <a:solidFill>
                  <a:schemeClr val="tx1"/>
                </a:solidFill>
                <a:effectLst/>
                <a:latin typeface="+mn-lt"/>
                <a:cs typeface="Calibri"/>
              </a:rPr>
              <a:t>̶</a:t>
            </a:r>
            <a:r>
              <a:rPr lang="uk-UA" sz="1800" dirty="0" smtClean="0">
                <a:solidFill>
                  <a:schemeClr val="tx1"/>
                </a:solidFill>
                <a:effectLst/>
                <a:latin typeface="+mn-lt"/>
              </a:rPr>
              <a:t>  «</a:t>
            </a:r>
            <a:r>
              <a:rPr lang="uk-UA" sz="1800" dirty="0" err="1" smtClean="0">
                <a:solidFill>
                  <a:schemeClr val="tx1"/>
                </a:solidFill>
                <a:effectLst/>
                <a:latin typeface="+mn-lt"/>
              </a:rPr>
              <a:t>Вакх</a:t>
            </a:r>
            <a:r>
              <a:rPr lang="uk-UA" sz="1800" dirty="0" smtClean="0">
                <a:solidFill>
                  <a:schemeClr val="tx1"/>
                </a:solidFill>
                <a:effectLst/>
                <a:latin typeface="+mn-lt"/>
              </a:rPr>
              <a:t>» або «П’яниці» (1628</a:t>
            </a:r>
            <a:r>
              <a:rPr lang="uk-UA" sz="18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uk-UA" sz="1800" b="1" dirty="0">
                <a:solidFill>
                  <a:schemeClr val="tx1"/>
                </a:solidFill>
                <a:effectLst/>
                <a:latin typeface="+mn-lt"/>
              </a:rPr>
              <a:t>̶̶ </a:t>
            </a:r>
            <a:r>
              <a:rPr lang="uk-UA" sz="1800" dirty="0" smtClean="0">
                <a:solidFill>
                  <a:schemeClr val="tx1"/>
                </a:solidFill>
                <a:effectLst/>
                <a:latin typeface="+mn-lt"/>
              </a:rPr>
              <a:t>1629).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37891" name="Рисунок 3" descr="Vak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" b="61"/>
          <a:stretch>
            <a:fillRect/>
          </a:stretch>
        </p:blipFill>
        <p:spPr bwMode="auto">
          <a:xfrm>
            <a:off x="571500" y="1119188"/>
            <a:ext cx="7929563" cy="573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48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428750"/>
          </a:xfrm>
        </p:spPr>
        <p:txBody>
          <a:bodyPr/>
          <a:lstStyle/>
          <a:p>
            <a:pPr eaLnBrk="1" hangingPunct="1">
              <a:defRPr/>
            </a:pPr>
            <a:r>
              <a:rPr lang="uk-UA" sz="1800" dirty="0" smtClean="0">
                <a:solidFill>
                  <a:schemeClr val="tx1"/>
                </a:solidFill>
                <a:effectLst/>
              </a:rPr>
              <a:t>«Здача Бреди» (1634 </a:t>
            </a:r>
            <a:r>
              <a:rPr lang="uk-UA" sz="1800" dirty="0" smtClean="0">
                <a:solidFill>
                  <a:schemeClr val="tx1"/>
                </a:solidFill>
                <a:effectLst/>
                <a:latin typeface="Calibri"/>
                <a:cs typeface="Calibri"/>
              </a:rPr>
              <a:t>̶</a:t>
            </a:r>
            <a:r>
              <a:rPr lang="uk-UA" sz="1800" dirty="0" smtClean="0">
                <a:solidFill>
                  <a:schemeClr val="tx1"/>
                </a:solidFill>
                <a:effectLst/>
              </a:rPr>
              <a:t> 1635)  стала одним із найвизначніших здобутків європейського живопису в історичному жанрі, у якому з глибокою людяністю охарактеризована кожна </a:t>
            </a:r>
            <a:r>
              <a:rPr lang="en-US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1800" dirty="0" smtClean="0">
                <a:solidFill>
                  <a:schemeClr val="tx1"/>
                </a:solidFill>
                <a:effectLst/>
              </a:rPr>
            </a:br>
            <a:r>
              <a:rPr lang="uk-UA" sz="1800" dirty="0" smtClean="0">
                <a:solidFill>
                  <a:schemeClr val="tx1"/>
                </a:solidFill>
                <a:effectLst/>
              </a:rPr>
              <a:t>з ворожих сторін.</a:t>
            </a:r>
            <a:br>
              <a:rPr lang="uk-UA" sz="1800" dirty="0" smtClean="0">
                <a:solidFill>
                  <a:schemeClr val="tx1"/>
                </a:solidFill>
                <a:effectLst/>
              </a:rPr>
            </a:br>
            <a:r>
              <a:rPr lang="uk-UA" sz="1800" dirty="0" smtClean="0">
                <a:solidFill>
                  <a:schemeClr val="tx1"/>
                </a:solidFill>
                <a:effectLst/>
              </a:rPr>
              <a:t> Величезне полотно, напоєне сріблистим туманом раннього червневого ранку, вирішено </a:t>
            </a:r>
            <a:r>
              <a:rPr lang="en-US" sz="18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1800" dirty="0" smtClean="0">
                <a:solidFill>
                  <a:schemeClr val="tx1"/>
                </a:solidFill>
                <a:effectLst/>
              </a:rPr>
            </a:br>
            <a:r>
              <a:rPr lang="uk-UA" sz="1800" dirty="0" smtClean="0">
                <a:solidFill>
                  <a:schemeClr val="tx1"/>
                </a:solidFill>
                <a:effectLst/>
              </a:rPr>
              <a:t>в стриманому вишуканому колориті.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38915" name="Рисунок 3" descr="Zdacha_Bred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" t="4033" r="5513" b="7108"/>
          <a:stretch>
            <a:fillRect/>
          </a:stretch>
        </p:blipFill>
        <p:spPr bwMode="auto">
          <a:xfrm>
            <a:off x="1428750" y="1500188"/>
            <a:ext cx="6500813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2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8" y="285750"/>
            <a:ext cx="4786312" cy="5715000"/>
          </a:xfrm>
        </p:spPr>
        <p:txBody>
          <a:bodyPr/>
          <a:lstStyle/>
          <a:p>
            <a:pPr algn="l" eaLnBrk="1" hangingPunct="1">
              <a:defRPr/>
            </a:pPr>
            <a:r>
              <a:rPr lang="uk-UA" sz="2800" dirty="0" err="1" smtClean="0">
                <a:solidFill>
                  <a:srgbClr val="FFFF00"/>
                </a:solidFill>
              </a:rPr>
              <a:t>Гойя-і-Лусьєнтес</a:t>
            </a:r>
            <a:r>
              <a:rPr lang="uk-UA" sz="2800" dirty="0" smtClean="0">
                <a:solidFill>
                  <a:srgbClr val="FFFF00"/>
                </a:solidFill>
              </a:rPr>
              <a:t> </a:t>
            </a:r>
            <a:r>
              <a:rPr lang="uk-UA" sz="2800" dirty="0" err="1" smtClean="0">
                <a:solidFill>
                  <a:srgbClr val="FFFF00"/>
                </a:solidFill>
              </a:rPr>
              <a:t>Франсіско</a:t>
            </a:r>
            <a:r>
              <a:rPr lang="uk-UA" sz="2800" dirty="0" smtClean="0">
                <a:solidFill>
                  <a:srgbClr val="FFFF00"/>
                </a:solidFill>
              </a:rPr>
              <a:t> Хосе (1746–1828), іспанський живописець, гравер, рисувальник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400" i="1" dirty="0" smtClean="0"/>
              <a:t> </a:t>
            </a:r>
            <a:br>
              <a:rPr lang="uk-UA" sz="2400" i="1" dirty="0" smtClean="0"/>
            </a:br>
            <a:r>
              <a:rPr lang="uk-UA" sz="2400" dirty="0" smtClean="0">
                <a:effectLst/>
              </a:rPr>
              <a:t>Із 1773 р. художник працював </a:t>
            </a:r>
            <a:br>
              <a:rPr lang="uk-UA" sz="2400" dirty="0" smtClean="0">
                <a:effectLst/>
              </a:rPr>
            </a:br>
            <a:r>
              <a:rPr lang="uk-UA" sz="2400" dirty="0" smtClean="0">
                <a:effectLst/>
              </a:rPr>
              <a:t>у Мадриді, виконав для королівської мануфактури понад 60 гобеленів із насиченими за кольором і простими за композицією сценами повсякденного життя й народних розваг.</a:t>
            </a:r>
            <a:r>
              <a:rPr lang="uk-UA" sz="2800" dirty="0" smtClean="0"/>
              <a:t/>
            </a:r>
            <a:br>
              <a:rPr lang="uk-UA" sz="2800" dirty="0" smtClean="0"/>
            </a:br>
            <a:endParaRPr lang="ru-RU" sz="2800" dirty="0" smtClean="0"/>
          </a:p>
        </p:txBody>
      </p:sp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4429125" y="6072188"/>
            <a:ext cx="1190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FFFF00"/>
                </a:solidFill>
                <a:cs typeface="Arial" charset="0"/>
              </a:rPr>
              <a:t>Гойдалки</a:t>
            </a:r>
            <a:endParaRPr lang="ru-RU" b="1" dirty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39940" name="Рисунок 4" descr="Kachel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0" b="44"/>
          <a:stretch>
            <a:fillRect/>
          </a:stretch>
        </p:blipFill>
        <p:spPr bwMode="auto">
          <a:xfrm>
            <a:off x="0" y="0"/>
            <a:ext cx="4364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1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3"/>
          <p:cNvSpPr txBox="1">
            <a:spLocks noChangeArrowheads="1"/>
          </p:cNvSpPr>
          <p:nvPr/>
        </p:nvSpPr>
        <p:spPr bwMode="auto">
          <a:xfrm>
            <a:off x="3357563" y="6357938"/>
            <a:ext cx="3786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FFFF00"/>
                </a:solidFill>
                <a:cs typeface="Arial" charset="0"/>
              </a:rPr>
              <a:t>Парасолька. 1777</a:t>
            </a:r>
            <a:endParaRPr lang="ru-RU" b="1" dirty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40963" name="Рисунок 3" descr="Parasolk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" b="105"/>
          <a:stretch>
            <a:fillRect/>
          </a:stretch>
        </p:blipFill>
        <p:spPr bwMode="auto">
          <a:xfrm>
            <a:off x="0" y="0"/>
            <a:ext cx="9144000" cy="637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09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3071813" y="6357938"/>
            <a:ext cx="2409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FFFF00"/>
                </a:solidFill>
                <a:cs typeface="Arial" charset="0"/>
              </a:rPr>
              <a:t>Гра в піжмурки. 1791</a:t>
            </a:r>
            <a:endParaRPr lang="ru-RU" b="1" dirty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41987" name="Рисунок 3" descr="Gra_v_gmyrk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3177" r="4688" b="5760"/>
          <a:stretch>
            <a:fillRect/>
          </a:stretch>
        </p:blipFill>
        <p:spPr bwMode="auto">
          <a:xfrm>
            <a:off x="285750" y="0"/>
            <a:ext cx="8643938" cy="624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67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143000" y="6286500"/>
            <a:ext cx="6643688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Зцілення сліпого. 1567</a:t>
            </a:r>
            <a:r>
              <a:rPr lang="uk-UA" dirty="0" smtClean="0">
                <a:solidFill>
                  <a:srgbClr val="FFFF00"/>
                </a:solidFill>
              </a:rPr>
              <a:t>–</a:t>
            </a: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 1570</a:t>
            </a:r>
            <a:endParaRPr lang="ru-RU" b="1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15363" name="Рисунок 3" descr="Zcilennja_slip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3288" r="3906" b="5740"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35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3" y="277813"/>
            <a:ext cx="3328987" cy="5365750"/>
          </a:xfrm>
        </p:spPr>
        <p:txBody>
          <a:bodyPr/>
          <a:lstStyle/>
          <a:p>
            <a:pPr algn="l" eaLnBrk="1" hangingPunct="1">
              <a:defRPr/>
            </a:pPr>
            <a:r>
              <a:rPr lang="uk-UA" sz="2400" dirty="0" smtClean="0"/>
              <a:t>Із початку 1780-х років Гойя здобув популярність і як автор виконаних </a:t>
            </a:r>
            <a:br>
              <a:rPr lang="uk-UA" sz="2400" dirty="0" smtClean="0"/>
            </a:br>
            <a:r>
              <a:rPr lang="uk-UA" sz="2400" dirty="0" smtClean="0"/>
              <a:t>у тонкій колірній гамі портретів, фігури й предмети </a:t>
            </a:r>
            <a:br>
              <a:rPr lang="uk-UA" sz="2400" dirty="0" smtClean="0"/>
            </a:br>
            <a:r>
              <a:rPr lang="uk-UA" sz="2400" dirty="0" smtClean="0"/>
              <a:t>в яких ніби розчиняються </a:t>
            </a:r>
            <a:br>
              <a:rPr lang="uk-UA" sz="2400" dirty="0" smtClean="0"/>
            </a:br>
            <a:r>
              <a:rPr lang="uk-UA" sz="2400" dirty="0" smtClean="0"/>
              <a:t>в тонкому серпанку.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i="1" dirty="0" smtClean="0"/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5429250" y="5572125"/>
            <a:ext cx="357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FFFF00"/>
                </a:solidFill>
                <a:cs typeface="Arial" charset="0"/>
              </a:rPr>
              <a:t>Родина герцога </a:t>
            </a:r>
            <a:r>
              <a:rPr lang="uk-UA" b="1" dirty="0" err="1">
                <a:solidFill>
                  <a:srgbClr val="FFFF00"/>
                </a:solidFill>
                <a:cs typeface="Arial" charset="0"/>
              </a:rPr>
              <a:t>Осуна</a:t>
            </a:r>
            <a:r>
              <a:rPr lang="uk-UA" b="1" dirty="0">
                <a:solidFill>
                  <a:srgbClr val="FFFF00"/>
                </a:solidFill>
                <a:cs typeface="Arial" charset="0"/>
              </a:rPr>
              <a:t>. 1787</a:t>
            </a:r>
            <a:endParaRPr lang="ru-RU" b="1" dirty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43012" name="Рисунок 4" descr="Roduna_gercoga_Osy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3" b="35"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775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0" y="277813"/>
            <a:ext cx="3543300" cy="5080000"/>
          </a:xfrm>
        </p:spPr>
        <p:txBody>
          <a:bodyPr/>
          <a:lstStyle/>
          <a:p>
            <a:pPr algn="l">
              <a:defRPr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1780р. Гойя був обраний у мадридську Академію мистецтв (із 1785 р. 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віце-директор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b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із 1795 р.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̶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директор її живописного відділення), у 1799 р. 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̶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«перший живописець короля».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5286375" y="5572125"/>
            <a:ext cx="3857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FFFF00"/>
                </a:solidFill>
                <a:cs typeface="Arial" charset="0"/>
              </a:rPr>
              <a:t>Портрет маркізи </a:t>
            </a:r>
            <a:br>
              <a:rPr lang="uk-UA" b="1" dirty="0">
                <a:solidFill>
                  <a:srgbClr val="FFFF00"/>
                </a:solidFill>
                <a:cs typeface="Arial" charset="0"/>
              </a:rPr>
            </a:br>
            <a:r>
              <a:rPr lang="uk-UA" b="1" dirty="0">
                <a:solidFill>
                  <a:srgbClr val="FFFF00"/>
                </a:solidFill>
                <a:cs typeface="Arial" charset="0"/>
              </a:rPr>
              <a:t>А. </a:t>
            </a:r>
            <a:r>
              <a:rPr lang="uk-UA" b="1" dirty="0" err="1">
                <a:solidFill>
                  <a:srgbClr val="FFFF00"/>
                </a:solidFill>
                <a:cs typeface="Arial" charset="0"/>
              </a:rPr>
              <a:t>Понтехос</a:t>
            </a:r>
            <a:r>
              <a:rPr lang="uk-UA" b="1" dirty="0">
                <a:solidFill>
                  <a:srgbClr val="FFFF00"/>
                </a:solidFill>
                <a:cs typeface="Arial" charset="0"/>
              </a:rPr>
              <a:t>. Близько 1787</a:t>
            </a:r>
            <a:endParaRPr lang="ru-RU" b="1" dirty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44036" name="Рисунок 4" descr="Portret_markizu_A_Ponteh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" b="46"/>
          <a:stretch>
            <a:fillRect/>
          </a:stretch>
        </p:blipFill>
        <p:spPr bwMode="auto">
          <a:xfrm>
            <a:off x="0" y="0"/>
            <a:ext cx="4832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93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5" y="571500"/>
            <a:ext cx="3900488" cy="5437188"/>
          </a:xfrm>
        </p:spPr>
        <p:txBody>
          <a:bodyPr/>
          <a:lstStyle/>
          <a:p>
            <a:pPr algn="l" eaLnBrk="1" hangingPunct="1">
              <a:defRPr/>
            </a:pPr>
            <a:r>
              <a:rPr lang="uk-UA" sz="2400" dirty="0" smtClean="0">
                <a:solidFill>
                  <a:srgbClr val="FFFF00"/>
                </a:solidFill>
                <a:effectLst/>
              </a:rPr>
              <a:t>Одночасно у творчості Гойї наростають риси трагізму, ворожість до феодально-клерикальної Іспанії «старого ладу». </a:t>
            </a:r>
            <a:r>
              <a:rPr lang="uk-UA" sz="2400" dirty="0" smtClean="0">
                <a:effectLst/>
              </a:rPr>
              <a:t/>
            </a:r>
            <a:br>
              <a:rPr lang="uk-UA" sz="2400" dirty="0" smtClean="0">
                <a:effectLst/>
              </a:rPr>
            </a:br>
            <a:r>
              <a:rPr lang="uk-UA" sz="2400" dirty="0" smtClean="0">
                <a:effectLst/>
              </a:rPr>
              <a:t/>
            </a:r>
            <a:br>
              <a:rPr lang="uk-UA" sz="2400" dirty="0" smtClean="0">
                <a:effectLst/>
              </a:rPr>
            </a:br>
            <a:r>
              <a:rPr lang="uk-UA" sz="2400" dirty="0" smtClean="0">
                <a:effectLst/>
              </a:rPr>
              <a:t>Каліцтво її моральних, духовних і політичних основ Гойя розкриває в гротескно-трагічній формі, що виходить </a:t>
            </a:r>
            <a:br>
              <a:rPr lang="uk-UA" sz="2400" dirty="0" smtClean="0">
                <a:effectLst/>
              </a:rPr>
            </a:br>
            <a:r>
              <a:rPr lang="uk-UA" sz="2400" dirty="0" smtClean="0">
                <a:effectLst/>
              </a:rPr>
              <a:t>із фольклорних джерел, </a:t>
            </a:r>
            <a:br>
              <a:rPr lang="uk-UA" sz="2400" dirty="0" smtClean="0">
                <a:effectLst/>
              </a:rPr>
            </a:br>
            <a:r>
              <a:rPr lang="uk-UA" sz="2400" dirty="0" smtClean="0">
                <a:effectLst/>
              </a:rPr>
              <a:t>у великій серії офортів «</a:t>
            </a:r>
            <a:r>
              <a:rPr lang="uk-UA" sz="2400" dirty="0" err="1" smtClean="0">
                <a:effectLst/>
              </a:rPr>
              <a:t>Капрічос</a:t>
            </a:r>
            <a:r>
              <a:rPr lang="uk-UA" sz="2400" dirty="0" smtClean="0">
                <a:effectLst/>
              </a:rPr>
              <a:t>» (80 аркушів </a:t>
            </a:r>
            <a:br>
              <a:rPr lang="uk-UA" sz="2400" dirty="0" smtClean="0">
                <a:effectLst/>
              </a:rPr>
            </a:br>
            <a:r>
              <a:rPr lang="uk-UA" sz="2400" dirty="0" smtClean="0">
                <a:effectLst/>
              </a:rPr>
              <a:t>із коментарями художника, 1797 ̶ 1798).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4857750" y="6286500"/>
            <a:ext cx="428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FFFF00"/>
                </a:solidFill>
                <a:cs typeface="Arial" charset="0"/>
              </a:rPr>
              <a:t>А чи не розумніший учень?</a:t>
            </a:r>
            <a:endParaRPr lang="ru-RU" b="1" dirty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45060" name="Рисунок 4" descr="Chu_ne_rozymnishuj_ych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t="3125" r="8401" b="5208"/>
          <a:stretch>
            <a:fillRect/>
          </a:stretch>
        </p:blipFill>
        <p:spPr bwMode="auto">
          <a:xfrm>
            <a:off x="0" y="0"/>
            <a:ext cx="459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187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214313" y="0"/>
            <a:ext cx="385762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dirty="0">
                <a:solidFill>
                  <a:srgbClr val="FFFFFF"/>
                </a:solidFill>
                <a:cs typeface="Arial" charset="0"/>
              </a:rPr>
              <a:t>Смілива новизна художньої мови, гостра виразність ліній і штрихів, контрастів світла</a:t>
            </a:r>
            <a:r>
              <a:rPr lang="en-US" sz="24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uk-UA" sz="2400" dirty="0">
                <a:solidFill>
                  <a:srgbClr val="FFFFFF"/>
                </a:solidFill>
                <a:cs typeface="Arial" charset="0"/>
              </a:rPr>
              <a:t>і тіні, поєднання</a:t>
            </a:r>
            <a:r>
              <a:rPr lang="en-US" sz="24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uk-UA" sz="2400" dirty="0">
                <a:solidFill>
                  <a:srgbClr val="FFFFFF"/>
                </a:solidFill>
                <a:cs typeface="Arial" charset="0"/>
              </a:rPr>
              <a:t>гротеску</a:t>
            </a:r>
            <a:r>
              <a:rPr lang="en-US" sz="24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uk-UA" sz="2400" dirty="0">
                <a:solidFill>
                  <a:srgbClr val="FFFFFF"/>
                </a:solidFill>
                <a:cs typeface="Arial" charset="0"/>
              </a:rPr>
              <a:t>й реальності, алегорії й фантастики, соціальної сатири </a:t>
            </a:r>
            <a:br>
              <a:rPr lang="uk-UA" sz="2400" dirty="0">
                <a:solidFill>
                  <a:srgbClr val="FFFFFF"/>
                </a:solidFill>
                <a:cs typeface="Arial" charset="0"/>
              </a:rPr>
            </a:br>
            <a:r>
              <a:rPr lang="uk-UA" sz="2400" dirty="0">
                <a:solidFill>
                  <a:srgbClr val="FFFFFF"/>
                </a:solidFill>
                <a:cs typeface="Arial" charset="0"/>
              </a:rPr>
              <a:t>й тверезого аналізу реальності відкривали нові шляхи розвитку європейської гравюри.</a:t>
            </a:r>
            <a:endParaRPr lang="ru-RU" sz="24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6083" name="Рисунок 3" descr="Urok_4_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3125" r="7150" b="5208"/>
          <a:stretch>
            <a:fillRect/>
          </a:stretch>
        </p:blipFill>
        <p:spPr bwMode="auto">
          <a:xfrm>
            <a:off x="4311650" y="0"/>
            <a:ext cx="4832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89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2400" dirty="0" smtClean="0">
                <a:solidFill>
                  <a:schemeClr val="tx1"/>
                </a:solidFill>
              </a:rPr>
              <a:t>У 1790-х – на початку 1800-х років виняткового розквіту досягла портретна творчість Гойї.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2357438" y="6072188"/>
            <a:ext cx="4500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cs typeface="Arial" charset="0"/>
              </a:rPr>
              <a:t>Маха </a:t>
            </a:r>
            <a:r>
              <a:rPr lang="ru-RU" b="1" dirty="0" err="1">
                <a:solidFill>
                  <a:srgbClr val="FFFF00"/>
                </a:solidFill>
                <a:cs typeface="Arial" charset="0"/>
              </a:rPr>
              <a:t>одягнена</a:t>
            </a:r>
            <a:endParaRPr lang="ru-RU" b="1" dirty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47108" name="Рисунок 4" descr="Maha_odjagne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" b="-154"/>
          <a:stretch>
            <a:fillRect/>
          </a:stretch>
        </p:blipFill>
        <p:spPr bwMode="auto">
          <a:xfrm>
            <a:off x="0" y="1571625"/>
            <a:ext cx="91440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49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2286000" y="621506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err="1">
                <a:solidFill>
                  <a:srgbClr val="FFFF00"/>
                </a:solidFill>
                <a:cs typeface="Arial" charset="0"/>
              </a:rPr>
              <a:t>Маха</a:t>
            </a:r>
            <a:r>
              <a:rPr lang="uk-UA" b="1" dirty="0">
                <a:solidFill>
                  <a:srgbClr val="FFFF00"/>
                </a:solidFill>
                <a:cs typeface="Arial" charset="0"/>
              </a:rPr>
              <a:t> оголена</a:t>
            </a:r>
            <a:endParaRPr lang="ru-RU" b="1" dirty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48131" name="Рисунок 3" descr="Maha_ogole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6" b="72"/>
          <a:stretch>
            <a:fillRect/>
          </a:stretch>
        </p:blipFill>
        <p:spPr bwMode="auto">
          <a:xfrm>
            <a:off x="0" y="0"/>
            <a:ext cx="914400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5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3"/>
          <p:cNvSpPr txBox="1">
            <a:spLocks noChangeArrowheads="1"/>
          </p:cNvSpPr>
          <p:nvPr/>
        </p:nvSpPr>
        <p:spPr bwMode="auto">
          <a:xfrm>
            <a:off x="2357438" y="621506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FFFF00"/>
                </a:solidFill>
                <a:cs typeface="Arial" charset="0"/>
              </a:rPr>
              <a:t>Портрет герцогині Альба</a:t>
            </a:r>
            <a:endParaRPr lang="ru-RU" b="1" dirty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49155" name="Рисунок 4" descr="Portret_gercoguni_Alb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 b="-99"/>
          <a:stretch>
            <a:fillRect/>
          </a:stretch>
        </p:blipFill>
        <p:spPr bwMode="auto">
          <a:xfrm>
            <a:off x="0" y="0"/>
            <a:ext cx="41433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Рисунок 5" descr="Portret_gercoguni_Alba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" t="3378" r="9035" b="6557"/>
          <a:stretch>
            <a:fillRect/>
          </a:stretch>
        </p:blipFill>
        <p:spPr bwMode="auto">
          <a:xfrm>
            <a:off x="5072063" y="0"/>
            <a:ext cx="4071937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9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2"/>
          <p:cNvSpPr txBox="1">
            <a:spLocks noChangeArrowheads="1"/>
          </p:cNvSpPr>
          <p:nvPr/>
        </p:nvSpPr>
        <p:spPr bwMode="auto">
          <a:xfrm>
            <a:off x="0" y="607218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FFFFFF"/>
                </a:solidFill>
                <a:cs typeface="Arial" charset="0"/>
              </a:rPr>
              <a:t>З дивовижною силою викриття зобразив художник гордовитість, фізичну й духовну злиденність королівської родини в груповому портреті </a:t>
            </a:r>
            <a:r>
              <a:rPr lang="uk-UA" b="1" dirty="0">
                <a:solidFill>
                  <a:srgbClr val="FFFF00"/>
                </a:solidFill>
                <a:cs typeface="Arial" charset="0"/>
              </a:rPr>
              <a:t>«Родина Карла IV» (1800)</a:t>
            </a:r>
            <a:r>
              <a:rPr lang="uk-UA" b="1" dirty="0">
                <a:solidFill>
                  <a:srgbClr val="FFFFFF"/>
                </a:solidFill>
                <a:cs typeface="Arial" charset="0"/>
              </a:rPr>
              <a:t>. 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0179" name="Рисунок 3" descr="Roduna_Karla_I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3345" r="4688" b="6371"/>
          <a:stretch>
            <a:fillRect/>
          </a:stretch>
        </p:blipFill>
        <p:spPr bwMode="auto">
          <a:xfrm>
            <a:off x="0" y="0"/>
            <a:ext cx="91440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5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0" y="5857875"/>
            <a:ext cx="9001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FFFFFF"/>
                </a:solidFill>
                <a:cs typeface="Arial" charset="0"/>
              </a:rPr>
              <a:t>Глибоким історизмом, жагучим протестом перейняті картини Гойї, присвячені боротьбі проти французької інтервенції («Повстання 2 травня 1808 року </a:t>
            </a:r>
            <a:br>
              <a:rPr lang="uk-UA" b="1" dirty="0">
                <a:solidFill>
                  <a:srgbClr val="FFFFFF"/>
                </a:solidFill>
                <a:cs typeface="Arial" charset="0"/>
              </a:rPr>
            </a:br>
            <a:r>
              <a:rPr lang="uk-UA" b="1" dirty="0">
                <a:solidFill>
                  <a:srgbClr val="FFFFFF"/>
                </a:solidFill>
                <a:cs typeface="Arial" charset="0"/>
              </a:rPr>
              <a:t>в Мадриді», </a:t>
            </a:r>
            <a:r>
              <a:rPr lang="uk-UA" b="1" dirty="0">
                <a:solidFill>
                  <a:srgbClr val="FFFF00"/>
                </a:solidFill>
                <a:cs typeface="Arial" charset="0"/>
              </a:rPr>
              <a:t>«Розстріл повстанців у ніч на 3 травня 1808 року».</a:t>
            </a:r>
            <a:endParaRPr lang="ru-RU" b="1" dirty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51203" name="Рисунок 3" descr="Roastril_povstanciv_y_nich_na_3_travnja_1808_rok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" b="-38"/>
          <a:stretch>
            <a:fillRect/>
          </a:stretch>
        </p:blipFill>
        <p:spPr bwMode="auto">
          <a:xfrm>
            <a:off x="785813" y="0"/>
            <a:ext cx="7500937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901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2"/>
          <p:cNvSpPr txBox="1">
            <a:spLocks noChangeArrowheads="1"/>
          </p:cNvSpPr>
          <p:nvPr/>
        </p:nvSpPr>
        <p:spPr bwMode="auto">
          <a:xfrm>
            <a:off x="357188" y="5929313"/>
            <a:ext cx="8429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FFFF00"/>
                </a:solidFill>
                <a:cs typeface="Arial" charset="0"/>
              </a:rPr>
              <a:t>Філософськи осмислює долі народу серія офортів </a:t>
            </a:r>
            <a:r>
              <a:rPr lang="en-US" b="1" dirty="0">
                <a:solidFill>
                  <a:srgbClr val="FFFF00"/>
                </a:solidFill>
                <a:cs typeface="Arial" charset="0"/>
              </a:rPr>
              <a:t/>
            </a:r>
            <a:br>
              <a:rPr lang="en-US" b="1" dirty="0">
                <a:solidFill>
                  <a:srgbClr val="FFFF00"/>
                </a:solidFill>
                <a:cs typeface="Arial" charset="0"/>
              </a:rPr>
            </a:br>
            <a:r>
              <a:rPr lang="uk-UA" b="1" dirty="0">
                <a:solidFill>
                  <a:srgbClr val="FFFF00"/>
                </a:solidFill>
                <a:cs typeface="Arial" charset="0"/>
              </a:rPr>
              <a:t>«Нещастя війни» (82 аркуші, 1810 ̶ 1820).</a:t>
            </a:r>
            <a:endParaRPr lang="ru-RU" b="1" dirty="0">
              <a:solidFill>
                <a:srgbClr val="FFFF00"/>
              </a:solidFill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52227" name="Рисунок 3" descr="Neschastja_vijn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3529" r="4688" b="7042"/>
          <a:stretch>
            <a:fillRect/>
          </a:stretch>
        </p:blipFill>
        <p:spPr bwMode="auto">
          <a:xfrm>
            <a:off x="0" y="0"/>
            <a:ext cx="91440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14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38" y="277813"/>
            <a:ext cx="3571875" cy="6008687"/>
          </a:xfrm>
        </p:spPr>
        <p:txBody>
          <a:bodyPr/>
          <a:lstStyle/>
          <a:p>
            <a:pPr algn="l" eaLnBrk="1" hangingPunct="1">
              <a:defRPr/>
            </a:pPr>
            <a:r>
              <a:rPr lang="uk-UA" sz="2400" dirty="0" smtClean="0">
                <a:effectLst/>
                <a:latin typeface="+mn-lt"/>
              </a:rPr>
              <a:t>Розквіт таланту </a:t>
            </a:r>
            <a:r>
              <a:rPr lang="uk-UA" sz="2400" dirty="0" smtClean="0">
                <a:solidFill>
                  <a:srgbClr val="FFFF00"/>
                </a:solidFill>
                <a:effectLst/>
                <a:latin typeface="+mn-lt"/>
              </a:rPr>
              <a:t>Ель </a:t>
            </a:r>
            <a:r>
              <a:rPr lang="uk-UA" sz="2400" dirty="0" err="1" smtClean="0">
                <a:solidFill>
                  <a:srgbClr val="FFFF00"/>
                </a:solidFill>
                <a:effectLst/>
                <a:latin typeface="+mn-lt"/>
              </a:rPr>
              <a:t>Греко</a:t>
            </a:r>
            <a:r>
              <a:rPr lang="uk-UA" sz="240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uk-UA" sz="2400" dirty="0" smtClean="0">
                <a:effectLst/>
                <a:latin typeface="+mn-lt"/>
              </a:rPr>
              <a:t>настав в Іспанії, куди він переїхав близько 1577 року.</a:t>
            </a:r>
            <a:r>
              <a:rPr lang="ru-RU" sz="2400" dirty="0" smtClean="0">
                <a:effectLst/>
                <a:latin typeface="+mn-lt"/>
              </a:rPr>
              <a:t/>
            </a:r>
            <a:br>
              <a:rPr lang="ru-RU" sz="2400" dirty="0" smtClean="0">
                <a:effectLst/>
                <a:latin typeface="+mn-lt"/>
              </a:rPr>
            </a:br>
            <a:r>
              <a:rPr lang="uk-UA" sz="2400" dirty="0" smtClean="0">
                <a:effectLst/>
                <a:latin typeface="+mn-lt"/>
              </a:rPr>
              <a:t>      У зрілій творчості живописця </a:t>
            </a:r>
            <a:r>
              <a:rPr lang="uk-UA" sz="2400" dirty="0" smtClean="0">
                <a:solidFill>
                  <a:srgbClr val="FFFF00"/>
                </a:solidFill>
                <a:effectLst/>
                <a:latin typeface="+mn-lt"/>
              </a:rPr>
              <a:t>Ель </a:t>
            </a:r>
            <a:r>
              <a:rPr lang="uk-UA" sz="2400" dirty="0" err="1" smtClean="0">
                <a:solidFill>
                  <a:srgbClr val="FFFF00"/>
                </a:solidFill>
                <a:effectLst/>
                <a:latin typeface="+mn-lt"/>
              </a:rPr>
              <a:t>Греко</a:t>
            </a:r>
            <a:r>
              <a:rPr lang="uk-UA" sz="2400" dirty="0" smtClean="0">
                <a:effectLst/>
                <a:latin typeface="+mn-lt"/>
              </a:rPr>
              <a:t> </a:t>
            </a:r>
            <a:br>
              <a:rPr lang="uk-UA" sz="2400" dirty="0" smtClean="0">
                <a:effectLst/>
                <a:latin typeface="+mn-lt"/>
              </a:rPr>
            </a:br>
            <a:r>
              <a:rPr lang="uk-UA" sz="2400" dirty="0" smtClean="0">
                <a:effectLst/>
                <a:latin typeface="+mn-lt"/>
              </a:rPr>
              <a:t>в ілюзорно-безмежному просторі стираються грані між землею </a:t>
            </a:r>
            <a:br>
              <a:rPr lang="uk-UA" sz="2400" dirty="0" smtClean="0">
                <a:effectLst/>
                <a:latin typeface="+mn-lt"/>
              </a:rPr>
            </a:br>
            <a:r>
              <a:rPr lang="uk-UA" sz="2400" dirty="0" smtClean="0">
                <a:effectLst/>
                <a:latin typeface="+mn-lt"/>
              </a:rPr>
              <a:t>і небом, реальні образи одержують витончено-духовну інтерпретацію.</a:t>
            </a:r>
            <a:endParaRPr lang="ru-RU" sz="2400" dirty="0" smtClean="0">
              <a:effectLst/>
              <a:latin typeface="+mn-lt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428625" y="6357938"/>
            <a:ext cx="4357688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Свята родина. 1590</a:t>
            </a:r>
            <a:r>
              <a:rPr lang="uk-UA" dirty="0" smtClean="0">
                <a:solidFill>
                  <a:srgbClr val="FFFF00"/>
                </a:solidFill>
              </a:rPr>
              <a:t>–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1595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pic>
        <p:nvPicPr>
          <p:cNvPr id="3" name="Рисунок 4" descr="Svjate_simejstv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" t="3140" r="7314" b="5753"/>
          <a:stretch>
            <a:fillRect/>
          </a:stretch>
        </p:blipFill>
        <p:spPr bwMode="auto">
          <a:xfrm>
            <a:off x="0" y="0"/>
            <a:ext cx="5214938" cy="638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32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4786313" y="357188"/>
            <a:ext cx="4143375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FFFF00"/>
                </a:solidFill>
                <a:cs typeface="Arial" charset="0"/>
              </a:rPr>
              <a:t>Ще складнішою є система похмурих гротескних образів у серії офортів «</a:t>
            </a:r>
            <a:r>
              <a:rPr lang="uk-UA" b="1" dirty="0" err="1">
                <a:solidFill>
                  <a:srgbClr val="FFFF00"/>
                </a:solidFill>
                <a:cs typeface="Arial" charset="0"/>
              </a:rPr>
              <a:t>Диспаратес</a:t>
            </a:r>
            <a:r>
              <a:rPr lang="uk-UA" b="1" dirty="0">
                <a:solidFill>
                  <a:srgbClr val="FFFF00"/>
                </a:solidFill>
                <a:cs typeface="Arial" charset="0"/>
              </a:rPr>
              <a:t>» (22 аркуші, 1820 ̶ 1823).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sz="2400" i="1" dirty="0">
              <a:solidFill>
                <a:srgbClr val="FFFFFF"/>
              </a:solidFill>
              <a:latin typeface="Tahoma" pitchFamily="34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sz="2400" i="1" dirty="0">
              <a:solidFill>
                <a:srgbClr val="FFFFFF"/>
              </a:solidFill>
              <a:latin typeface="Tahoma" pitchFamily="34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dirty="0">
                <a:solidFill>
                  <a:srgbClr val="FFFFFF"/>
                </a:solidFill>
                <a:cs typeface="Arial" charset="0"/>
              </a:rPr>
              <a:t>У створених тут сценах, що втілюють небачено сміливі для свого часу, гостро динамічні зображення багатоликих мас і страхітливі символіко-міфологічні образи, він відображав ідеї протистояння минулого </a:t>
            </a:r>
            <a:br>
              <a:rPr lang="uk-UA" sz="2400" dirty="0">
                <a:solidFill>
                  <a:srgbClr val="FFFFFF"/>
                </a:solidFill>
                <a:cs typeface="Arial" charset="0"/>
              </a:rPr>
            </a:br>
            <a:r>
              <a:rPr lang="uk-UA" sz="2400" dirty="0">
                <a:solidFill>
                  <a:srgbClr val="FFFFFF"/>
                </a:solidFill>
                <a:cs typeface="Arial" charset="0"/>
              </a:rPr>
              <a:t>і майбутнього.</a:t>
            </a:r>
            <a:endParaRPr lang="ru-RU" sz="24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" name="Рисунок 3" descr="Dusparates.jpg"/>
          <p:cNvPicPr>
            <a:picLocks noChangeAspect="1"/>
          </p:cNvPicPr>
          <p:nvPr/>
        </p:nvPicPr>
        <p:blipFill>
          <a:blip r:embed="rId2"/>
          <a:srcRect l="4432" t="3125" r="6920" b="5208"/>
          <a:stretch>
            <a:fillRect/>
          </a:stretch>
        </p:blipFill>
        <p:spPr>
          <a:xfrm>
            <a:off x="0" y="0"/>
            <a:ext cx="467518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9299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7"/>
          <p:cNvSpPr txBox="1">
            <a:spLocks noChangeArrowheads="1"/>
          </p:cNvSpPr>
          <p:nvPr/>
        </p:nvSpPr>
        <p:spPr bwMode="auto">
          <a:xfrm>
            <a:off x="0" y="5643563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FFFF00"/>
                </a:solidFill>
                <a:cs typeface="Arial" charset="0"/>
              </a:rPr>
              <a:t>Але й у </a:t>
            </a:r>
            <a:r>
              <a:rPr lang="uk-UA" b="1" dirty="0" err="1">
                <a:solidFill>
                  <a:srgbClr val="FFFF00"/>
                </a:solidFill>
                <a:cs typeface="Arial" charset="0"/>
              </a:rPr>
              <a:t>найпохмуріших</a:t>
            </a:r>
            <a:r>
              <a:rPr lang="uk-UA" b="1" dirty="0">
                <a:solidFill>
                  <a:srgbClr val="FFFF00"/>
                </a:solidFill>
                <a:cs typeface="Arial" charset="0"/>
              </a:rPr>
              <a:t> видіннях Гойї жорстока пітьма не може придушити властиве художникові відчуття вічного руху, вічного відновлення життя, що стало лейтмотивом у серії офортів «</a:t>
            </a:r>
            <a:r>
              <a:rPr lang="uk-UA" b="1" dirty="0" err="1">
                <a:solidFill>
                  <a:srgbClr val="FFFF00"/>
                </a:solidFill>
                <a:cs typeface="Arial" charset="0"/>
              </a:rPr>
              <a:t>Тавромахія</a:t>
            </a:r>
            <a:r>
              <a:rPr lang="uk-UA" b="1" dirty="0">
                <a:solidFill>
                  <a:srgbClr val="FFFF00"/>
                </a:solidFill>
                <a:cs typeface="Arial" charset="0"/>
              </a:rPr>
              <a:t>».</a:t>
            </a:r>
            <a:endParaRPr lang="ru-RU" b="1" dirty="0">
              <a:solidFill>
                <a:srgbClr val="FFFF00"/>
              </a:solidFill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54275" name="Рисунок 3" descr="Tavromahij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 t="3445" r="5264" b="6985"/>
          <a:stretch>
            <a:fillRect/>
          </a:stretch>
        </p:blipFill>
        <p:spPr bwMode="auto">
          <a:xfrm>
            <a:off x="642938" y="0"/>
            <a:ext cx="7858125" cy="567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637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429250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dirty="0" smtClean="0">
                <a:solidFill>
                  <a:srgbClr val="FFFF00"/>
                </a:solidFill>
              </a:rPr>
              <a:t>Із 1824 р. Гойя жив у Франції, де писав портрети друзів, освоював техніку літографії. </a:t>
            </a:r>
            <a:br>
              <a:rPr lang="uk-UA" sz="2400" dirty="0" smtClean="0">
                <a:solidFill>
                  <a:srgbClr val="FFFF00"/>
                </a:solidFill>
              </a:rPr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Мистецтво Гойї вплинуло на формування багатьох художніх явищ ХІХ століття. Його вплив відчувається у творчості </a:t>
            </a:r>
            <a:r>
              <a:rPr lang="uk-UA" sz="2400" dirty="0" err="1" smtClean="0"/>
              <a:t>Жеріко</a:t>
            </a:r>
            <a:r>
              <a:rPr lang="uk-UA" sz="2400" dirty="0" smtClean="0"/>
              <a:t>, Делакруа, </a:t>
            </a:r>
            <a:r>
              <a:rPr lang="uk-UA" sz="2400" dirty="0" err="1" smtClean="0"/>
              <a:t>Дом</a:t>
            </a:r>
            <a:r>
              <a:rPr lang="en-US" sz="2400" dirty="0" smtClean="0"/>
              <a:t>’</a:t>
            </a:r>
            <a:r>
              <a:rPr lang="uk-UA" sz="2400" dirty="0" smtClean="0"/>
              <a:t>є, Едуарда Мане. </a:t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b="1" dirty="0" smtClean="0">
                <a:solidFill>
                  <a:srgbClr val="FFFF00"/>
                </a:solidFill>
              </a:rPr>
              <a:t>Вплив його творчості на живопис і графіку мав загальноєвропейський характер і відчутний аж до сучасності.</a:t>
            </a:r>
            <a:r>
              <a:rPr lang="ru-RU" sz="2800" b="1" i="1" dirty="0" smtClean="0">
                <a:solidFill>
                  <a:srgbClr val="FFFF00"/>
                </a:solidFill>
              </a:rPr>
              <a:t/>
            </a:r>
            <a:br>
              <a:rPr lang="ru-RU" sz="2800" b="1" i="1" dirty="0" smtClean="0">
                <a:solidFill>
                  <a:srgbClr val="FFFF00"/>
                </a:solidFill>
              </a:rPr>
            </a:br>
            <a:r>
              <a:rPr lang="uk-UA" sz="2800" dirty="0" smtClean="0"/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17068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25" y="277813"/>
            <a:ext cx="3357563" cy="4937125"/>
          </a:xfrm>
        </p:spPr>
        <p:txBody>
          <a:bodyPr/>
          <a:lstStyle/>
          <a:p>
            <a:pPr algn="l" eaLnBrk="1" hangingPunct="1">
              <a:defRPr/>
            </a:pPr>
            <a:r>
              <a:rPr lang="uk-UA" sz="2400" dirty="0" smtClean="0">
                <a:effectLst/>
                <a:latin typeface="+mn-lt"/>
              </a:rPr>
              <a:t>Різкі ракурси </a:t>
            </a:r>
            <a:br>
              <a:rPr lang="uk-UA" sz="2400" dirty="0" smtClean="0">
                <a:effectLst/>
                <a:latin typeface="+mn-lt"/>
              </a:rPr>
            </a:br>
            <a:r>
              <a:rPr lang="uk-UA" sz="2400" dirty="0" smtClean="0">
                <a:effectLst/>
                <a:latin typeface="+mn-lt"/>
              </a:rPr>
              <a:t>й неприродно витягнуті пропорції </a:t>
            </a:r>
            <a:br>
              <a:rPr lang="uk-UA" sz="2400" dirty="0" smtClean="0">
                <a:effectLst/>
                <a:latin typeface="+mn-lt"/>
              </a:rPr>
            </a:br>
            <a:r>
              <a:rPr lang="uk-UA" sz="2400" dirty="0" smtClean="0">
                <a:effectLst/>
                <a:latin typeface="+mn-lt"/>
              </a:rPr>
              <a:t>в картинах художника часом створюють ефект стрімкої зміни масштабу фігур </a:t>
            </a:r>
            <a:br>
              <a:rPr lang="uk-UA" sz="2400" dirty="0" smtClean="0">
                <a:effectLst/>
                <a:latin typeface="+mn-lt"/>
              </a:rPr>
            </a:br>
            <a:r>
              <a:rPr lang="uk-UA" sz="2400" dirty="0" smtClean="0">
                <a:effectLst/>
                <a:latin typeface="+mn-lt"/>
              </a:rPr>
              <a:t>і предметів, вони раптово виростають або зникають </a:t>
            </a:r>
            <a:br>
              <a:rPr lang="uk-UA" sz="2400" dirty="0" smtClean="0">
                <a:effectLst/>
                <a:latin typeface="+mn-lt"/>
              </a:rPr>
            </a:br>
            <a:r>
              <a:rPr lang="uk-UA" sz="2400" dirty="0" smtClean="0">
                <a:effectLst/>
                <a:latin typeface="+mn-lt"/>
              </a:rPr>
              <a:t>у глибині картинного простору.</a:t>
            </a:r>
            <a:endParaRPr lang="ru-RU" sz="2400" dirty="0" smtClean="0">
              <a:effectLst/>
              <a:latin typeface="+mn-lt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5643563" y="5715000"/>
            <a:ext cx="3286125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Поховання графа </a:t>
            </a:r>
            <a:r>
              <a:rPr lang="uk-UA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Оргаса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. 1586</a:t>
            </a:r>
            <a:r>
              <a:rPr lang="uk-UA" dirty="0" smtClean="0">
                <a:solidFill>
                  <a:srgbClr val="FFFF00"/>
                </a:solidFill>
              </a:rPr>
              <a:t>–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1588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pic>
        <p:nvPicPr>
          <p:cNvPr id="17412" name="Рисунок 4" descr="Pohovannja_grafa_Orgas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3125" r="5904" b="5208"/>
          <a:stretch>
            <a:fillRect/>
          </a:stretch>
        </p:blipFill>
        <p:spPr bwMode="auto">
          <a:xfrm>
            <a:off x="0" y="0"/>
            <a:ext cx="5611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30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5500688" y="5357813"/>
            <a:ext cx="3286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FFFF00"/>
                </a:solidFill>
                <a:cs typeface="Arial" charset="0"/>
              </a:rPr>
              <a:t>Поховання графа </a:t>
            </a:r>
            <a:r>
              <a:rPr lang="uk-UA" b="1" dirty="0" err="1">
                <a:solidFill>
                  <a:srgbClr val="FFFF00"/>
                </a:solidFill>
                <a:cs typeface="Arial" charset="0"/>
              </a:rPr>
              <a:t>Оргаса</a:t>
            </a:r>
            <a:r>
              <a:rPr lang="uk-UA" b="1" dirty="0">
                <a:solidFill>
                  <a:srgbClr val="FFFF00"/>
                </a:solidFill>
                <a:cs typeface="Arial" charset="0"/>
              </a:rPr>
              <a:t>. 1586 </a:t>
            </a:r>
            <a:r>
              <a:rPr lang="uk-UA" b="1" dirty="0">
                <a:solidFill>
                  <a:srgbClr val="FFFF00"/>
                </a:solidFill>
                <a:cs typeface="Calibri" pitchFamily="34" charset="0"/>
              </a:rPr>
              <a:t>̶</a:t>
            </a:r>
            <a:r>
              <a:rPr lang="uk-UA" b="1" dirty="0">
                <a:solidFill>
                  <a:srgbClr val="FFFF00"/>
                </a:solidFill>
                <a:cs typeface="Arial" charset="0"/>
              </a:rPr>
              <a:t> 1588</a:t>
            </a:r>
            <a:endParaRPr lang="ru-RU" b="1" dirty="0">
              <a:solidFill>
                <a:srgbClr val="FFFF00"/>
              </a:solidFill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FFFFFF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5500688" y="928688"/>
            <a:ext cx="350043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dirty="0">
                <a:solidFill>
                  <a:srgbClr val="FFFFFF"/>
                </a:solidFill>
                <a:cs typeface="Arial" charset="0"/>
              </a:rPr>
              <a:t>Гостра емоційність образного ладу характерна для картинних образів </a:t>
            </a:r>
            <a:br>
              <a:rPr lang="uk-UA" sz="2400" dirty="0">
                <a:solidFill>
                  <a:srgbClr val="FFFFFF"/>
                </a:solidFill>
                <a:cs typeface="Arial" charset="0"/>
              </a:rPr>
            </a:br>
            <a:r>
              <a:rPr lang="uk-UA" sz="2400" dirty="0">
                <a:solidFill>
                  <a:srgbClr val="FFFFFF"/>
                </a:solidFill>
                <a:cs typeface="Arial" charset="0"/>
              </a:rPr>
              <a:t>і портретів </a:t>
            </a:r>
            <a:r>
              <a:rPr lang="uk-UA" sz="2400" dirty="0">
                <a:solidFill>
                  <a:srgbClr val="FFFF00"/>
                </a:solidFill>
                <a:cs typeface="Arial" charset="0"/>
              </a:rPr>
              <a:t>Ель </a:t>
            </a:r>
            <a:r>
              <a:rPr lang="uk-UA" sz="2400" dirty="0" err="1">
                <a:solidFill>
                  <a:srgbClr val="FFFF00"/>
                </a:solidFill>
                <a:cs typeface="Arial" charset="0"/>
              </a:rPr>
              <a:t>Греко</a:t>
            </a:r>
            <a:r>
              <a:rPr lang="uk-UA" sz="2400" dirty="0">
                <a:solidFill>
                  <a:srgbClr val="FFFFFF"/>
                </a:solidFill>
                <a:cs typeface="Arial" charset="0"/>
              </a:rPr>
              <a:t>, позначених тонкою психологічною проникливістю. </a:t>
            </a:r>
            <a:endParaRPr lang="ru-RU" sz="24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8436" name="Рисунок 4" descr="Pohovannja_grafa_Orgasa_frag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" b="-37"/>
          <a:stretch>
            <a:fillRect/>
          </a:stretch>
        </p:blipFill>
        <p:spPr bwMode="auto">
          <a:xfrm>
            <a:off x="0" y="428625"/>
            <a:ext cx="5500688" cy="61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3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5724525" y="5468938"/>
            <a:ext cx="3071813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Портрет невідомого лицаря. 1578</a:t>
            </a:r>
            <a:r>
              <a:rPr lang="uk-UA" dirty="0" smtClean="0">
                <a:solidFill>
                  <a:srgbClr val="FFFF00"/>
                </a:solidFill>
              </a:rPr>
              <a:t>–</a:t>
            </a: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1580</a:t>
            </a:r>
            <a:endParaRPr lang="ru-RU" b="1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2" name="Рисунок 3" descr="Portret_nevidomogo_luca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8"/>
          <a:stretch>
            <a:fillRect/>
          </a:stretch>
        </p:blipFill>
        <p:spPr bwMode="auto">
          <a:xfrm>
            <a:off x="0" y="0"/>
            <a:ext cx="5376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185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4714875" y="5929313"/>
            <a:ext cx="3643313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Головний інквізитор </a:t>
            </a:r>
            <a:r>
              <a:rPr lang="en-US" b="1" dirty="0" smtClean="0">
                <a:solidFill>
                  <a:srgbClr val="FFFF00"/>
                </a:solidFill>
                <a:latin typeface="Book Antiqua"/>
              </a:rPr>
              <a:t/>
            </a:r>
            <a:br>
              <a:rPr lang="en-US" b="1" dirty="0" smtClean="0">
                <a:solidFill>
                  <a:srgbClr val="FFFF00"/>
                </a:solidFill>
                <a:latin typeface="Book Antiqua"/>
              </a:rPr>
            </a:br>
            <a:r>
              <a:rPr lang="uk-UA" b="1" dirty="0" err="1" smtClean="0">
                <a:solidFill>
                  <a:srgbClr val="FFFF00"/>
                </a:solidFill>
                <a:latin typeface="Times New Roman"/>
              </a:rPr>
              <a:t>Ніньо</a:t>
            </a: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 де </a:t>
            </a:r>
            <a:r>
              <a:rPr lang="uk-UA" b="1" dirty="0" err="1" smtClean="0">
                <a:solidFill>
                  <a:srgbClr val="FFFF00"/>
                </a:solidFill>
                <a:latin typeface="Times New Roman"/>
              </a:rPr>
              <a:t>Гевара</a:t>
            </a: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. 1601</a:t>
            </a:r>
            <a:endParaRPr lang="ru-RU" b="1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2" name="Рисунок 3" descr="Golovnuj_inkvizutor_Ninjo_de_Geva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8" b="55"/>
          <a:stretch>
            <a:fillRect/>
          </a:stretch>
        </p:blipFill>
        <p:spPr bwMode="auto">
          <a:xfrm>
            <a:off x="0" y="0"/>
            <a:ext cx="4335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56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6143625" y="1000125"/>
            <a:ext cx="2714625" cy="19383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dirty="0" smtClean="0">
                <a:solidFill>
                  <a:srgbClr val="FFFFFF"/>
                </a:solidFill>
                <a:latin typeface="Times New Roman"/>
              </a:rPr>
              <a:t>Риси ірреальності, містичності наростають </a:t>
            </a:r>
            <a:br>
              <a:rPr lang="uk-UA" sz="2400" dirty="0" smtClean="0">
                <a:solidFill>
                  <a:srgbClr val="FFFFFF"/>
                </a:solidFill>
                <a:latin typeface="Times New Roman"/>
              </a:rPr>
            </a:br>
            <a:r>
              <a:rPr lang="uk-UA" sz="2400" dirty="0" smtClean="0">
                <a:solidFill>
                  <a:srgbClr val="FFFFFF"/>
                </a:solidFill>
                <a:latin typeface="Times New Roman"/>
              </a:rPr>
              <a:t>у пізніх картинах </a:t>
            </a:r>
            <a:r>
              <a:rPr lang="uk-UA" sz="2400" dirty="0" smtClean="0">
                <a:solidFill>
                  <a:srgbClr val="FFFF00"/>
                </a:solidFill>
                <a:latin typeface="Times New Roman"/>
              </a:rPr>
              <a:t>Ель </a:t>
            </a:r>
            <a:r>
              <a:rPr lang="uk-UA" sz="2400" dirty="0" err="1" smtClean="0">
                <a:solidFill>
                  <a:srgbClr val="FFFF00"/>
                </a:solidFill>
                <a:latin typeface="Times New Roman"/>
              </a:rPr>
              <a:t>Греко</a:t>
            </a:r>
            <a:r>
              <a:rPr lang="uk-UA" sz="2400" dirty="0" smtClean="0">
                <a:solidFill>
                  <a:srgbClr val="FFFF00"/>
                </a:solidFill>
                <a:latin typeface="Times New Roman"/>
              </a:rPr>
              <a:t>.</a:t>
            </a:r>
            <a:endParaRPr lang="ru-RU" sz="2400" dirty="0" smtClean="0">
              <a:solidFill>
                <a:srgbClr val="FFFF00"/>
              </a:solidFill>
              <a:latin typeface="Times New Roman"/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6072188" y="6072188"/>
            <a:ext cx="32766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Зняття П’ятої печатки.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1610 </a:t>
            </a:r>
            <a:r>
              <a:rPr lang="uk-UA" b="1" dirty="0" smtClean="0">
                <a:solidFill>
                  <a:srgbClr val="FFFF00"/>
                </a:solidFill>
                <a:latin typeface="Times New Roman"/>
                <a:cs typeface="Calibri"/>
              </a:rPr>
              <a:t>̶</a:t>
            </a: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 1614</a:t>
            </a:r>
            <a:r>
              <a:rPr lang="uk-UA" b="1" dirty="0" smtClean="0">
                <a:solidFill>
                  <a:srgbClr val="FFFFFF"/>
                </a:solidFill>
                <a:latin typeface="Times New Roman"/>
              </a:rPr>
              <a:t> </a:t>
            </a:r>
            <a:endParaRPr lang="ru-RU" b="1" dirty="0" smtClean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2" name="Рисунок 4" descr="Znjattja_pjatoji_pechatk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2" b="50"/>
          <a:stretch>
            <a:fillRect/>
          </a:stretch>
        </p:blipFill>
        <p:spPr bwMode="auto">
          <a:xfrm>
            <a:off x="0" y="168275"/>
            <a:ext cx="5929313" cy="668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0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tain Call">
  <a:themeElements>
    <a:clrScheme name="Тема Office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Тема Office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735</Words>
  <Application>Microsoft Office PowerPoint</Application>
  <PresentationFormat>Экран (4:3)</PresentationFormat>
  <Paragraphs>72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Curtain Call</vt:lpstr>
      <vt:lpstr>Видатні живописці Іспанії</vt:lpstr>
      <vt:lpstr>Ель Греко ( 1541 ̶ 1614), великий іспанський живописець, архітектор і скульптор.</vt:lpstr>
      <vt:lpstr>Презентация PowerPoint</vt:lpstr>
      <vt:lpstr>Розквіт таланту Ель Греко настав в Іспанії, куди він переїхав близько 1577 року.       У зрілій творчості живописця Ель Греко  в ілюзорно-безмежному просторі стираються грані між землею  і небом, реальні образи одержують витончено-духовну інтерпретацію.</vt:lpstr>
      <vt:lpstr>Різкі ракурси  й неприродно витягнуті пропорції  в картинах художника часом створюють ефект стрімкої зміни масштабу фігур  і предметів, вони раптово виростають або зникають  у глибині картинного простору.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Дієго Веласкес (1599 ̶ 1660)</vt:lpstr>
      <vt:lpstr>Презентация PowerPoint</vt:lpstr>
      <vt:lpstr>Презентация PowerPoint</vt:lpstr>
      <vt:lpstr>Веласкес зображує людину такою, якою вона є.  У злитті найсуперечливіших рис характеру, чи то буде жорстокий тимчасовий правитель Оліварес,</vt:lpstr>
      <vt:lpstr>чи овіяна шляхетною вишуканістю  «Дама з віялом».</vt:lpstr>
      <vt:lpstr>Презентация PowerPoint</vt:lpstr>
      <vt:lpstr>Протягом 1640-х років Веласкес створив серію портретів карликів  і блазнів.    Крізь блазнівську личину великий майстер побачив духовний світ цих людей, скривджених природою.</vt:lpstr>
      <vt:lpstr>Презентация PowerPoint</vt:lpstr>
      <vt:lpstr>Презентация PowerPoint</vt:lpstr>
      <vt:lpstr>До того самого періоду, очевидно, належить його шедевр «Венера із дзеркалом», рідкісне в історії іспанського живопису зображення оголеного жіночого тіла, сюжет, що заборонявся інквізицією.</vt:lpstr>
      <vt:lpstr>Презентация PowerPoint</vt:lpstr>
      <vt:lpstr>Презентация PowerPoint</vt:lpstr>
      <vt:lpstr>Презентация PowerPoint</vt:lpstr>
      <vt:lpstr>У 1629 році художник завершує незвичайну для іспанської традиції картину на античний сюжет  ̶  «Вакх» або «П’яниці» (1628 ̶̶ 1629).  </vt:lpstr>
      <vt:lpstr>«Здача Бреди» (1634 ̶ 1635)  стала одним із найвизначніших здобутків європейського живопису в історичному жанрі, у якому з глибокою людяністю охарактеризована кожна  з ворожих сторін.  Величезне полотно, напоєне сріблистим туманом раннього червневого ранку, вирішено  в стриманому вишуканому колориті. </vt:lpstr>
      <vt:lpstr>Гойя-і-Лусьєнтес Франсіско Хосе (1746–1828), іспанський живописець, гравер, рисувальник   Із 1773 р. художник працював  у Мадриді, виконав для королівської мануфактури понад 60 гобеленів із насиченими за кольором і простими за композицією сценами повсякденного життя й народних розваг. </vt:lpstr>
      <vt:lpstr>Презентация PowerPoint</vt:lpstr>
      <vt:lpstr>Презентация PowerPoint</vt:lpstr>
      <vt:lpstr>Із початку 1780-х років Гойя здобув популярність і як автор виконаних  у тонкій колірній гамі портретів, фігури й предмети  в яких ніби розчиняються  в тонкому серпанку. </vt:lpstr>
      <vt:lpstr>У 1780р. Гойя був обраний у мадридську Академію мистецтв (із 1785 р. віце-директор,  із 1795 р. ̶  директор її живописного відділення), у 1799 р.  ̶ «перший живописець короля».</vt:lpstr>
      <vt:lpstr>Одночасно у творчості Гойї наростають риси трагізму, ворожість до феодально-клерикальної Іспанії «старого ладу».   Каліцтво її моральних, духовних і політичних основ Гойя розкриває в гротескно-трагічній формі, що виходить  із фольклорних джерел,  у великій серії офортів «Капрічос» (80 аркушів  із коментарями художника, 1797 ̶ 1798).  </vt:lpstr>
      <vt:lpstr>Презентация PowerPoint</vt:lpstr>
      <vt:lpstr>У 1790-х – на початку 1800-х років виняткового розквіту досягла портретна творчість Гойї.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Із 1824 р. Гойя жив у Франції, де писав портрети друзів, освоював техніку літографії.   Мистецтво Гойї вплинуло на формування багатьох художніх явищ ХІХ століття. Його вплив відчувається у творчості Жеріко, Делакруа, Дом’є, Едуарда Мане.   Вплив його творчості на живопис і графіку мав загальноєвропейський характер і відчутний аж до сучасності.  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Видатні живописці Іспанії</dc:title>
  <dc:creator>User</dc:creator>
  <cp:lastModifiedBy>User</cp:lastModifiedBy>
  <cp:revision>1</cp:revision>
  <dcterms:created xsi:type="dcterms:W3CDTF">2012-06-03T18:15:36Z</dcterms:created>
  <dcterms:modified xsi:type="dcterms:W3CDTF">2012-06-03T18:16:22Z</dcterms:modified>
</cp:coreProperties>
</file>