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09A62-2671-4E65-BAAE-A11AA66C92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3CB25-785D-4A2D-BFAD-E67279152D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30637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0BF68-4D3C-49B5-BF99-654501C13A3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98A8C-C96C-4CFA-847B-2F3534CAC4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68890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7E800-7EB8-4186-B811-70D5CF032D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F3F03-1691-4F91-A202-DCD57D8881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131774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47F83-5971-412D-A548-5B923D6D23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72F6E-F589-4785-9CDB-C44C95D44A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93345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EE03F-EA96-4B2B-8FA7-95A7B380B5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6A570-E595-4832-83FE-FF117B31B3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336428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2B47F-B31D-4495-A938-13488FEA2F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C6B5E-E084-4E8C-B08B-B295117750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2516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CE6F6-A39E-49BB-BA4B-71E4BE1728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26EE6-CA5B-47A1-AA5B-B555D6D03D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06912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EE6AD-453F-4DB6-B841-B639063991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53306-707D-47E1-9D82-D619165EC2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79165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51F9-56DE-4518-B565-2F5EAE67EB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CC2F4-405E-495F-974E-E57C62D3C7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370353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E3C85-E971-4CCB-876B-44DE8A97A6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1A407-106B-4E48-8F6D-9FE46488C54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94640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3C0F1-C2F6-452B-9911-A347EEA151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83AFE-9522-4D9F-ADFE-A4ECC9D2CC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936871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3A3CC8-4EF7-4D65-A00B-07CC1EDB8E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978B3A-CEEC-4B77-A883-A49FDFE235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23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pics.livejournal.com/orientceram/pic/0004zpx8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ics.livejournal.com/orientceram/pic/00056658/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pics.livejournal.com/orientceram/pic/00057y9r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pics.livejournal.com/orientceram/pic/000544px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pics.livejournal.com/orientceram/pic/0007e5e4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pics.livejournal.com/orientceram/pic/0005083h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pics.livejournal.com/orientceram/pic/00053y7c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goodmebel72.ru/joom/components/com_virtuemart/shop_image/product/7b94afd9501fa77499f82d99e67bd2cc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goodmebel72.ru/joom/components/com_virtuemart/shop_image/product/7b94afd9501fa77499f82d99e67bd2cc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://skukla.osinka.ru/2005.05.25/051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goodmebel72.ru/joom/components/com_virtuemart/shop_image/product/7b94afd9501fa77499f82d99e67bd2cc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hyperlink" Target="http://crafterscrib.com/wp-content/uploads/2010/11/Brocade-Satin-Fabric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goodmebel72.ru/joom/components/com_virtuemart/shop_image/product/7b94afd9501fa77499f82d99e67bd2cc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goodmebel72.ru/joom/components/com_virtuemart/shop_image/product/7b94afd9501fa77499f82d99e67bd2cc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://www.artchive.com/web_gallery/reproductions/200001-200500/200352/size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ersiancarpets.ru/images/Rasolian-rug-(1).jpg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s41.radikal.ru/i094/0908/09/0ebb02fca1ac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sanampcr.ru/imgm/9415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biz-market.ru/s_images/11683111635627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hyperlink" Target="http://www.ansygallery.ru/assets/gallery/_thumbnails/6463/6465/6904/22772_600x600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iancarpets.ru/images/I1_1.jp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1001carpet.com/module-cover-getsmall.php?p=img/1193857618.jpg&amp;x=540&amp;y=540&amp;ox=1000&amp;oy=663&amp;t=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hyperlink" Target="http://freemarket.kiev.ua/images_message/588/92260/522488/511761.jpg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arabstyle.ru/wp-content/uploads/2010/10/miniature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50" y="357188"/>
            <a:ext cx="6500813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Декоративно-прикладне мистецтво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Близького Сходу 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3929063" y="5572125"/>
            <a:ext cx="1924050" cy="52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№ </a:t>
            </a:r>
            <a:r>
              <a:rPr lang="uk-U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uk-UA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1500188" y="3071813"/>
            <a:ext cx="65722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>
                <a:solidFill>
                  <a:srgbClr val="003300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Багдадська книжкова мініатюра.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>
                <a:solidFill>
                  <a:srgbClr val="003300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Турецьке гончарне мистецтво.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>
                <a:solidFill>
                  <a:srgbClr val="003300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Дамаські тканини.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>
                <a:solidFill>
                  <a:srgbClr val="003300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Іранське килимарство</a:t>
            </a:r>
            <a:endParaRPr lang="uk-UA" sz="4000" b="1">
              <a:solidFill>
                <a:srgbClr val="003300"/>
              </a:solidFill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2053" name="Группа 9"/>
          <p:cNvGrpSpPr>
            <a:grpSpLocks/>
          </p:cNvGrpSpPr>
          <p:nvPr/>
        </p:nvGrpSpPr>
        <p:grpSpPr bwMode="auto">
          <a:xfrm>
            <a:off x="0" y="0"/>
            <a:ext cx="1143000" cy="6858000"/>
            <a:chOff x="0" y="0"/>
            <a:chExt cx="1143000" cy="6858000"/>
          </a:xfrm>
        </p:grpSpPr>
        <p:pic>
          <p:nvPicPr>
            <p:cNvPr id="2054" name="Picture 4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29175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5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57496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6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32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7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832401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714375" y="214313"/>
            <a:ext cx="7858125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prstClr val="black"/>
                </a:solidFill>
              </a:rPr>
              <a:t>Декоративно-прикладне мистецтво Близького Сходу 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857250" y="1857375"/>
            <a:ext cx="7786688" cy="19383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0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Турецьке гончарне мистецтво</a:t>
            </a:r>
          </a:p>
        </p:txBody>
      </p:sp>
      <p:pic>
        <p:nvPicPr>
          <p:cNvPr id="6" name="Picture 1" descr="E:\Мои документы\Мои рисунки\t_titl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024964"/>
            <a:ext cx="3714744" cy="283303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1" descr="E:\Мои документы\Мои рисунки\t_titl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4024965"/>
            <a:ext cx="3786246" cy="283303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1270" name="Rectangle 1"/>
          <p:cNvSpPr>
            <a:spLocks noChangeArrowheads="1"/>
          </p:cNvSpPr>
          <p:nvPr/>
        </p:nvSpPr>
        <p:spPr bwMode="auto">
          <a:xfrm>
            <a:off x="4214813" y="6215063"/>
            <a:ext cx="1065212" cy="3381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03300"/>
                </a:solidFill>
              </a:rPr>
              <a:t>Урок  №</a:t>
            </a:r>
            <a:r>
              <a:rPr lang="uk-UA" sz="1600" b="1" dirty="0">
                <a:solidFill>
                  <a:srgbClr val="003300"/>
                </a:solidFill>
              </a:rPr>
              <a:t>8</a:t>
            </a:r>
            <a:endParaRPr lang="uk-UA" sz="16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726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571500" y="500063"/>
            <a:ext cx="4071938" cy="28003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dirty="0">
                <a:solidFill>
                  <a:srgbClr val="C00000"/>
                </a:solidFill>
              </a:rPr>
              <a:t>Виробництво художньої кераміки на території Малої Азії сягає своїм коріннями давньої давнини. </a:t>
            </a:r>
            <a:r>
              <a:rPr lang="ru-RU" sz="2200" b="1" dirty="0" err="1">
                <a:solidFill>
                  <a:srgbClr val="C00000"/>
                </a:solidFill>
              </a:rPr>
              <a:t>Зростання</a:t>
            </a:r>
            <a:r>
              <a:rPr lang="ru-RU" sz="2200" b="1" dirty="0">
                <a:solidFill>
                  <a:srgbClr val="C00000"/>
                </a:solidFill>
              </a:rPr>
              <a:t>  </a:t>
            </a:r>
            <a:r>
              <a:rPr lang="ru-RU" sz="2200" b="1" dirty="0" err="1">
                <a:solidFill>
                  <a:srgbClr val="C00000"/>
                </a:solidFill>
              </a:rPr>
              <a:t>міст</a:t>
            </a:r>
            <a:r>
              <a:rPr lang="ru-RU" sz="2200" b="1" dirty="0">
                <a:solidFill>
                  <a:srgbClr val="C00000"/>
                </a:solidFill>
              </a:rPr>
              <a:t>, </a:t>
            </a:r>
            <a:r>
              <a:rPr lang="ru-RU" sz="2200" b="1" dirty="0" err="1">
                <a:solidFill>
                  <a:srgbClr val="C00000"/>
                </a:solidFill>
              </a:rPr>
              <a:t>розвиток</a:t>
            </a:r>
            <a:r>
              <a:rPr lang="ru-RU" sz="2200" b="1" dirty="0">
                <a:solidFill>
                  <a:srgbClr val="C00000"/>
                </a:solidFill>
              </a:rPr>
              <a:t> зодчества </a:t>
            </a:r>
            <a:r>
              <a:rPr lang="ru-RU" sz="2200" b="1" dirty="0" err="1">
                <a:solidFill>
                  <a:srgbClr val="C00000"/>
                </a:solidFill>
              </a:rPr>
              <a:t>збільшили</a:t>
            </a:r>
            <a:r>
              <a:rPr lang="ru-RU" sz="2200" b="1" dirty="0">
                <a:solidFill>
                  <a:srgbClr val="C00000"/>
                </a:solidFill>
              </a:rPr>
              <a:t> потреби в такому </a:t>
            </a:r>
            <a:r>
              <a:rPr lang="ru-RU" sz="2200" b="1" dirty="0" err="1">
                <a:solidFill>
                  <a:srgbClr val="C00000"/>
                </a:solidFill>
              </a:rPr>
              <a:t>ідеальному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 err="1">
                <a:solidFill>
                  <a:srgbClr val="C00000"/>
                </a:solidFill>
              </a:rPr>
              <a:t>будівельному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 err="1">
                <a:solidFill>
                  <a:srgbClr val="C00000"/>
                </a:solidFill>
              </a:rPr>
              <a:t>матеріалі</a:t>
            </a:r>
            <a:r>
              <a:rPr lang="ru-RU" sz="2200" b="1" dirty="0">
                <a:solidFill>
                  <a:srgbClr val="C00000"/>
                </a:solidFill>
              </a:rPr>
              <a:t>, як </a:t>
            </a:r>
            <a:r>
              <a:rPr lang="ru-RU" sz="2200" b="1" dirty="0" err="1">
                <a:solidFill>
                  <a:srgbClr val="C00000"/>
                </a:solidFill>
              </a:rPr>
              <a:t>кераміка</a:t>
            </a:r>
            <a:r>
              <a:rPr lang="ru-RU" sz="2200" b="1" dirty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857250" y="4316413"/>
            <a:ext cx="7786688" cy="19383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srgbClr val="003300"/>
                </a:solidFill>
                <a:cs typeface="Times New Roman" pitchFamily="18" charset="0"/>
              </a:rPr>
              <a:t>Багаті поклади високоякісної білої глини висунули на перший план невеличке місто </a:t>
            </a:r>
            <a:r>
              <a:rPr lang="uk-UA" sz="2000" b="1" dirty="0" err="1">
                <a:solidFill>
                  <a:srgbClr val="003300"/>
                </a:solidFill>
                <a:cs typeface="Times New Roman" pitchFamily="18" charset="0"/>
              </a:rPr>
              <a:t>Ізнік</a:t>
            </a:r>
            <a:r>
              <a:rPr lang="uk-UA" sz="2000" b="1" dirty="0">
                <a:solidFill>
                  <a:srgbClr val="003300"/>
                </a:solidFill>
                <a:cs typeface="Times New Roman" pitchFamily="18" charset="0"/>
              </a:rPr>
              <a:t> (</a:t>
            </a:r>
            <a:r>
              <a:rPr lang="uk-UA" sz="2000" b="1" dirty="0" err="1">
                <a:solidFill>
                  <a:srgbClr val="003300"/>
                </a:solidFill>
                <a:cs typeface="Times New Roman" pitchFamily="18" charset="0"/>
              </a:rPr>
              <a:t>Нікея</a:t>
            </a:r>
            <a:r>
              <a:rPr lang="uk-UA" sz="2000" b="1" dirty="0">
                <a:solidFill>
                  <a:srgbClr val="003300"/>
                </a:solidFill>
                <a:cs typeface="Times New Roman" pitchFamily="18" charset="0"/>
              </a:rPr>
              <a:t>), розташоване за кілька десятків кілометрів від столиці Османської держави – Стамбула. Письменник-мандрівник </a:t>
            </a:r>
            <a:r>
              <a:rPr lang="uk-UA" sz="2000" b="1" dirty="0" err="1">
                <a:solidFill>
                  <a:srgbClr val="003300"/>
                </a:solidFill>
                <a:cs typeface="Times New Roman" pitchFamily="18" charset="0"/>
              </a:rPr>
              <a:t>Саад-ед-дім</a:t>
            </a:r>
            <a:r>
              <a:rPr lang="uk-UA" sz="2000" b="1" dirty="0">
                <a:solidFill>
                  <a:srgbClr val="003300"/>
                </a:solidFill>
                <a:cs typeface="Times New Roman" pitchFamily="18" charset="0"/>
              </a:rPr>
              <a:t> писав: «Із землі цієї місцевості виготовляють кераміку, яку неможливо описати словами. Її складно відрізнити від китайської порцеляни».</a:t>
            </a:r>
            <a:endParaRPr lang="uk-UA" sz="3200" b="1" dirty="0">
              <a:solidFill>
                <a:srgbClr val="003300"/>
              </a:solidFill>
            </a:endParaRPr>
          </a:p>
        </p:txBody>
      </p:sp>
      <p:pic>
        <p:nvPicPr>
          <p:cNvPr id="4" name="Рисунок 3" descr="http://pics.livejournal.com/orientceram/pic/0004zpx8/s320x240">
            <a:hlinkClick r:id="rId2"/>
          </p:cNvPr>
          <p:cNvPicPr/>
          <p:nvPr/>
        </p:nvPicPr>
        <p:blipFill>
          <a:blip r:embed="rId3"/>
          <a:srcRect l="5263" r="7895"/>
          <a:stretch>
            <a:fillRect/>
          </a:stretch>
        </p:blipFill>
        <p:spPr bwMode="auto">
          <a:xfrm>
            <a:off x="6072188" y="214313"/>
            <a:ext cx="2071687" cy="2071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pics.livejournal.com/orientceram/pic/00057y9r/s320x240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000250"/>
            <a:ext cx="2000250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pics.livejournal.com/orientceram/pic/00056658/s320x240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75" y="2357438"/>
            <a:ext cx="1924050" cy="1928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65391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357188" y="3929063"/>
            <a:ext cx="7786687" cy="28622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srgbClr val="003300"/>
                </a:solidFill>
              </a:rPr>
              <a:t>Керамічні вироби виготовлялися зі світлої глини, що давала при випалюванні тендітний і пористий черепок рожевого або кремового тону. Підготовлений виріб покривали ангобом – розчином білої глини. Розпис виконували рідкими фарбами. Щоб чіткіше виділити малюнок, його обводили чорним, рідше – темно-зеленим або синім контуром. Аби закріпити фарби та додати виробу міцності, водонепроникності й гарного зовнішнього вигляду, після нанесення малюнка його покривали глазур’ю.</a:t>
            </a:r>
            <a:endParaRPr lang="ru-RU" sz="2000" b="1" dirty="0">
              <a:solidFill>
                <a:srgbClr val="003300"/>
              </a:solidFill>
            </a:endParaRP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357188" y="428625"/>
            <a:ext cx="4572000" cy="31702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 err="1">
                <a:solidFill>
                  <a:srgbClr val="C00000"/>
                </a:solidFill>
              </a:rPr>
              <a:t>Ізнікським</a:t>
            </a:r>
            <a:r>
              <a:rPr lang="uk-UA" sz="2000" b="1" dirty="0">
                <a:solidFill>
                  <a:srgbClr val="C00000"/>
                </a:solidFill>
              </a:rPr>
              <a:t> виробам раннього часу властивий чудовий за майстерністю </a:t>
            </a:r>
            <a:br>
              <a:rPr lang="uk-UA" sz="2000" b="1" dirty="0">
                <a:solidFill>
                  <a:srgbClr val="C00000"/>
                </a:solidFill>
              </a:rPr>
            </a:br>
            <a:r>
              <a:rPr lang="uk-UA" sz="2000" b="1" dirty="0">
                <a:solidFill>
                  <a:srgbClr val="C00000"/>
                </a:solidFill>
              </a:rPr>
              <a:t>й вишуканістю розпис. Орнаментика складається з дуже тонко виконаних рослинних мотивів, серед яких основне місце займають квіти із закругленими пелюстками, стебла </a:t>
            </a:r>
            <a:br>
              <a:rPr lang="uk-UA" sz="2000" b="1" dirty="0">
                <a:solidFill>
                  <a:srgbClr val="C00000"/>
                </a:solidFill>
              </a:rPr>
            </a:br>
            <a:r>
              <a:rPr lang="uk-UA" sz="2000" b="1" dirty="0">
                <a:solidFill>
                  <a:srgbClr val="C00000"/>
                </a:solidFill>
              </a:rPr>
              <a:t>з дрібним листям і </a:t>
            </a:r>
            <a:r>
              <a:rPr lang="uk-UA" sz="2000" b="1" dirty="0" err="1">
                <a:solidFill>
                  <a:srgbClr val="C00000"/>
                </a:solidFill>
              </a:rPr>
              <a:t>плетючими</a:t>
            </a:r>
            <a:r>
              <a:rPr lang="uk-UA" sz="2000" b="1" dirty="0">
                <a:solidFill>
                  <a:srgbClr val="C00000"/>
                </a:solidFill>
              </a:rPr>
              <a:t> завитками, а також традиційні арабески.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://pics.livejournal.com/orientceram/pic/000544px/s320x240">
            <a:hlinkClick r:id="rId2"/>
          </p:cNvPr>
          <p:cNvPicPr/>
          <p:nvPr/>
        </p:nvPicPr>
        <p:blipFill>
          <a:blip r:embed="rId3"/>
          <a:srcRect l="4688" r="13281"/>
          <a:stretch>
            <a:fillRect/>
          </a:stretch>
        </p:blipFill>
        <p:spPr bwMode="auto">
          <a:xfrm>
            <a:off x="5214938" y="428625"/>
            <a:ext cx="3429000" cy="321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74476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4429125" y="212725"/>
            <a:ext cx="4357688" cy="2462213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C00000"/>
                </a:solidFill>
                <a:cs typeface="Times New Roman" pitchFamily="18" charset="0"/>
              </a:rPr>
              <a:t>Як і орнаменти, кольори традиційних турецьких мотивів мають своє значення. Так чорний колір утілює розв</a:t>
            </a:r>
            <a:r>
              <a:rPr lang="uk-UA" b="1" dirty="0">
                <a:solidFill>
                  <a:srgbClr val="C00000"/>
                </a:solidFill>
                <a:latin typeface="Calibri"/>
                <a:cs typeface="Calibri"/>
              </a:rPr>
              <a:t>’</a:t>
            </a:r>
            <a:r>
              <a:rPr lang="uk-UA" b="1" dirty="0">
                <a:solidFill>
                  <a:srgbClr val="C00000"/>
                </a:solidFill>
                <a:cs typeface="Times New Roman" pitchFamily="18" charset="0"/>
              </a:rPr>
              <a:t>язання проблем, червоний </a:t>
            </a:r>
            <a:r>
              <a:rPr lang="uk-UA" b="1" dirty="0">
                <a:solidFill>
                  <a:srgbClr val="C00000"/>
                </a:solidFill>
                <a:latin typeface="Calibri"/>
                <a:cs typeface="Calibri"/>
              </a:rPr>
              <a:t>̶</a:t>
            </a:r>
            <a:r>
              <a:rPr lang="uk-UA" b="1" dirty="0">
                <a:solidFill>
                  <a:srgbClr val="C00000"/>
                </a:solidFill>
                <a:cs typeface="Times New Roman" pitchFamily="18" charset="0"/>
              </a:rPr>
              <a:t> багатство, зелений </a:t>
            </a:r>
            <a:r>
              <a:rPr lang="uk-UA" b="1" dirty="0">
                <a:solidFill>
                  <a:srgbClr val="C00000"/>
                </a:solidFill>
                <a:latin typeface="Calibri"/>
                <a:cs typeface="Calibri"/>
              </a:rPr>
              <a:t>̶</a:t>
            </a:r>
            <a:r>
              <a:rPr lang="uk-UA" b="1" dirty="0">
                <a:solidFill>
                  <a:srgbClr val="C00000"/>
                </a:solidFill>
                <a:cs typeface="Times New Roman" pitchFamily="18" charset="0"/>
              </a:rPr>
              <a:t> священний колір ісламу, колір пророка, синій </a:t>
            </a:r>
            <a:r>
              <a:rPr lang="uk-UA" b="1" dirty="0">
                <a:solidFill>
                  <a:srgbClr val="C00000"/>
                </a:solidFill>
                <a:latin typeface="Calibri"/>
                <a:cs typeface="Calibri"/>
              </a:rPr>
              <a:t>̶</a:t>
            </a:r>
            <a:r>
              <a:rPr lang="uk-UA" b="1" dirty="0">
                <a:solidFill>
                  <a:srgbClr val="C00000"/>
                </a:solidFill>
                <a:cs typeface="Times New Roman" pitchFamily="18" charset="0"/>
              </a:rPr>
              <a:t> колір шляхетності  й великодушності, жовтий захищає від невдачі.</a:t>
            </a:r>
            <a:endParaRPr lang="uk-UA" sz="2800" b="1" dirty="0">
              <a:solidFill>
                <a:srgbClr val="C00000"/>
              </a:solidFill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428625" y="4132263"/>
            <a:ext cx="55006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prstClr val="black"/>
                </a:solidFill>
                <a:cs typeface="Times New Roman" pitchFamily="18" charset="0"/>
              </a:rPr>
              <a:t>Вид декору </a:t>
            </a:r>
            <a:r>
              <a:rPr lang="uk-UA" b="1" dirty="0">
                <a:solidFill>
                  <a:prstClr val="black"/>
                </a:solidFill>
                <a:latin typeface="Calibri"/>
                <a:cs typeface="Calibri"/>
              </a:rPr>
              <a:t>̶</a:t>
            </a:r>
            <a:r>
              <a:rPr lang="uk-UA" b="1" dirty="0">
                <a:solidFill>
                  <a:prstClr val="black"/>
                </a:solidFill>
                <a:cs typeface="Times New Roman" pitchFamily="18" charset="0"/>
              </a:rPr>
              <a:t> розташування візерунка і його складових частин – багато в чому диктувався формою і призначенням керамічних виробів. Найпоширенішою композицією був «квітучий кущ» або «букет».</a:t>
            </a:r>
            <a:endParaRPr lang="uk-UA" sz="2800" b="1" dirty="0">
              <a:solidFill>
                <a:prstClr val="black"/>
              </a:solidFill>
            </a:endParaRPr>
          </a:p>
        </p:txBody>
      </p:sp>
      <p:pic>
        <p:nvPicPr>
          <p:cNvPr id="14340" name="Рисунок 3" descr="http://pics.livejournal.com/orientceram/pic/0007e5e4/s320x24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2571750"/>
            <a:ext cx="2714625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pics.livejournal.com/orientceram/pic/0005083h/s320x240">
            <a:hlinkClick r:id="rId4"/>
          </p:cNvPr>
          <p:cNvPicPr/>
          <p:nvPr/>
        </p:nvPicPr>
        <p:blipFill>
          <a:blip r:embed="rId5">
            <a:lum contrast="20000"/>
          </a:blip>
          <a:srcRect l="7031" r="8593"/>
          <a:stretch>
            <a:fillRect/>
          </a:stretch>
        </p:blipFill>
        <p:spPr bwMode="auto">
          <a:xfrm>
            <a:off x="571500" y="500063"/>
            <a:ext cx="3500438" cy="32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1518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785813" y="857250"/>
            <a:ext cx="5429250" cy="24622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dirty="0">
                <a:solidFill>
                  <a:srgbClr val="C00000"/>
                </a:solidFill>
              </a:rPr>
              <a:t>Поряд із орнаментикою не останню роль у декорі турецької кераміки відігравали елементи епіграфіки. Входячи до складних композицій, написи були тим необхідним компонентом, який «пожвавлював» ту або іншу орнаментальну схему.</a:t>
            </a:r>
            <a:endParaRPr lang="ru-RU" sz="2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http://pics.livejournal.com/orientceram/pic/00053y7c/s320x240">
            <a:hlinkClick r:id="rId2"/>
          </p:cNvPr>
          <p:cNvPicPr/>
          <p:nvPr/>
        </p:nvPicPr>
        <p:blipFill>
          <a:blip r:embed="rId3"/>
          <a:srcRect l="14063" r="10937"/>
          <a:stretch>
            <a:fillRect/>
          </a:stretch>
        </p:blipFill>
        <p:spPr bwMode="auto">
          <a:xfrm>
            <a:off x="6429375" y="500063"/>
            <a:ext cx="2286000" cy="2281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58" name="Picture 2" descr="E:\Мои документы\Рисунки\ислам\07.JPG"/>
          <p:cNvPicPr>
            <a:picLocks noChangeAspect="1" noChangeArrowheads="1"/>
          </p:cNvPicPr>
          <p:nvPr/>
        </p:nvPicPr>
        <p:blipFill>
          <a:blip r:embed="rId4"/>
          <a:srcRect t="1786" b="1786"/>
          <a:stretch>
            <a:fillRect/>
          </a:stretch>
        </p:blipFill>
        <p:spPr bwMode="auto">
          <a:xfrm>
            <a:off x="5786438" y="3500438"/>
            <a:ext cx="2714625" cy="2809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59" name="Picture 3" descr="E:\Мои документы\Рисунки\ислам\36.JPG"/>
          <p:cNvPicPr>
            <a:picLocks noChangeAspect="1" noChangeArrowheads="1"/>
          </p:cNvPicPr>
          <p:nvPr/>
        </p:nvPicPr>
        <p:blipFill>
          <a:blip r:embed="rId5"/>
          <a:srcRect l="961" r="961" b="14204"/>
          <a:stretch>
            <a:fillRect/>
          </a:stretch>
        </p:blipFill>
        <p:spPr bwMode="auto">
          <a:xfrm>
            <a:off x="928688" y="3286125"/>
            <a:ext cx="3357562" cy="3313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9436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4"/>
          <p:cNvSpPr>
            <a:spLocks noChangeArrowheads="1"/>
          </p:cNvSpPr>
          <p:nvPr/>
        </p:nvSpPr>
        <p:spPr bwMode="auto">
          <a:xfrm>
            <a:off x="322263" y="473075"/>
            <a:ext cx="8286750" cy="13843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Завдання</a:t>
            </a:r>
            <a:endParaRPr lang="ru-RU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dirty="0">
                <a:solidFill>
                  <a:srgbClr val="003300"/>
                </a:solidFill>
                <a:ea typeface="Calibri" pitchFamily="34" charset="0"/>
                <a:cs typeface="Times New Roman" pitchFamily="18" charset="0"/>
              </a:rPr>
              <a:t>Скласти кластер зі слів-асоціацій до турецького гончарного мистецтва.</a:t>
            </a:r>
          </a:p>
        </p:txBody>
      </p:sp>
      <p:grpSp>
        <p:nvGrpSpPr>
          <p:cNvPr id="16387" name="Group 1"/>
          <p:cNvGrpSpPr>
            <a:grpSpLocks/>
          </p:cNvGrpSpPr>
          <p:nvPr/>
        </p:nvGrpSpPr>
        <p:grpSpPr bwMode="auto">
          <a:xfrm>
            <a:off x="1571625" y="1857375"/>
            <a:ext cx="5857875" cy="3857625"/>
            <a:chOff x="3405" y="13105"/>
            <a:chExt cx="5895" cy="3609"/>
          </a:xfrm>
        </p:grpSpPr>
        <p:cxnSp>
          <p:nvCxnSpPr>
            <p:cNvPr id="16389" name="Прямая со стрелкой 2"/>
            <p:cNvCxnSpPr>
              <a:cxnSpLocks noChangeShapeType="1"/>
            </p:cNvCxnSpPr>
            <p:nvPr/>
          </p:nvCxnSpPr>
          <p:spPr bwMode="auto">
            <a:xfrm flipH="1" flipV="1">
              <a:off x="3405" y="13707"/>
              <a:ext cx="1545" cy="900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90" name="Прямая со стрелкой 3"/>
            <p:cNvCxnSpPr>
              <a:cxnSpLocks noChangeShapeType="1"/>
            </p:cNvCxnSpPr>
            <p:nvPr/>
          </p:nvCxnSpPr>
          <p:spPr bwMode="auto">
            <a:xfrm flipH="1">
              <a:off x="3405" y="14926"/>
              <a:ext cx="1545" cy="825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91" name="Прямая со стрелкой 4"/>
            <p:cNvCxnSpPr>
              <a:cxnSpLocks noChangeShapeType="1"/>
            </p:cNvCxnSpPr>
            <p:nvPr/>
          </p:nvCxnSpPr>
          <p:spPr bwMode="auto">
            <a:xfrm flipH="1" flipV="1">
              <a:off x="4425" y="13105"/>
              <a:ext cx="870" cy="1545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92" name="Прямая со стрелкой 5"/>
            <p:cNvCxnSpPr>
              <a:cxnSpLocks noChangeShapeType="1"/>
            </p:cNvCxnSpPr>
            <p:nvPr/>
          </p:nvCxnSpPr>
          <p:spPr bwMode="auto">
            <a:xfrm rot="-5400000">
              <a:off x="4821" y="13878"/>
              <a:ext cx="1458" cy="0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93" name="Прямая со стрелкой 6"/>
            <p:cNvCxnSpPr>
              <a:cxnSpLocks noChangeShapeType="1"/>
            </p:cNvCxnSpPr>
            <p:nvPr/>
          </p:nvCxnSpPr>
          <p:spPr bwMode="auto">
            <a:xfrm rot="-5400000">
              <a:off x="5797" y="13877"/>
              <a:ext cx="1458" cy="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4579B8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94" name="Прямая со стрелкой 7"/>
            <p:cNvCxnSpPr>
              <a:cxnSpLocks noChangeShapeType="1"/>
            </p:cNvCxnSpPr>
            <p:nvPr/>
          </p:nvCxnSpPr>
          <p:spPr bwMode="auto">
            <a:xfrm flipV="1">
              <a:off x="7140" y="13105"/>
              <a:ext cx="915" cy="1545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95" name="Прямая со стрелкой 8"/>
            <p:cNvCxnSpPr>
              <a:cxnSpLocks noChangeShapeType="1"/>
            </p:cNvCxnSpPr>
            <p:nvPr/>
          </p:nvCxnSpPr>
          <p:spPr bwMode="auto">
            <a:xfrm flipV="1">
              <a:off x="7725" y="13707"/>
              <a:ext cx="1095" cy="975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96" name="Прямая со стрелкой 10"/>
            <p:cNvCxnSpPr>
              <a:cxnSpLocks noChangeShapeType="1"/>
            </p:cNvCxnSpPr>
            <p:nvPr/>
          </p:nvCxnSpPr>
          <p:spPr bwMode="auto">
            <a:xfrm>
              <a:off x="7725" y="14926"/>
              <a:ext cx="1575" cy="825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97" name="Прямая со стрелкой 11"/>
            <p:cNvCxnSpPr>
              <a:cxnSpLocks noChangeShapeType="1"/>
            </p:cNvCxnSpPr>
            <p:nvPr/>
          </p:nvCxnSpPr>
          <p:spPr bwMode="auto">
            <a:xfrm flipH="1">
              <a:off x="4005" y="14958"/>
              <a:ext cx="1290" cy="1410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98" name="Прямая со стрелкой 12"/>
            <p:cNvCxnSpPr>
              <a:cxnSpLocks noChangeShapeType="1"/>
            </p:cNvCxnSpPr>
            <p:nvPr/>
          </p:nvCxnSpPr>
          <p:spPr bwMode="auto">
            <a:xfrm>
              <a:off x="5625" y="14899"/>
              <a:ext cx="0" cy="1815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99" name="Прямая со стрелкой 13"/>
            <p:cNvCxnSpPr>
              <a:cxnSpLocks noChangeShapeType="1"/>
            </p:cNvCxnSpPr>
            <p:nvPr/>
          </p:nvCxnSpPr>
          <p:spPr bwMode="auto">
            <a:xfrm>
              <a:off x="6525" y="14899"/>
              <a:ext cx="90" cy="1815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00" name="Прямая со стрелкой 14"/>
            <p:cNvCxnSpPr>
              <a:cxnSpLocks noChangeShapeType="1"/>
            </p:cNvCxnSpPr>
            <p:nvPr/>
          </p:nvCxnSpPr>
          <p:spPr bwMode="auto">
            <a:xfrm>
              <a:off x="7140" y="14926"/>
              <a:ext cx="990" cy="1620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388" name="Прямоугольник 16"/>
          <p:cNvSpPr>
            <a:spLocks noChangeArrowheads="1"/>
          </p:cNvSpPr>
          <p:nvPr/>
        </p:nvSpPr>
        <p:spPr bwMode="auto">
          <a:xfrm>
            <a:off x="2341563" y="3286125"/>
            <a:ext cx="42465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200" b="1" i="1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Турецьке гончарне мистецтво</a:t>
            </a:r>
            <a:endParaRPr lang="ru-RU" sz="2200" b="1">
              <a:solidFill>
                <a:prstClr val="black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9237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Картинка 321 из 688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0"/>
            <a:ext cx="9201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Прямоугольник 1"/>
          <p:cNvSpPr>
            <a:spLocks noChangeArrowheads="1"/>
          </p:cNvSpPr>
          <p:nvPr/>
        </p:nvSpPr>
        <p:spPr bwMode="auto">
          <a:xfrm>
            <a:off x="1000125" y="285750"/>
            <a:ext cx="7286625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prstClr val="black"/>
                </a:solidFill>
              </a:rPr>
              <a:t>Декоративно-прикладне мистецтво Близького Сходу 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4071938" y="6215063"/>
            <a:ext cx="1116012" cy="3381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</a:rPr>
              <a:t>Урок  № </a:t>
            </a:r>
            <a:r>
              <a:rPr lang="uk-UA" sz="1600" b="1" dirty="0">
                <a:solidFill>
                  <a:prstClr val="black"/>
                </a:solidFill>
              </a:rPr>
              <a:t>8</a:t>
            </a:r>
            <a:endParaRPr lang="uk-UA" sz="1600" dirty="0">
              <a:solidFill>
                <a:prstClr val="black"/>
              </a:solidFill>
            </a:endParaRPr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1000125" y="2286000"/>
            <a:ext cx="7429500" cy="16922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0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Дамаські тканини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4400" b="1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7453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Картинка 321 из 688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0"/>
            <a:ext cx="9201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5429250" y="1571625"/>
            <a:ext cx="3143250" cy="3694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prstClr val="black"/>
                </a:solidFill>
              </a:rPr>
              <a:t>Сонячне світло, потрапляючи на дамаську тканину, відбивається, </a:t>
            </a:r>
            <a:br>
              <a:rPr lang="uk-UA" b="1" dirty="0">
                <a:solidFill>
                  <a:prstClr val="black"/>
                </a:solidFill>
              </a:rPr>
            </a:br>
            <a:r>
              <a:rPr lang="uk-UA" b="1" dirty="0">
                <a:solidFill>
                  <a:prstClr val="black"/>
                </a:solidFill>
              </a:rPr>
              <a:t>і перед нами з’являється зразок елегантності. </a:t>
            </a:r>
            <a:br>
              <a:rPr lang="uk-UA" b="1" dirty="0">
                <a:solidFill>
                  <a:prstClr val="black"/>
                </a:solidFill>
              </a:rPr>
            </a:br>
            <a:r>
              <a:rPr lang="uk-UA" b="1" dirty="0">
                <a:solidFill>
                  <a:prstClr val="black"/>
                </a:solidFill>
              </a:rPr>
              <a:t>Тканина має особливий, властивий тільки їй блиск, завдяки найтоншим високоякісним ниткам </a:t>
            </a:r>
            <a:br>
              <a:rPr lang="uk-UA" b="1" dirty="0">
                <a:solidFill>
                  <a:prstClr val="black"/>
                </a:solidFill>
              </a:rPr>
            </a:br>
            <a:r>
              <a:rPr lang="uk-UA" b="1" dirty="0">
                <a:solidFill>
                  <a:prstClr val="black"/>
                </a:solidFill>
              </a:rPr>
              <a:t>і спеціальному устаткуванню, на яких вона виготовляється.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785813" y="571500"/>
            <a:ext cx="7786687" cy="708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srgbClr val="C00000"/>
                </a:solidFill>
              </a:rPr>
              <a:t>Дамаська тканина названа так на честь Дамаска — міста, </a:t>
            </a:r>
            <a:br>
              <a:rPr lang="uk-UA" sz="2000" b="1" dirty="0">
                <a:solidFill>
                  <a:srgbClr val="C00000"/>
                </a:solidFill>
              </a:rPr>
            </a:br>
            <a:r>
              <a:rPr lang="uk-UA" sz="2000" b="1" dirty="0">
                <a:solidFill>
                  <a:srgbClr val="C00000"/>
                </a:solidFill>
              </a:rPr>
              <a:t>що слугувало перевантажним пунктом для товарів Марко Поло.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8437" name="Прямоугольник 4"/>
          <p:cNvSpPr>
            <a:spLocks noChangeArrowheads="1"/>
          </p:cNvSpPr>
          <p:nvPr/>
        </p:nvSpPr>
        <p:spPr bwMode="auto">
          <a:xfrm>
            <a:off x="571500" y="5429250"/>
            <a:ext cx="8001000" cy="9239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prstClr val="black"/>
                </a:solidFill>
              </a:rPr>
              <a:t>Для виробництва парчевої дамаської тканини з характерним шовковим блиском застосовують тільки добре розчесану пряжу з чистої бавовни. Причому на 1 см тканини припадає як мінімум 88 вузлів. 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18438" name="Picture 2" descr="Картинка 24 из 3736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1357313"/>
            <a:ext cx="4667250" cy="3786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12528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Картинка 321 из 688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0"/>
            <a:ext cx="9201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Прямоугольник 1"/>
          <p:cNvSpPr>
            <a:spLocks noChangeArrowheads="1"/>
          </p:cNvSpPr>
          <p:nvPr/>
        </p:nvSpPr>
        <p:spPr bwMode="auto">
          <a:xfrm>
            <a:off x="500063" y="357188"/>
            <a:ext cx="8072437" cy="1477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C00000"/>
                </a:solidFill>
              </a:rPr>
              <a:t>У Дамаску стали ткати унікальну тканину, зовнішній бік якої був шовковим, а виворітний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uk-UA" b="1" dirty="0">
                <a:solidFill>
                  <a:srgbClr val="C00000"/>
                </a:solidFill>
              </a:rPr>
              <a:t> </a:t>
            </a:r>
            <a:r>
              <a:rPr lang="uk-UA" b="1" dirty="0">
                <a:solidFill>
                  <a:srgbClr val="C00000"/>
                </a:solidFill>
                <a:latin typeface="Calibri"/>
                <a:cs typeface="Calibri"/>
              </a:rPr>
              <a:t>̶</a:t>
            </a:r>
            <a:r>
              <a:rPr lang="uk-UA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uk-UA" b="1" dirty="0">
                <a:solidFill>
                  <a:srgbClr val="C00000"/>
                </a:solidFill>
              </a:rPr>
              <a:t>із бавовни; пізніше тканина стала парчевою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uk-UA" b="1" dirty="0">
                <a:solidFill>
                  <a:srgbClr val="C00000"/>
                </a:solidFill>
              </a:rPr>
              <a:t> </a:t>
            </a:r>
            <a:r>
              <a:rPr lang="uk-UA" b="1" dirty="0">
                <a:solidFill>
                  <a:srgbClr val="C00000"/>
                </a:solidFill>
                <a:latin typeface="Calibri"/>
                <a:cs typeface="Calibri"/>
              </a:rPr>
              <a:t>̶</a:t>
            </a:r>
            <a:r>
              <a:rPr lang="uk-UA" b="1" dirty="0">
                <a:solidFill>
                  <a:srgbClr val="C00000"/>
                </a:solidFill>
              </a:rPr>
              <a:t> шовкова основа, </a:t>
            </a:r>
            <a:r>
              <a:rPr lang="uk-UA" b="1" dirty="0" err="1">
                <a:solidFill>
                  <a:srgbClr val="C00000"/>
                </a:solidFill>
              </a:rPr>
              <a:t>простьобувана</a:t>
            </a:r>
            <a:r>
              <a:rPr lang="uk-UA" b="1" dirty="0">
                <a:solidFill>
                  <a:srgbClr val="C00000"/>
                </a:solidFill>
              </a:rPr>
              <a:t> золотими й срібними нитками. Вона </a:t>
            </a:r>
            <a:br>
              <a:rPr lang="uk-UA" b="1" dirty="0">
                <a:solidFill>
                  <a:srgbClr val="C00000"/>
                </a:solidFill>
              </a:rPr>
            </a:br>
            <a:r>
              <a:rPr lang="uk-UA" b="1" dirty="0">
                <a:solidFill>
                  <a:srgbClr val="C00000"/>
                </a:solidFill>
              </a:rPr>
              <a:t>і почала називатися за містом виробництва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uk-UA" b="1" dirty="0">
                <a:solidFill>
                  <a:srgbClr val="C00000"/>
                </a:solidFill>
              </a:rPr>
              <a:t> </a:t>
            </a:r>
            <a:r>
              <a:rPr lang="uk-UA" b="1" dirty="0">
                <a:solidFill>
                  <a:srgbClr val="C00000"/>
                </a:solidFill>
                <a:latin typeface="Calibri"/>
                <a:cs typeface="Calibri"/>
              </a:rPr>
              <a:t>̶</a:t>
            </a:r>
            <a:r>
              <a:rPr lang="uk-UA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uk-UA" b="1" dirty="0" err="1">
                <a:solidFill>
                  <a:srgbClr val="C00000"/>
                </a:solidFill>
              </a:rPr>
              <a:t>дамаск</a:t>
            </a:r>
            <a:r>
              <a:rPr lang="uk-UA" b="1" dirty="0">
                <a:solidFill>
                  <a:srgbClr val="C00000"/>
                </a:solidFill>
              </a:rPr>
              <a:t> (або </a:t>
            </a:r>
            <a:r>
              <a:rPr lang="uk-UA" b="1" dirty="0" err="1">
                <a:solidFill>
                  <a:srgbClr val="C00000"/>
                </a:solidFill>
              </a:rPr>
              <a:t>дамаст</a:t>
            </a:r>
            <a:r>
              <a:rPr lang="uk-UA" b="1" dirty="0">
                <a:solidFill>
                  <a:srgbClr val="C00000"/>
                </a:solidFill>
              </a:rPr>
              <a:t>). Такою тканиною обдаровували гостей і наближених.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5143500" y="1928813"/>
            <a:ext cx="3643313" cy="42465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003300"/>
                </a:solidFill>
              </a:rPr>
              <a:t>Схід вплинув і на сам дамаський шовк, і на орнаменти, і на використовувані в них квіткові мотиви. Поряд із парчею ця витончена тканина була ходовим товаром, і протягом сторіч тільки жителі Дамаска знали секрет її виробництва. Дарма європейці намагалися розкрити секрет ткацтва  </a:t>
            </a:r>
            <a:r>
              <a:rPr lang="uk-UA" b="1" dirty="0">
                <a:solidFill>
                  <a:srgbClr val="003300"/>
                </a:solidFill>
                <a:latin typeface="Calibri"/>
                <a:cs typeface="Calibri"/>
              </a:rPr>
              <a:t>̶</a:t>
            </a:r>
            <a:r>
              <a:rPr lang="uk-UA" b="1" dirty="0">
                <a:solidFill>
                  <a:srgbClr val="003300"/>
                </a:solidFill>
              </a:rPr>
              <a:t> </a:t>
            </a:r>
            <a:r>
              <a:rPr lang="en-US" b="1" dirty="0">
                <a:solidFill>
                  <a:srgbClr val="003300"/>
                </a:solidFill>
              </a:rPr>
              <a:t> </a:t>
            </a:r>
            <a:r>
              <a:rPr lang="uk-UA" b="1" dirty="0">
                <a:solidFill>
                  <a:srgbClr val="003300"/>
                </a:solidFill>
              </a:rPr>
              <a:t>ніхто </a:t>
            </a:r>
            <a:br>
              <a:rPr lang="uk-UA" b="1" dirty="0">
                <a:solidFill>
                  <a:srgbClr val="003300"/>
                </a:solidFill>
              </a:rPr>
            </a:br>
            <a:r>
              <a:rPr lang="uk-UA" b="1" dirty="0">
                <a:solidFill>
                  <a:srgbClr val="003300"/>
                </a:solidFill>
              </a:rPr>
              <a:t>з дамаських ткачів за всього бажання не міг його розбовкати. У всіх рабів, що працювали на ткацьких верстатах, було вирвано язика.</a:t>
            </a:r>
            <a:endParaRPr lang="ru-RU" b="1" dirty="0">
              <a:solidFill>
                <a:srgbClr val="003300"/>
              </a:solidFill>
            </a:endParaRPr>
          </a:p>
        </p:txBody>
      </p:sp>
      <p:pic>
        <p:nvPicPr>
          <p:cNvPr id="19461" name="Picture 2" descr="Картинка 81 из 3736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2000250"/>
            <a:ext cx="4465638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93892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Картинка 321 из 688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17463"/>
            <a:ext cx="9201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4249738" y="857250"/>
            <a:ext cx="4643437" cy="2862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srgbClr val="C00000"/>
                </a:solidFill>
              </a:rPr>
              <a:t>Сьогодні під терміном «дамаська тканина» розуміють будь-яку високоякісну жакардову тканину, зроблену з великою кількістю візерунків, які утворюються завдяки почерговому переплетенню ниток основи й утоку. «Справжня» дамаська тканина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uk-UA" sz="2000" b="1" dirty="0">
                <a:solidFill>
                  <a:srgbClr val="C00000"/>
                </a:solidFill>
              </a:rPr>
              <a:t> </a:t>
            </a:r>
            <a:r>
              <a:rPr lang="uk-UA" sz="2000" b="1" dirty="0">
                <a:solidFill>
                  <a:srgbClr val="C00000"/>
                </a:solidFill>
                <a:latin typeface="Calibri"/>
                <a:cs typeface="Calibri"/>
              </a:rPr>
              <a:t>̶</a:t>
            </a:r>
            <a:r>
              <a:rPr lang="uk-UA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uk-UA" sz="2000" b="1" dirty="0">
                <a:solidFill>
                  <a:srgbClr val="C00000"/>
                </a:solidFill>
              </a:rPr>
              <a:t>це візерункова тканина </a:t>
            </a:r>
            <a:br>
              <a:rPr lang="uk-UA" sz="2000" b="1" dirty="0">
                <a:solidFill>
                  <a:srgbClr val="C00000"/>
                </a:solidFill>
              </a:rPr>
            </a:br>
            <a:r>
              <a:rPr lang="uk-UA" sz="2000" b="1" dirty="0">
                <a:solidFill>
                  <a:srgbClr val="C00000"/>
                </a:solidFill>
              </a:rPr>
              <a:t>з атласним переплетенням.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" y="282575"/>
            <a:ext cx="4087813" cy="5970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45784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428750" y="2000250"/>
            <a:ext cx="7358063" cy="19383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0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Багдадська книжкова мініатюра</a:t>
            </a:r>
          </a:p>
        </p:txBody>
      </p:sp>
      <p:grpSp>
        <p:nvGrpSpPr>
          <p:cNvPr id="3075" name="Группа 4"/>
          <p:cNvGrpSpPr>
            <a:grpSpLocks/>
          </p:cNvGrpSpPr>
          <p:nvPr/>
        </p:nvGrpSpPr>
        <p:grpSpPr bwMode="auto">
          <a:xfrm>
            <a:off x="0" y="0"/>
            <a:ext cx="1143000" cy="6858000"/>
            <a:chOff x="0" y="0"/>
            <a:chExt cx="1143000" cy="6858000"/>
          </a:xfrm>
        </p:grpSpPr>
        <p:pic>
          <p:nvPicPr>
            <p:cNvPr id="3078" name="Picture 4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29175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5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57496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6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32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7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2000250" y="214313"/>
            <a:ext cx="6643688" cy="677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prstClr val="black"/>
                </a:solidFill>
              </a:rPr>
              <a:t>Декоративно-прикладне мистецтво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uk-UA" sz="2000" b="1" dirty="0">
                <a:solidFill>
                  <a:prstClr val="black"/>
                </a:solidFill>
              </a:rPr>
              <a:t>Близького Сходу </a:t>
            </a:r>
            <a:endParaRPr lang="ru-RU" sz="20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6072188"/>
            <a:ext cx="2214563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</a:rPr>
              <a:t>Урок № </a:t>
            </a:r>
            <a:r>
              <a:rPr lang="uk-UA" sz="1600" b="1" dirty="0">
                <a:solidFill>
                  <a:prstClr val="black"/>
                </a:solidFill>
              </a:rPr>
              <a:t>8</a:t>
            </a:r>
            <a:endParaRPr lang="uk-UA" sz="16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6738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Картинка 321 из 688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33338"/>
            <a:ext cx="9201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14"/>
          <p:cNvSpPr>
            <a:spLocks noChangeArrowheads="1"/>
          </p:cNvSpPr>
          <p:nvPr/>
        </p:nvSpPr>
        <p:spPr bwMode="auto">
          <a:xfrm>
            <a:off x="357188" y="260350"/>
            <a:ext cx="8286750" cy="1077913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Завдання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dirty="0">
                <a:solidFill>
                  <a:srgbClr val="003300"/>
                </a:solidFill>
                <a:ea typeface="Calibri" pitchFamily="34" charset="0"/>
                <a:cs typeface="Times New Roman" pitchFamily="18" charset="0"/>
              </a:rPr>
              <a:t>Скласти кластер зі слів-асоціацій до дамаських тканин.</a:t>
            </a:r>
            <a:endParaRPr lang="ru-RU" sz="2200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21508" name="Group 1"/>
          <p:cNvGrpSpPr>
            <a:grpSpLocks/>
          </p:cNvGrpSpPr>
          <p:nvPr/>
        </p:nvGrpSpPr>
        <p:grpSpPr bwMode="auto">
          <a:xfrm>
            <a:off x="1571625" y="1857375"/>
            <a:ext cx="5857875" cy="3857625"/>
            <a:chOff x="3405" y="13105"/>
            <a:chExt cx="5895" cy="3609"/>
          </a:xfrm>
        </p:grpSpPr>
        <p:cxnSp>
          <p:nvCxnSpPr>
            <p:cNvPr id="21510" name="Прямая со стрелкой 2"/>
            <p:cNvCxnSpPr>
              <a:cxnSpLocks noChangeShapeType="1"/>
            </p:cNvCxnSpPr>
            <p:nvPr/>
          </p:nvCxnSpPr>
          <p:spPr bwMode="auto">
            <a:xfrm flipH="1" flipV="1">
              <a:off x="3405" y="13707"/>
              <a:ext cx="1545" cy="900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1" name="Прямая со стрелкой 3"/>
            <p:cNvCxnSpPr>
              <a:cxnSpLocks noChangeShapeType="1"/>
            </p:cNvCxnSpPr>
            <p:nvPr/>
          </p:nvCxnSpPr>
          <p:spPr bwMode="auto">
            <a:xfrm flipH="1">
              <a:off x="3405" y="14926"/>
              <a:ext cx="1545" cy="825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2" name="Прямая со стрелкой 4"/>
            <p:cNvCxnSpPr>
              <a:cxnSpLocks noChangeShapeType="1"/>
            </p:cNvCxnSpPr>
            <p:nvPr/>
          </p:nvCxnSpPr>
          <p:spPr bwMode="auto">
            <a:xfrm flipH="1" flipV="1">
              <a:off x="4425" y="13105"/>
              <a:ext cx="870" cy="1545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3" name="Прямая со стрелкой 5"/>
            <p:cNvCxnSpPr>
              <a:cxnSpLocks noChangeShapeType="1"/>
            </p:cNvCxnSpPr>
            <p:nvPr/>
          </p:nvCxnSpPr>
          <p:spPr bwMode="auto">
            <a:xfrm rot="-5400000">
              <a:off x="4821" y="13878"/>
              <a:ext cx="1458" cy="0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4" name="Прямая со стрелкой 6"/>
            <p:cNvCxnSpPr>
              <a:cxnSpLocks noChangeShapeType="1"/>
            </p:cNvCxnSpPr>
            <p:nvPr/>
          </p:nvCxnSpPr>
          <p:spPr bwMode="auto">
            <a:xfrm rot="-5400000">
              <a:off x="5797" y="13877"/>
              <a:ext cx="1458" cy="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4579B8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5" name="Прямая со стрелкой 7"/>
            <p:cNvCxnSpPr>
              <a:cxnSpLocks noChangeShapeType="1"/>
            </p:cNvCxnSpPr>
            <p:nvPr/>
          </p:nvCxnSpPr>
          <p:spPr bwMode="auto">
            <a:xfrm flipV="1">
              <a:off x="7140" y="13105"/>
              <a:ext cx="915" cy="1545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6" name="Прямая со стрелкой 8"/>
            <p:cNvCxnSpPr>
              <a:cxnSpLocks noChangeShapeType="1"/>
            </p:cNvCxnSpPr>
            <p:nvPr/>
          </p:nvCxnSpPr>
          <p:spPr bwMode="auto">
            <a:xfrm flipV="1">
              <a:off x="7725" y="13707"/>
              <a:ext cx="1095" cy="975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7" name="Прямая со стрелкой 10"/>
            <p:cNvCxnSpPr>
              <a:cxnSpLocks noChangeShapeType="1"/>
            </p:cNvCxnSpPr>
            <p:nvPr/>
          </p:nvCxnSpPr>
          <p:spPr bwMode="auto">
            <a:xfrm>
              <a:off x="7725" y="14926"/>
              <a:ext cx="1575" cy="825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8" name="Прямая со стрелкой 11"/>
            <p:cNvCxnSpPr>
              <a:cxnSpLocks noChangeShapeType="1"/>
            </p:cNvCxnSpPr>
            <p:nvPr/>
          </p:nvCxnSpPr>
          <p:spPr bwMode="auto">
            <a:xfrm flipH="1">
              <a:off x="4005" y="14958"/>
              <a:ext cx="1290" cy="1410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9" name="Прямая со стрелкой 12"/>
            <p:cNvCxnSpPr>
              <a:cxnSpLocks noChangeShapeType="1"/>
            </p:cNvCxnSpPr>
            <p:nvPr/>
          </p:nvCxnSpPr>
          <p:spPr bwMode="auto">
            <a:xfrm>
              <a:off x="5625" y="14899"/>
              <a:ext cx="0" cy="1815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0" name="Прямая со стрелкой 13"/>
            <p:cNvCxnSpPr>
              <a:cxnSpLocks noChangeShapeType="1"/>
            </p:cNvCxnSpPr>
            <p:nvPr/>
          </p:nvCxnSpPr>
          <p:spPr bwMode="auto">
            <a:xfrm>
              <a:off x="6525" y="14899"/>
              <a:ext cx="90" cy="1815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1" name="Прямая со стрелкой 14"/>
            <p:cNvCxnSpPr>
              <a:cxnSpLocks noChangeShapeType="1"/>
            </p:cNvCxnSpPr>
            <p:nvPr/>
          </p:nvCxnSpPr>
          <p:spPr bwMode="auto">
            <a:xfrm>
              <a:off x="7140" y="14926"/>
              <a:ext cx="990" cy="1620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509" name="Прямоугольник 16"/>
          <p:cNvSpPr>
            <a:spLocks noChangeArrowheads="1"/>
          </p:cNvSpPr>
          <p:nvPr/>
        </p:nvSpPr>
        <p:spPr bwMode="auto">
          <a:xfrm>
            <a:off x="3132138" y="3316288"/>
            <a:ext cx="27749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200" b="1" i="1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Дамаські тканини </a:t>
            </a:r>
          </a:p>
        </p:txBody>
      </p:sp>
    </p:spTree>
    <p:extLst>
      <p:ext uri="{BB962C8B-B14F-4D97-AF65-F5344CB8AC3E}">
        <p14:creationId xmlns:p14="http://schemas.microsoft.com/office/powerpoint/2010/main" val="22644283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85813" y="1643063"/>
            <a:ext cx="7715250" cy="19383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0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Іранське килимарство</a:t>
            </a:r>
          </a:p>
        </p:txBody>
      </p:sp>
      <p:pic>
        <p:nvPicPr>
          <p:cNvPr id="26625" name="Picture 1" descr="E:\Мои документы\Мои рисунки\t_titl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024964"/>
            <a:ext cx="3714744" cy="283303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2532" name="Прямоугольник 1"/>
          <p:cNvSpPr>
            <a:spLocks noChangeArrowheads="1"/>
          </p:cNvSpPr>
          <p:nvPr/>
        </p:nvSpPr>
        <p:spPr bwMode="auto">
          <a:xfrm>
            <a:off x="785813" y="500063"/>
            <a:ext cx="7572375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prstClr val="black"/>
                </a:solidFill>
              </a:rPr>
              <a:t>Декоративно-прикладне мистецтво Близького Сходу 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2533" name="Rectangle 1"/>
          <p:cNvSpPr>
            <a:spLocks noChangeArrowheads="1"/>
          </p:cNvSpPr>
          <p:nvPr/>
        </p:nvSpPr>
        <p:spPr bwMode="auto">
          <a:xfrm>
            <a:off x="4071938" y="6143625"/>
            <a:ext cx="1116012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</a:rPr>
              <a:t>Урок  № </a:t>
            </a:r>
            <a:r>
              <a:rPr lang="uk-UA" sz="1600" b="1" dirty="0">
                <a:solidFill>
                  <a:prstClr val="black"/>
                </a:solidFill>
              </a:rPr>
              <a:t>8</a:t>
            </a:r>
            <a:endParaRPr lang="uk-UA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108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Картинка 516 из 831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3643313"/>
            <a:ext cx="5076825" cy="293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50" y="142875"/>
            <a:ext cx="84296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Перські килими (іранські килими)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00063" y="1082675"/>
            <a:ext cx="5214937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srgbClr val="003300"/>
                </a:solidFill>
                <a:ea typeface="Calibri" pitchFamily="34" charset="0"/>
                <a:cs typeface="Times New Roman" pitchFamily="18" charset="0"/>
              </a:rPr>
              <a:t>Прадавнє мистецтво килимарства передавалося в Персії від покоління до покоління й вважалося найдорожчою сімейною цінністю. Килими ткали </a:t>
            </a:r>
            <a:br>
              <a:rPr lang="uk-UA" sz="2000" b="1" dirty="0">
                <a:solidFill>
                  <a:srgbClr val="003300"/>
                </a:solidFill>
                <a:ea typeface="Calibri" pitchFamily="34" charset="0"/>
                <a:cs typeface="Times New Roman" pitchFamily="18" charset="0"/>
              </a:rPr>
            </a:br>
            <a:r>
              <a:rPr lang="uk-UA" sz="2000" b="1" dirty="0">
                <a:solidFill>
                  <a:srgbClr val="003300"/>
                </a:solidFill>
                <a:ea typeface="Calibri" pitchFamily="34" charset="0"/>
                <a:cs typeface="Times New Roman" pitchFamily="18" charset="0"/>
              </a:rPr>
              <a:t>в домашніх умовах, для сімейного користування або в подарунок. Приблизно в III ст. н. е. з’явилися мануфактури. </a:t>
            </a:r>
            <a:endParaRPr lang="uk-UA" sz="3200" b="1" dirty="0">
              <a:solidFill>
                <a:srgbClr val="003300"/>
              </a:solidFill>
            </a:endParaRPr>
          </a:p>
        </p:txBody>
      </p:sp>
      <p:pic>
        <p:nvPicPr>
          <p:cNvPr id="8195" name="Picture 3" descr="Картинка 45 из 831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0" y="2357438"/>
            <a:ext cx="260032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7" name="Picture 5" descr="История персидского ковра 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lum contrast="20000"/>
          </a:blip>
          <a:srcRect/>
          <a:stretch>
            <a:fillRect/>
          </a:stretch>
        </p:blipFill>
        <p:spPr bwMode="auto">
          <a:xfrm>
            <a:off x="7429500" y="1571625"/>
            <a:ext cx="142875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25006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428625" y="357188"/>
            <a:ext cx="8358188" cy="1200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dirty="0">
                <a:solidFill>
                  <a:srgbClr val="C00000"/>
                </a:solidFill>
              </a:rPr>
              <a:t>Перси  вміли ткати килими ще 2400 </a:t>
            </a:r>
            <a:r>
              <a:rPr lang="uk-UA" sz="2400" b="1" dirty="0">
                <a:solidFill>
                  <a:srgbClr val="C00000"/>
                </a:solidFill>
                <a:latin typeface="Calibri"/>
                <a:cs typeface="Calibri"/>
              </a:rPr>
              <a:t>̶</a:t>
            </a:r>
            <a:r>
              <a:rPr lang="uk-UA" sz="2400" b="1" dirty="0">
                <a:solidFill>
                  <a:srgbClr val="C00000"/>
                </a:solidFill>
              </a:rPr>
              <a:t> 2500 років тому, саме так оцінюється вік першого збереженого до наших днів східного килима.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4579" name="Прямоугольник 3"/>
          <p:cNvSpPr>
            <a:spLocks noChangeArrowheads="1"/>
          </p:cNvSpPr>
          <p:nvPr/>
        </p:nvSpPr>
        <p:spPr bwMode="auto">
          <a:xfrm>
            <a:off x="357188" y="1643063"/>
            <a:ext cx="4251325" cy="33083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900" b="1" dirty="0">
                <a:solidFill>
                  <a:srgbClr val="003300"/>
                </a:solidFill>
              </a:rPr>
              <a:t>На  орнамент перського килима вплинули історичні процеси. Коли </a:t>
            </a:r>
            <a:br>
              <a:rPr lang="uk-UA" sz="1900" b="1" dirty="0">
                <a:solidFill>
                  <a:srgbClr val="003300"/>
                </a:solidFill>
              </a:rPr>
            </a:br>
            <a:r>
              <a:rPr lang="uk-UA" sz="1900" b="1" dirty="0">
                <a:solidFill>
                  <a:srgbClr val="003300"/>
                </a:solidFill>
              </a:rPr>
              <a:t>в Персію прийшов іслам, із килимів зникли птахи, верблюди, коні. Замість них з</a:t>
            </a:r>
            <a:r>
              <a:rPr lang="uk-UA" sz="1900" b="1" dirty="0">
                <a:solidFill>
                  <a:srgbClr val="003300"/>
                </a:solidFill>
                <a:latin typeface="Arial" charset="0"/>
              </a:rPr>
              <a:t>’</a:t>
            </a:r>
            <a:r>
              <a:rPr lang="uk-UA" sz="1900" b="1" dirty="0">
                <a:solidFill>
                  <a:srgbClr val="003300"/>
                </a:solidFill>
              </a:rPr>
              <a:t>явились абстрактна символіка та м’які візерунки. Килими часів монгольського панування позбавлені істинно перської пишності, вони відзначаються простим, переважно геометричним орнаментом.</a:t>
            </a:r>
            <a:endParaRPr lang="ru-RU" sz="1900" b="1" dirty="0">
              <a:solidFill>
                <a:srgbClr val="003300"/>
              </a:solidFill>
            </a:endParaRPr>
          </a:p>
        </p:txBody>
      </p:sp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428625" y="5148263"/>
            <a:ext cx="82867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b="1">
                <a:solidFill>
                  <a:srgbClr val="C00000"/>
                </a:solidFill>
              </a:rPr>
              <a:t>Поняття «перський килим» містить у собі велике різноманіття орнаментальних стилів, технологічних типів і територіальних відмінностей.</a:t>
            </a:r>
            <a:endParaRPr lang="ru-RU" b="1">
              <a:solidFill>
                <a:srgbClr val="C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b="1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У наш час у кожному з міст Ірану  </a:t>
            </a:r>
            <a:r>
              <a:rPr lang="uk-UA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̶</a:t>
            </a:r>
            <a:r>
              <a:rPr lang="uk-UA" b="1">
                <a:solidFill>
                  <a:srgbClr val="C00000"/>
                </a:solidFill>
                <a:cs typeface="Calibri" pitchFamily="34" charset="0"/>
              </a:rPr>
              <a:t>  Кум, Наїн, Tебриз, Ісфахан, Габе  </a:t>
            </a:r>
            <a:r>
              <a:rPr lang="uk-UA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̶</a:t>
            </a:r>
            <a:r>
              <a:rPr lang="uk-UA" b="1">
                <a:solidFill>
                  <a:srgbClr val="C00000"/>
                </a:solidFill>
                <a:cs typeface="Calibri" pitchFamily="34" charset="0"/>
              </a:rPr>
              <a:t>  свої традиції килимарства, свої самобутні килими з особливим почерком. </a:t>
            </a:r>
            <a:endParaRPr lang="uk-UA" sz="2800" b="1">
              <a:solidFill>
                <a:srgbClr val="C00000"/>
              </a:solidFill>
            </a:endParaRPr>
          </a:p>
        </p:txBody>
      </p:sp>
      <p:pic>
        <p:nvPicPr>
          <p:cNvPr id="7" name="Picture 5" descr="Картинка 400 из 831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49905"/>
          <a:stretch>
            <a:fillRect/>
          </a:stretch>
        </p:blipFill>
        <p:spPr bwMode="auto">
          <a:xfrm>
            <a:off x="5715000" y="1285875"/>
            <a:ext cx="2509838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25175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625" y="214313"/>
            <a:ext cx="4429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Килими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Тебриза </a:t>
            </a:r>
          </a:p>
        </p:txBody>
      </p:sp>
      <p:sp>
        <p:nvSpPr>
          <p:cNvPr id="25603" name="Прямоугольник 4"/>
          <p:cNvSpPr>
            <a:spLocks noChangeArrowheads="1"/>
          </p:cNvSpPr>
          <p:nvPr/>
        </p:nvSpPr>
        <p:spPr bwMode="auto">
          <a:xfrm>
            <a:off x="357188" y="1000125"/>
            <a:ext cx="6143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b="1">
                <a:solidFill>
                  <a:prstClr val="black"/>
                </a:solidFill>
                <a:latin typeface="Palatino Linotype" pitchFamily="18" charset="0"/>
              </a:rPr>
              <a:t>Тлом для тебризьких килимів є кремовий, червоний або синій кольори. На  них можна зустріти зображення соколиного полювання або грізного лева. </a:t>
            </a:r>
            <a:endParaRPr lang="ru-RU" b="1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25604" name="Прямоугольник 5"/>
          <p:cNvSpPr>
            <a:spLocks noChangeArrowheads="1"/>
          </p:cNvSpPr>
          <p:nvPr/>
        </p:nvSpPr>
        <p:spPr bwMode="auto">
          <a:xfrm>
            <a:off x="3000375" y="2143125"/>
            <a:ext cx="357187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b="1">
                <a:solidFill>
                  <a:prstClr val="black"/>
                </a:solidFill>
                <a:latin typeface="Palatino Linotype" pitchFamily="18" charset="0"/>
              </a:rPr>
              <a:t>Килими з Тебриза можна впізнати за орнаментом </a:t>
            </a:r>
            <a:r>
              <a:rPr lang="uk-UA" b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̶</a:t>
            </a:r>
            <a:r>
              <a:rPr lang="uk-UA" b="1">
                <a:solidFill>
                  <a:prstClr val="black"/>
                </a:solidFill>
                <a:latin typeface="Palatino Linotype" pitchFamily="18" charset="0"/>
              </a:rPr>
              <a:t> медальйони в центрі й по кутах. Медальйон у центрі килима символізує місяць, </a:t>
            </a:r>
            <a:br>
              <a:rPr lang="uk-UA" b="1">
                <a:solidFill>
                  <a:prstClr val="black"/>
                </a:solidFill>
                <a:latin typeface="Palatino Linotype" pitchFamily="18" charset="0"/>
              </a:rPr>
            </a:br>
            <a:r>
              <a:rPr lang="uk-UA" b="1">
                <a:solidFill>
                  <a:prstClr val="black"/>
                </a:solidFill>
                <a:latin typeface="Palatino Linotype" pitchFamily="18" charset="0"/>
              </a:rPr>
              <a:t>а візерунок із ромбів із зазубреними листочками по краях </a:t>
            </a:r>
            <a:r>
              <a:rPr lang="uk-UA" b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̶</a:t>
            </a:r>
            <a:r>
              <a:rPr lang="uk-UA" b="1">
                <a:solidFill>
                  <a:prstClr val="black"/>
                </a:solidFill>
                <a:latin typeface="Palatino Linotype" pitchFamily="18" charset="0"/>
              </a:rPr>
              <a:t> луску риб, які піднімаються до поверхні води, щоб помилуватися відображенням місяця.</a:t>
            </a:r>
            <a:endParaRPr lang="ru-RU" b="1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25" y="5500688"/>
            <a:ext cx="54292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uk-UA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Відомі килими-картини, де зображені фрагменти палаців і мечетей, сцени битв. 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25606" name="Picture 3" descr="Картинка 43 из 831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 r="6667"/>
          <a:stretch>
            <a:fillRect/>
          </a:stretch>
        </p:blipFill>
        <p:spPr bwMode="auto">
          <a:xfrm>
            <a:off x="357188" y="2357438"/>
            <a:ext cx="2571750" cy="367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7" name="Picture 5" descr="Картинка 142 из 831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lum contrast="20000"/>
          </a:blip>
          <a:srcRect/>
          <a:stretch>
            <a:fillRect/>
          </a:stretch>
        </p:blipFill>
        <p:spPr bwMode="auto">
          <a:xfrm>
            <a:off x="6572250" y="285750"/>
            <a:ext cx="2416175" cy="350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5300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85750"/>
            <a:ext cx="55721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Ісфаханський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килим </a:t>
            </a:r>
          </a:p>
        </p:txBody>
      </p:sp>
      <p:pic>
        <p:nvPicPr>
          <p:cNvPr id="26627" name="Picture 2" descr="http://www.continenttour.ru/news_im/12271866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2071688"/>
            <a:ext cx="4857750" cy="2462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28" name="Прямоугольник 5"/>
          <p:cNvSpPr>
            <a:spLocks noChangeArrowheads="1"/>
          </p:cNvSpPr>
          <p:nvPr/>
        </p:nvSpPr>
        <p:spPr bwMode="auto">
          <a:xfrm>
            <a:off x="428625" y="4572000"/>
            <a:ext cx="8215313" cy="17541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prstClr val="black"/>
                </a:solidFill>
              </a:rPr>
              <a:t>Ворс килимів зрізаний до декількох міліметрів, тому контур малюнка дуже чіткий. Візерунок </a:t>
            </a:r>
            <a:r>
              <a:rPr lang="uk-UA" b="1" dirty="0" err="1">
                <a:solidFill>
                  <a:prstClr val="black"/>
                </a:solidFill>
              </a:rPr>
              <a:t>ісфаханського</a:t>
            </a:r>
            <a:r>
              <a:rPr lang="uk-UA" b="1" dirty="0">
                <a:solidFill>
                  <a:prstClr val="black"/>
                </a:solidFill>
              </a:rPr>
              <a:t> килима має складний вигадливий медальйон у центрі й щільний рослинний малюнок основного поля </a:t>
            </a:r>
            <a:br>
              <a:rPr lang="uk-UA" b="1" dirty="0">
                <a:solidFill>
                  <a:prstClr val="black"/>
                </a:solidFill>
              </a:rPr>
            </a:br>
            <a:r>
              <a:rPr lang="uk-UA" b="1" dirty="0">
                <a:solidFill>
                  <a:prstClr val="black"/>
                </a:solidFill>
              </a:rPr>
              <a:t>й бордюру. Є численні, дуже заплутані й точно виконані орнаменти, реалістично зображені птахи й квіти. Медальйон у центрі килима може означати всевидюще Боже око або священну квітку лотоса.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26629" name="Picture 2" descr="Персидские Ковры - Исфахан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480000">
            <a:off x="1445419" y="1883569"/>
            <a:ext cx="1714500" cy="2674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30" name="Прямоугольник 4"/>
          <p:cNvSpPr>
            <a:spLocks noChangeArrowheads="1"/>
          </p:cNvSpPr>
          <p:nvPr/>
        </p:nvSpPr>
        <p:spPr bwMode="auto">
          <a:xfrm>
            <a:off x="285750" y="928688"/>
            <a:ext cx="8429625" cy="9239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prstClr val="black"/>
                </a:solidFill>
              </a:rPr>
              <a:t>У VI ст. в місті </a:t>
            </a:r>
            <a:r>
              <a:rPr lang="uk-UA" b="1" dirty="0" err="1">
                <a:solidFill>
                  <a:prstClr val="black"/>
                </a:solidFill>
              </a:rPr>
              <a:t>Ісфахан</a:t>
            </a:r>
            <a:r>
              <a:rPr lang="uk-UA" b="1" dirty="0">
                <a:solidFill>
                  <a:prstClr val="black"/>
                </a:solidFill>
              </a:rPr>
              <a:t> заснували царську килимову майстерню, де працювали кращі художники й ткалі з усієї країни. </a:t>
            </a:r>
            <a:r>
              <a:rPr lang="uk-UA" b="1" dirty="0" err="1">
                <a:solidFill>
                  <a:prstClr val="black"/>
                </a:solidFill>
              </a:rPr>
              <a:t>Ісфаханські</a:t>
            </a:r>
            <a:r>
              <a:rPr lang="uk-UA" b="1" dirty="0">
                <a:solidFill>
                  <a:prstClr val="black"/>
                </a:solidFill>
              </a:rPr>
              <a:t> килими мають яскраве синє або червоне тло.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922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357188"/>
            <a:ext cx="32607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Килим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Кума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142875" y="1071563"/>
            <a:ext cx="4572000" cy="20621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003300"/>
                </a:solidFill>
              </a:rPr>
              <a:t>Килими з Кума відомі незвичайною комбінацією квітів: вони можуть бути кольору слонової кістки, бежево-коричневими і ясно-зеленими </a:t>
            </a:r>
            <a:br>
              <a:rPr lang="uk-UA" b="1" dirty="0">
                <a:solidFill>
                  <a:srgbClr val="003300"/>
                </a:solidFill>
              </a:rPr>
            </a:br>
            <a:r>
              <a:rPr lang="uk-UA" b="1" dirty="0">
                <a:solidFill>
                  <a:srgbClr val="003300"/>
                </a:solidFill>
              </a:rPr>
              <a:t>з </a:t>
            </a:r>
            <a:r>
              <a:rPr lang="uk-UA" sz="2000" b="1" dirty="0">
                <a:solidFill>
                  <a:srgbClr val="003300"/>
                </a:solidFill>
              </a:rPr>
              <a:t>відтінком</a:t>
            </a:r>
            <a:r>
              <a:rPr lang="uk-UA" b="1" dirty="0">
                <a:solidFill>
                  <a:srgbClr val="003300"/>
                </a:solidFill>
              </a:rPr>
              <a:t> бірюзи. Вони, як правило, дорожчі за інших «персів», за винятком килимів з </a:t>
            </a:r>
            <a:r>
              <a:rPr lang="uk-UA" b="1" dirty="0" err="1">
                <a:solidFill>
                  <a:srgbClr val="003300"/>
                </a:solidFill>
              </a:rPr>
              <a:t>Ісфахана</a:t>
            </a:r>
            <a:r>
              <a:rPr lang="uk-UA" b="1" dirty="0">
                <a:solidFill>
                  <a:srgbClr val="003300"/>
                </a:solidFill>
              </a:rPr>
              <a:t> й </a:t>
            </a:r>
            <a:r>
              <a:rPr lang="uk-UA" b="1" dirty="0" err="1">
                <a:solidFill>
                  <a:srgbClr val="003300"/>
                </a:solidFill>
              </a:rPr>
              <a:t>Тебриза</a:t>
            </a:r>
            <a:r>
              <a:rPr lang="uk-UA" b="1" dirty="0">
                <a:solidFill>
                  <a:srgbClr val="003300"/>
                </a:solidFill>
              </a:rPr>
              <a:t>. 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8" y="3248025"/>
            <a:ext cx="4357687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uk-UA" b="1" dirty="0">
                <a:solidFill>
                  <a:srgbClr val="C00000"/>
                </a:solidFill>
              </a:rPr>
              <a:t>Найкращі килими Кума  </a:t>
            </a:r>
            <a:r>
              <a:rPr lang="uk-UA" b="1" dirty="0">
                <a:solidFill>
                  <a:srgbClr val="C00000"/>
                </a:solidFill>
                <a:latin typeface="Calibri"/>
                <a:cs typeface="Calibri"/>
              </a:rPr>
              <a:t>̶</a:t>
            </a:r>
            <a:r>
              <a:rPr lang="uk-UA" b="1" dirty="0">
                <a:solidFill>
                  <a:srgbClr val="C00000"/>
                </a:solidFill>
              </a:rPr>
              <a:t>  шовкові. Це тонкі, як тканина, і дуже пластичні килими. Історично тільки в цій місцевості ткали шовкові килими, </a:t>
            </a:r>
            <a:br>
              <a:rPr lang="uk-UA" b="1" dirty="0">
                <a:solidFill>
                  <a:srgbClr val="C00000"/>
                </a:solidFill>
              </a:rPr>
            </a:br>
            <a:r>
              <a:rPr lang="uk-UA" b="1" dirty="0">
                <a:solidFill>
                  <a:srgbClr val="C00000"/>
                </a:solidFill>
              </a:rPr>
              <a:t>в інших  </a:t>
            </a:r>
            <a:r>
              <a:rPr lang="uk-UA" b="1" dirty="0">
                <a:solidFill>
                  <a:srgbClr val="C00000"/>
                </a:solidFill>
                <a:latin typeface="Calibri"/>
                <a:cs typeface="Calibri"/>
              </a:rPr>
              <a:t>̶</a:t>
            </a:r>
            <a:r>
              <a:rPr lang="uk-UA" b="1" dirty="0">
                <a:solidFill>
                  <a:srgbClr val="C00000"/>
                </a:solidFill>
              </a:rPr>
              <a:t>  вовняні або змішані.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7653" name="Rectangle 1"/>
          <p:cNvSpPr>
            <a:spLocks noChangeArrowheads="1"/>
          </p:cNvSpPr>
          <p:nvPr/>
        </p:nvSpPr>
        <p:spPr bwMode="auto">
          <a:xfrm>
            <a:off x="357188" y="5137150"/>
            <a:ext cx="842962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b="1">
                <a:solidFill>
                  <a:srgbClr val="003300"/>
                </a:solidFill>
                <a:ea typeface="Calibri" pitchFamily="34" charset="0"/>
                <a:cs typeface="Times New Roman" pitchFamily="18" charset="0"/>
              </a:rPr>
              <a:t>У Кумі немає орнаментів, що вважаються традиційними  </a:t>
            </a:r>
            <a:r>
              <a:rPr lang="uk-UA" b="1">
                <a:solidFill>
                  <a:srgbClr val="00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̶ </a:t>
            </a:r>
            <a:r>
              <a:rPr lang="uk-UA" b="1">
                <a:solidFill>
                  <a:srgbClr val="003300"/>
                </a:solidFill>
                <a:ea typeface="Calibri" pitchFamily="34" charset="0"/>
                <a:cs typeface="Times New Roman" pitchFamily="18" charset="0"/>
              </a:rPr>
              <a:t> тутешні дизайнери </a:t>
            </a:r>
            <a:br>
              <a:rPr lang="uk-UA" b="1">
                <a:solidFill>
                  <a:srgbClr val="003300"/>
                </a:solidFill>
                <a:ea typeface="Calibri" pitchFamily="34" charset="0"/>
                <a:cs typeface="Times New Roman" pitchFamily="18" charset="0"/>
              </a:rPr>
            </a:br>
            <a:r>
              <a:rPr lang="uk-UA" b="1">
                <a:solidFill>
                  <a:srgbClr val="003300"/>
                </a:solidFill>
                <a:ea typeface="Calibri" pitchFamily="34" charset="0"/>
                <a:cs typeface="Times New Roman" pitchFamily="18" charset="0"/>
              </a:rPr>
              <a:t>й майстри не звикли себе в чомусь обмежувати. При цьому килими з Кума часто «підписані» майстром. У зображенні переважає розбиття поверхні на квадрати з рослинним орнаментом усередині. </a:t>
            </a:r>
            <a:endParaRPr lang="uk-UA" sz="2800" b="1">
              <a:solidFill>
                <a:srgbClr val="0033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7654" name="Picture 3" descr="Картинка 52 из 831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857250"/>
            <a:ext cx="2894013" cy="4357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5" name="Picture 5" descr="Картинка 173 из 831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4050" y="361950"/>
            <a:ext cx="1814513" cy="2424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13340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428625"/>
            <a:ext cx="338613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Килим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Наїна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5" name="Picture 2" descr="http://www.continenttour.ru/news_im/1227186428.jpg"/>
          <p:cNvPicPr>
            <a:picLocks noChangeAspect="1" noChangeArrowheads="1"/>
          </p:cNvPicPr>
          <p:nvPr/>
        </p:nvPicPr>
        <p:blipFill>
          <a:blip r:embed="rId2">
            <a:lum bright="10000" contrast="30000"/>
          </a:blip>
          <a:srcRect/>
          <a:stretch>
            <a:fillRect/>
          </a:stretch>
        </p:blipFill>
        <p:spPr bwMode="auto">
          <a:xfrm>
            <a:off x="4143375" y="714375"/>
            <a:ext cx="4681538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76" name="Прямоугольник 4"/>
          <p:cNvSpPr>
            <a:spLocks noChangeArrowheads="1"/>
          </p:cNvSpPr>
          <p:nvPr/>
        </p:nvSpPr>
        <p:spPr bwMode="auto">
          <a:xfrm>
            <a:off x="428625" y="1430338"/>
            <a:ext cx="3500438" cy="31400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003300"/>
                </a:solidFill>
              </a:rPr>
              <a:t>На килимах із Наїна дуже світле поле й багато синього або ясно-зеленого, майже салатного кольору. Малюнок складається з дрібних квіточок </a:t>
            </a:r>
            <a:br>
              <a:rPr lang="uk-UA" b="1" dirty="0">
                <a:solidFill>
                  <a:srgbClr val="003300"/>
                </a:solidFill>
              </a:rPr>
            </a:br>
            <a:r>
              <a:rPr lang="uk-UA" b="1" dirty="0">
                <a:solidFill>
                  <a:srgbClr val="003300"/>
                </a:solidFill>
              </a:rPr>
              <a:t>і переплетених гілок. Характерна комбінація блакитнуватих тонів і кольору слонової кістки стала справжньою «торговельною маркою».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8" y="5000625"/>
            <a:ext cx="8501062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uk-UA" sz="2000" b="1" dirty="0">
                <a:solidFill>
                  <a:srgbClr val="C00000"/>
                </a:solidFill>
              </a:rPr>
              <a:t>Ворс може бути вовняний або комбінований із шовком. Також бувають повністю шовкові килими. Килими з Наїна можна віднести до килимів класичного перського дизайну. 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7823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357188" y="357188"/>
            <a:ext cx="5592762" cy="64611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Іранський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килим 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Габе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29699" name="Picture 2" descr="http://www.continenttour.ru/news_im/12271867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214438"/>
            <a:ext cx="4394200" cy="3786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700" name="Прямоугольник 4"/>
          <p:cNvSpPr>
            <a:spLocks noChangeArrowheads="1"/>
          </p:cNvSpPr>
          <p:nvPr/>
        </p:nvSpPr>
        <p:spPr bwMode="auto">
          <a:xfrm>
            <a:off x="5072063" y="1357313"/>
            <a:ext cx="3786187" cy="25542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srgbClr val="003300"/>
                </a:solidFill>
              </a:rPr>
              <a:t>Сільські перські килими </a:t>
            </a:r>
            <a:br>
              <a:rPr lang="uk-UA" sz="2000" b="1" dirty="0">
                <a:solidFill>
                  <a:srgbClr val="003300"/>
                </a:solidFill>
              </a:rPr>
            </a:br>
            <a:r>
              <a:rPr lang="uk-UA" sz="2000" b="1" dirty="0">
                <a:solidFill>
                  <a:srgbClr val="003300"/>
                </a:solidFill>
              </a:rPr>
              <a:t>з </a:t>
            </a:r>
            <a:r>
              <a:rPr lang="uk-UA" sz="2000" b="1" dirty="0" err="1">
                <a:solidFill>
                  <a:srgbClr val="003300"/>
                </a:solidFill>
              </a:rPr>
              <a:t>Габе</a:t>
            </a:r>
            <a:r>
              <a:rPr lang="uk-UA" sz="2000" b="1" dirty="0">
                <a:solidFill>
                  <a:srgbClr val="003300"/>
                </a:solidFill>
              </a:rPr>
              <a:t> варто виділити окремо. Вони мають двобічний малюнок. </a:t>
            </a:r>
            <a:r>
              <a:rPr lang="ru-RU" sz="2000" b="1" dirty="0" err="1">
                <a:solidFill>
                  <a:srgbClr val="003300"/>
                </a:solidFill>
              </a:rPr>
              <a:t>Це</a:t>
            </a:r>
            <a:r>
              <a:rPr lang="ru-RU" sz="2000" b="1" dirty="0">
                <a:solidFill>
                  <a:srgbClr val="003300"/>
                </a:solidFill>
              </a:rPr>
              <a:t> </a:t>
            </a:r>
            <a:r>
              <a:rPr lang="ru-RU" sz="2000" b="1" dirty="0" err="1">
                <a:solidFill>
                  <a:srgbClr val="003300"/>
                </a:solidFill>
              </a:rPr>
              <a:t>великі</a:t>
            </a:r>
            <a:r>
              <a:rPr lang="ru-RU" sz="2000" b="1" dirty="0">
                <a:solidFill>
                  <a:srgbClr val="003300"/>
                </a:solidFill>
              </a:rPr>
              <a:t> </a:t>
            </a:r>
            <a:r>
              <a:rPr lang="ru-RU" sz="2000" b="1" dirty="0" err="1">
                <a:solidFill>
                  <a:srgbClr val="003300"/>
                </a:solidFill>
              </a:rPr>
              <a:t>килими</a:t>
            </a:r>
            <a:r>
              <a:rPr lang="ru-RU" sz="2000" b="1" dirty="0">
                <a:solidFill>
                  <a:srgbClr val="003300"/>
                </a:solidFill>
              </a:rPr>
              <a:t>, </a:t>
            </a:r>
            <a:r>
              <a:rPr lang="ru-RU" sz="2000" b="1" dirty="0" err="1">
                <a:solidFill>
                  <a:srgbClr val="003300"/>
                </a:solidFill>
              </a:rPr>
              <a:t>виткані</a:t>
            </a:r>
            <a:r>
              <a:rPr lang="ru-RU" sz="2000" b="1" dirty="0">
                <a:solidFill>
                  <a:srgbClr val="003300"/>
                </a:solidFill>
              </a:rPr>
              <a:t> з </a:t>
            </a:r>
            <a:r>
              <a:rPr lang="ru-RU" sz="2000" b="1" dirty="0" err="1">
                <a:solidFill>
                  <a:srgbClr val="003300"/>
                </a:solidFill>
              </a:rPr>
              <a:t>нерівномірно</a:t>
            </a:r>
            <a:r>
              <a:rPr lang="ru-RU" sz="2000" b="1" dirty="0">
                <a:solidFill>
                  <a:srgbClr val="003300"/>
                </a:solidFill>
              </a:rPr>
              <a:t> </a:t>
            </a:r>
            <a:r>
              <a:rPr lang="ru-RU" sz="2000" b="1" dirty="0" err="1">
                <a:solidFill>
                  <a:srgbClr val="003300"/>
                </a:solidFill>
              </a:rPr>
              <a:t>профарбованої</a:t>
            </a:r>
            <a:r>
              <a:rPr lang="ru-RU" sz="2000" b="1" dirty="0">
                <a:solidFill>
                  <a:srgbClr val="003300"/>
                </a:solidFill>
              </a:rPr>
              <a:t> </a:t>
            </a:r>
            <a:r>
              <a:rPr lang="ru-RU" sz="2000" b="1" dirty="0" err="1">
                <a:solidFill>
                  <a:srgbClr val="003300"/>
                </a:solidFill>
              </a:rPr>
              <a:t>вовни</a:t>
            </a:r>
            <a:r>
              <a:rPr lang="ru-RU" sz="2000" b="1" dirty="0">
                <a:solidFill>
                  <a:srgbClr val="003300"/>
                </a:solidFill>
              </a:rPr>
              <a:t>, </a:t>
            </a:r>
            <a:r>
              <a:rPr lang="ru-RU" sz="2000" b="1" dirty="0" err="1">
                <a:solidFill>
                  <a:srgbClr val="003300"/>
                </a:solidFill>
              </a:rPr>
              <a:t>з</a:t>
            </a:r>
            <a:r>
              <a:rPr lang="ru-RU" sz="2000" b="1" dirty="0">
                <a:solidFill>
                  <a:srgbClr val="003300"/>
                </a:solidFill>
              </a:rPr>
              <a:t> </a:t>
            </a:r>
            <a:r>
              <a:rPr lang="ru-RU" sz="2000" b="1" dirty="0" err="1">
                <a:solidFill>
                  <a:srgbClr val="003300"/>
                </a:solidFill>
              </a:rPr>
              <a:t>дуже</a:t>
            </a:r>
            <a:r>
              <a:rPr lang="ru-RU" sz="2000" b="1" dirty="0">
                <a:solidFill>
                  <a:srgbClr val="003300"/>
                </a:solidFill>
              </a:rPr>
              <a:t> </a:t>
            </a:r>
            <a:r>
              <a:rPr lang="ru-RU" sz="2000" b="1" dirty="0" err="1">
                <a:solidFill>
                  <a:srgbClr val="003300"/>
                </a:solidFill>
              </a:rPr>
              <a:t>крупним</a:t>
            </a:r>
            <a:r>
              <a:rPr lang="ru-RU" sz="2000" b="1" dirty="0">
                <a:solidFill>
                  <a:srgbClr val="003300"/>
                </a:solidFill>
              </a:rPr>
              <a:t> </a:t>
            </a:r>
            <a:r>
              <a:rPr lang="ru-RU" sz="2000" b="1" dirty="0" err="1">
                <a:solidFill>
                  <a:srgbClr val="003300"/>
                </a:solidFill>
              </a:rPr>
              <a:t>нескладним</a:t>
            </a:r>
            <a:r>
              <a:rPr lang="ru-RU" sz="2000" b="1" dirty="0">
                <a:solidFill>
                  <a:srgbClr val="003300"/>
                </a:solidFill>
              </a:rPr>
              <a:t> </a:t>
            </a:r>
            <a:r>
              <a:rPr lang="ru-RU" sz="2000" b="1" dirty="0" err="1">
                <a:solidFill>
                  <a:srgbClr val="003300"/>
                </a:solidFill>
              </a:rPr>
              <a:t>малюнком</a:t>
            </a:r>
            <a:r>
              <a:rPr lang="ru-RU" sz="2000" b="1" dirty="0">
                <a:solidFill>
                  <a:srgbClr val="003300"/>
                </a:solidFill>
              </a:rPr>
              <a:t>.</a:t>
            </a:r>
            <a:r>
              <a:rPr lang="uk-UA" sz="2000" b="1" dirty="0">
                <a:solidFill>
                  <a:srgbClr val="003300"/>
                </a:solidFill>
              </a:rPr>
              <a:t> </a:t>
            </a:r>
            <a:endParaRPr lang="ru-RU" sz="2000" b="1" dirty="0">
              <a:solidFill>
                <a:srgbClr val="003300"/>
              </a:solidFill>
            </a:endParaRPr>
          </a:p>
        </p:txBody>
      </p:sp>
      <p:sp>
        <p:nvSpPr>
          <p:cNvPr id="29701" name="Прямоугольник 6"/>
          <p:cNvSpPr>
            <a:spLocks noChangeArrowheads="1"/>
          </p:cNvSpPr>
          <p:nvPr/>
        </p:nvSpPr>
        <p:spPr bwMode="auto">
          <a:xfrm>
            <a:off x="1000125" y="5286375"/>
            <a:ext cx="6786563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err="1">
                <a:solidFill>
                  <a:srgbClr val="C00000"/>
                </a:solidFill>
              </a:rPr>
              <a:t>Перські</a:t>
            </a:r>
            <a:r>
              <a:rPr lang="ru-RU" b="1" dirty="0">
                <a:solidFill>
                  <a:srgbClr val="C00000"/>
                </a:solidFill>
              </a:rPr>
              <a:t>  </a:t>
            </a:r>
            <a:r>
              <a:rPr lang="ru-RU" b="1" dirty="0" err="1">
                <a:solidFill>
                  <a:srgbClr val="C00000"/>
                </a:solidFill>
              </a:rPr>
              <a:t>килими</a:t>
            </a:r>
            <a:r>
              <a:rPr lang="ru-RU" b="1" dirty="0">
                <a:solidFill>
                  <a:srgbClr val="C00000"/>
                </a:solidFill>
              </a:rPr>
              <a:t> з </a:t>
            </a:r>
            <a:r>
              <a:rPr lang="ru-RU" b="1" dirty="0" err="1">
                <a:solidFill>
                  <a:srgbClr val="C00000"/>
                </a:solidFill>
              </a:rPr>
              <a:t>Габе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можна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побачити</a:t>
            </a:r>
            <a:r>
              <a:rPr lang="ru-RU" b="1" dirty="0">
                <a:solidFill>
                  <a:srgbClr val="C00000"/>
                </a:solidFill>
              </a:rPr>
              <a:t> в </a:t>
            </a:r>
            <a:r>
              <a:rPr lang="ru-RU" b="1" dirty="0" err="1">
                <a:solidFill>
                  <a:srgbClr val="C00000"/>
                </a:solidFill>
              </a:rPr>
              <a:t>будинках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найбільших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цінителів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мистецтва</a:t>
            </a:r>
            <a:r>
              <a:rPr lang="ru-RU" b="1" dirty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252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4"/>
          <p:cNvSpPr>
            <a:spLocks noChangeArrowheads="1"/>
          </p:cNvSpPr>
          <p:nvPr/>
        </p:nvSpPr>
        <p:spPr bwMode="auto">
          <a:xfrm>
            <a:off x="357188" y="547688"/>
            <a:ext cx="8286750" cy="1230312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Завдання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dirty="0">
                <a:solidFill>
                  <a:srgbClr val="003300"/>
                </a:solidFill>
                <a:ea typeface="Calibri" pitchFamily="34" charset="0"/>
                <a:cs typeface="Times New Roman" pitchFamily="18" charset="0"/>
              </a:rPr>
              <a:t>Скласти кластер зі слів-асоціацій до іранського килимарства.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200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30723" name="Group 1"/>
          <p:cNvGrpSpPr>
            <a:grpSpLocks/>
          </p:cNvGrpSpPr>
          <p:nvPr/>
        </p:nvGrpSpPr>
        <p:grpSpPr bwMode="auto">
          <a:xfrm>
            <a:off x="1571625" y="1857375"/>
            <a:ext cx="5857875" cy="3857625"/>
            <a:chOff x="3405" y="13105"/>
            <a:chExt cx="5895" cy="3609"/>
          </a:xfrm>
        </p:grpSpPr>
        <p:cxnSp>
          <p:nvCxnSpPr>
            <p:cNvPr id="30725" name="Прямая со стрелкой 2"/>
            <p:cNvCxnSpPr>
              <a:cxnSpLocks noChangeShapeType="1"/>
            </p:cNvCxnSpPr>
            <p:nvPr/>
          </p:nvCxnSpPr>
          <p:spPr bwMode="auto">
            <a:xfrm flipH="1" flipV="1">
              <a:off x="3405" y="13707"/>
              <a:ext cx="1545" cy="900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26" name="Прямая со стрелкой 3"/>
            <p:cNvCxnSpPr>
              <a:cxnSpLocks noChangeShapeType="1"/>
            </p:cNvCxnSpPr>
            <p:nvPr/>
          </p:nvCxnSpPr>
          <p:spPr bwMode="auto">
            <a:xfrm flipH="1">
              <a:off x="3405" y="14926"/>
              <a:ext cx="1545" cy="825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27" name="Прямая со стрелкой 4"/>
            <p:cNvCxnSpPr>
              <a:cxnSpLocks noChangeShapeType="1"/>
            </p:cNvCxnSpPr>
            <p:nvPr/>
          </p:nvCxnSpPr>
          <p:spPr bwMode="auto">
            <a:xfrm flipH="1" flipV="1">
              <a:off x="4425" y="13105"/>
              <a:ext cx="870" cy="1545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28" name="Прямая со стрелкой 5"/>
            <p:cNvCxnSpPr>
              <a:cxnSpLocks noChangeShapeType="1"/>
            </p:cNvCxnSpPr>
            <p:nvPr/>
          </p:nvCxnSpPr>
          <p:spPr bwMode="auto">
            <a:xfrm rot="-5400000">
              <a:off x="4821" y="13878"/>
              <a:ext cx="1458" cy="0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29" name="Прямая со стрелкой 6"/>
            <p:cNvCxnSpPr>
              <a:cxnSpLocks noChangeShapeType="1"/>
            </p:cNvCxnSpPr>
            <p:nvPr/>
          </p:nvCxnSpPr>
          <p:spPr bwMode="auto">
            <a:xfrm rot="-5400000">
              <a:off x="5797" y="13877"/>
              <a:ext cx="1458" cy="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4579B8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0" name="Прямая со стрелкой 7"/>
            <p:cNvCxnSpPr>
              <a:cxnSpLocks noChangeShapeType="1"/>
            </p:cNvCxnSpPr>
            <p:nvPr/>
          </p:nvCxnSpPr>
          <p:spPr bwMode="auto">
            <a:xfrm flipV="1">
              <a:off x="7140" y="13105"/>
              <a:ext cx="915" cy="1545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1" name="Прямая со стрелкой 8"/>
            <p:cNvCxnSpPr>
              <a:cxnSpLocks noChangeShapeType="1"/>
            </p:cNvCxnSpPr>
            <p:nvPr/>
          </p:nvCxnSpPr>
          <p:spPr bwMode="auto">
            <a:xfrm flipV="1">
              <a:off x="7725" y="13707"/>
              <a:ext cx="1095" cy="975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2" name="Прямая со стрелкой 10"/>
            <p:cNvCxnSpPr>
              <a:cxnSpLocks noChangeShapeType="1"/>
            </p:cNvCxnSpPr>
            <p:nvPr/>
          </p:nvCxnSpPr>
          <p:spPr bwMode="auto">
            <a:xfrm>
              <a:off x="7725" y="14926"/>
              <a:ext cx="1575" cy="825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3" name="Прямая со стрелкой 11"/>
            <p:cNvCxnSpPr>
              <a:cxnSpLocks noChangeShapeType="1"/>
            </p:cNvCxnSpPr>
            <p:nvPr/>
          </p:nvCxnSpPr>
          <p:spPr bwMode="auto">
            <a:xfrm flipH="1">
              <a:off x="4005" y="14958"/>
              <a:ext cx="1290" cy="1410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4" name="Прямая со стрелкой 12"/>
            <p:cNvCxnSpPr>
              <a:cxnSpLocks noChangeShapeType="1"/>
            </p:cNvCxnSpPr>
            <p:nvPr/>
          </p:nvCxnSpPr>
          <p:spPr bwMode="auto">
            <a:xfrm>
              <a:off x="5625" y="14899"/>
              <a:ext cx="0" cy="1815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5" name="Прямая со стрелкой 13"/>
            <p:cNvCxnSpPr>
              <a:cxnSpLocks noChangeShapeType="1"/>
            </p:cNvCxnSpPr>
            <p:nvPr/>
          </p:nvCxnSpPr>
          <p:spPr bwMode="auto">
            <a:xfrm>
              <a:off x="6525" y="14899"/>
              <a:ext cx="90" cy="1815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6" name="Прямая со стрелкой 14"/>
            <p:cNvCxnSpPr>
              <a:cxnSpLocks noChangeShapeType="1"/>
            </p:cNvCxnSpPr>
            <p:nvPr/>
          </p:nvCxnSpPr>
          <p:spPr bwMode="auto">
            <a:xfrm>
              <a:off x="7140" y="14926"/>
              <a:ext cx="990" cy="1620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724" name="Прямоугольник 16"/>
          <p:cNvSpPr>
            <a:spLocks noChangeArrowheads="1"/>
          </p:cNvSpPr>
          <p:nvPr/>
        </p:nvSpPr>
        <p:spPr bwMode="auto">
          <a:xfrm>
            <a:off x="3071813" y="3429000"/>
            <a:ext cx="2917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i="1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Іранське килимарство</a:t>
            </a:r>
            <a:endParaRPr lang="ru-RU" sz="2000" b="1">
              <a:solidFill>
                <a:prstClr val="black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3784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rabstyle.ru/wp-content/uploads/2010/10/miniature.jpg">
            <a:hlinkClick r:id="rId2" tooltip="Иранская книжная миниатюра"/>
          </p:cNvPr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500063" y="428625"/>
            <a:ext cx="4098925" cy="5929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9" name="Прямоугольник 3"/>
          <p:cNvSpPr>
            <a:spLocks noChangeArrowheads="1"/>
          </p:cNvSpPr>
          <p:nvPr/>
        </p:nvSpPr>
        <p:spPr bwMode="auto">
          <a:xfrm>
            <a:off x="4786313" y="500063"/>
            <a:ext cx="3214687" cy="55086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dirty="0">
                <a:solidFill>
                  <a:srgbClr val="003300"/>
                </a:solidFill>
              </a:rPr>
              <a:t>Мистецтво мініатюри умовне й декоративне. Це живопис без світлотіні. Зображення будується на основі найтоншого лінійного малюнка й комбінації чистих і звучних колірних плям. Мініатюра не знає перспективи: фігури </a:t>
            </a:r>
            <a:br>
              <a:rPr lang="uk-UA" sz="2200" b="1" dirty="0">
                <a:solidFill>
                  <a:srgbClr val="003300"/>
                </a:solidFill>
              </a:rPr>
            </a:br>
            <a:r>
              <a:rPr lang="uk-UA" sz="2200" b="1" dirty="0">
                <a:solidFill>
                  <a:srgbClr val="003300"/>
                </a:solidFill>
              </a:rPr>
              <a:t>й предмети розташовані на площині аркуша подібно до барвистого візерунка. </a:t>
            </a:r>
            <a:endParaRPr lang="ru-RU" sz="2200" b="1" dirty="0">
              <a:solidFill>
                <a:srgbClr val="003300"/>
              </a:solidFill>
            </a:endParaRPr>
          </a:p>
        </p:txBody>
      </p:sp>
      <p:grpSp>
        <p:nvGrpSpPr>
          <p:cNvPr id="4100" name="Группа 7"/>
          <p:cNvGrpSpPr>
            <a:grpSpLocks/>
          </p:cNvGrpSpPr>
          <p:nvPr/>
        </p:nvGrpSpPr>
        <p:grpSpPr bwMode="auto">
          <a:xfrm>
            <a:off x="8001000" y="0"/>
            <a:ext cx="1143000" cy="6858000"/>
            <a:chOff x="0" y="0"/>
            <a:chExt cx="1143000" cy="6858000"/>
          </a:xfrm>
        </p:grpSpPr>
        <p:pic>
          <p:nvPicPr>
            <p:cNvPr id="4101" name="Picture 4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29175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5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57496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6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32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7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15350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2"/>
          <p:cNvSpPr>
            <a:spLocks noChangeArrowheads="1"/>
          </p:cNvSpPr>
          <p:nvPr/>
        </p:nvSpPr>
        <p:spPr bwMode="auto">
          <a:xfrm>
            <a:off x="5643563" y="357188"/>
            <a:ext cx="3000375" cy="38163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spc="-150" dirty="0">
                <a:solidFill>
                  <a:srgbClr val="003300"/>
                </a:solidFill>
              </a:rPr>
              <a:t>До слів та букв на Сході ставилися з повагою </a:t>
            </a:r>
            <a:br>
              <a:rPr lang="uk-UA" sz="2200" b="1" spc="-150" dirty="0">
                <a:solidFill>
                  <a:srgbClr val="003300"/>
                </a:solidFill>
              </a:rPr>
            </a:br>
            <a:r>
              <a:rPr lang="uk-UA" sz="2200" b="1" spc="-150" dirty="0">
                <a:solidFill>
                  <a:srgbClr val="003300"/>
                </a:solidFill>
              </a:rPr>
              <a:t>й вірою в їхнє божественне походження і могутність. Саме тому особливу увагу </a:t>
            </a:r>
            <a:br>
              <a:rPr lang="uk-UA" sz="2200" b="1" spc="-150" dirty="0">
                <a:solidFill>
                  <a:srgbClr val="003300"/>
                </a:solidFill>
              </a:rPr>
            </a:br>
            <a:r>
              <a:rPr lang="uk-UA" sz="2200" b="1" spc="-150" dirty="0">
                <a:solidFill>
                  <a:srgbClr val="003300"/>
                </a:solidFill>
              </a:rPr>
              <a:t>в рукописі приділяли каліграфії. Мистецтво каліграфа часто цінувалося вище  за мистецтво мініатюриста.</a:t>
            </a:r>
            <a:endParaRPr lang="ru-RU" sz="2200" b="1" spc="-150" dirty="0">
              <a:solidFill>
                <a:srgbClr val="003300"/>
              </a:solidFill>
            </a:endParaRPr>
          </a:p>
        </p:txBody>
      </p:sp>
      <p:pic>
        <p:nvPicPr>
          <p:cNvPr id="5123" name="Picture 1" descr="E:\Мои документы\Рисунки\ислам\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4357688"/>
            <a:ext cx="2833688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2" descr="E:\Мои документы\Рисунки\ислам\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500063"/>
            <a:ext cx="3995737" cy="5357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125" name="Группа 5"/>
          <p:cNvGrpSpPr>
            <a:grpSpLocks/>
          </p:cNvGrpSpPr>
          <p:nvPr/>
        </p:nvGrpSpPr>
        <p:grpSpPr bwMode="auto">
          <a:xfrm>
            <a:off x="0" y="0"/>
            <a:ext cx="1143000" cy="6858000"/>
            <a:chOff x="0" y="0"/>
            <a:chExt cx="1143000" cy="6858000"/>
          </a:xfrm>
        </p:grpSpPr>
        <p:pic>
          <p:nvPicPr>
            <p:cNvPr id="5126" name="Picture 4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29175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5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57496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6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32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7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87499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E:\Мои документы\Рисунки\ислам\34.JPG"/>
          <p:cNvPicPr>
            <a:picLocks noChangeAspect="1" noChangeArrowheads="1"/>
          </p:cNvPicPr>
          <p:nvPr/>
        </p:nvPicPr>
        <p:blipFill>
          <a:blip r:embed="rId2"/>
          <a:srcRect l="10529" t="7930" r="10907" b="10132"/>
          <a:stretch>
            <a:fillRect/>
          </a:stretch>
        </p:blipFill>
        <p:spPr bwMode="auto">
          <a:xfrm>
            <a:off x="285750" y="285750"/>
            <a:ext cx="3619500" cy="564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4143375" y="293688"/>
            <a:ext cx="3571875" cy="2863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spc="-150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Декоративне оформлення східної середньовічної книги відповідало естетичним ідеалам епохи, метафоричному ладу середньовічної літератури, </a:t>
            </a:r>
            <a:r>
              <a:rPr lang="en-US" sz="2000" b="1" spc="-150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000" b="1" spc="-150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uk-UA" sz="2000" b="1" spc="-150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uk-UA" sz="2000" b="1" spc="-150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її фольклорним джерелам. </a:t>
            </a:r>
            <a:br>
              <a:rPr lang="uk-UA" sz="2000" b="1" spc="-150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uk-UA" sz="2000" b="1" spc="-150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У живописі мініатюри відобразилася своєрідна «концепція світобудови».</a:t>
            </a:r>
            <a:endParaRPr lang="uk-UA" sz="3200" b="1" spc="-150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4286250" y="3230563"/>
            <a:ext cx="3357563" cy="28622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srgbClr val="003300"/>
                </a:solidFill>
              </a:rPr>
              <a:t>У мініатюрах панує прекрасна вічна весна. </a:t>
            </a:r>
            <a:br>
              <a:rPr lang="uk-UA" sz="2000" b="1" dirty="0">
                <a:solidFill>
                  <a:srgbClr val="003300"/>
                </a:solidFill>
              </a:rPr>
            </a:br>
            <a:r>
              <a:rPr lang="uk-UA" sz="2000" b="1" dirty="0">
                <a:solidFill>
                  <a:srgbClr val="003300"/>
                </a:solidFill>
              </a:rPr>
              <a:t>Але при цьому картини природи були своєрідними формулами, де два-три дерева заміняли ліс, пагорб на обрії  </a:t>
            </a:r>
            <a:r>
              <a:rPr lang="uk-UA" sz="2000" b="1" dirty="0">
                <a:solidFill>
                  <a:srgbClr val="003300"/>
                </a:solidFill>
                <a:latin typeface="Calibri"/>
                <a:cs typeface="Calibri"/>
              </a:rPr>
              <a:t>̶</a:t>
            </a:r>
            <a:r>
              <a:rPr lang="uk-UA" sz="2000" b="1" dirty="0">
                <a:solidFill>
                  <a:srgbClr val="003300"/>
                </a:solidFill>
              </a:rPr>
              <a:t>  гірський пейзаж, квітучий кущ  </a:t>
            </a:r>
            <a:r>
              <a:rPr lang="uk-UA" sz="2000" b="1" dirty="0">
                <a:solidFill>
                  <a:srgbClr val="003300"/>
                </a:solidFill>
                <a:latin typeface="Calibri"/>
                <a:cs typeface="Calibri"/>
              </a:rPr>
              <a:t>̶</a:t>
            </a:r>
            <a:r>
              <a:rPr lang="uk-UA" sz="2000" b="1" dirty="0">
                <a:solidFill>
                  <a:srgbClr val="003300"/>
                </a:solidFill>
              </a:rPr>
              <a:t>  запашний сад.</a:t>
            </a:r>
            <a:endParaRPr lang="ru-RU" sz="2000" b="1" dirty="0">
              <a:solidFill>
                <a:srgbClr val="003300"/>
              </a:solidFill>
            </a:endParaRPr>
          </a:p>
        </p:txBody>
      </p:sp>
      <p:grpSp>
        <p:nvGrpSpPr>
          <p:cNvPr id="6149" name="Группа 4"/>
          <p:cNvGrpSpPr>
            <a:grpSpLocks/>
          </p:cNvGrpSpPr>
          <p:nvPr/>
        </p:nvGrpSpPr>
        <p:grpSpPr bwMode="auto">
          <a:xfrm>
            <a:off x="8001000" y="0"/>
            <a:ext cx="1143000" cy="6858000"/>
            <a:chOff x="0" y="0"/>
            <a:chExt cx="1143000" cy="6858000"/>
          </a:xfrm>
        </p:grpSpPr>
        <p:pic>
          <p:nvPicPr>
            <p:cNvPr id="6150" name="Picture 4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29175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Picture 5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57496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2" name="Picture 6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32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Picture 7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40908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E:\Мои документы\Рисунки\ислам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500063"/>
            <a:ext cx="3500437" cy="5786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4071938" y="214313"/>
            <a:ext cx="3714750" cy="28622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C00000"/>
                </a:solidFill>
              </a:rPr>
              <a:t>Зображення декількох вершників означало зіткнення армій, схилені фігури біля вельможі  </a:t>
            </a:r>
            <a:r>
              <a:rPr lang="uk-UA" b="1" dirty="0">
                <a:solidFill>
                  <a:srgbClr val="C00000"/>
                </a:solidFill>
                <a:latin typeface="Calibri"/>
                <a:cs typeface="Calibri"/>
              </a:rPr>
              <a:t>̶</a:t>
            </a:r>
            <a:r>
              <a:rPr lang="uk-UA" b="1" dirty="0">
                <a:solidFill>
                  <a:srgbClr val="C00000"/>
                </a:solidFill>
              </a:rPr>
              <a:t> цілу юрбу придворних. Фігури </a:t>
            </a:r>
            <a:br>
              <a:rPr lang="uk-UA" b="1" dirty="0">
                <a:solidFill>
                  <a:srgbClr val="C00000"/>
                </a:solidFill>
              </a:rPr>
            </a:br>
            <a:r>
              <a:rPr lang="uk-UA" b="1" dirty="0">
                <a:solidFill>
                  <a:srgbClr val="C00000"/>
                </a:solidFill>
              </a:rPr>
              <a:t>в цій юрбі майже однакові. Важливо було позначити не індивідуальність, а тип, відповідний до станової ієрархії, норм поведінки й ідеалу краси свого часу.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4071938" y="3441700"/>
            <a:ext cx="3786187" cy="31400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003300"/>
                </a:solidFill>
              </a:rPr>
              <a:t>Незалежно  від сюжету в рішенні мініатюр зберігається площинно-орнаментальна єдність. Подібний підхід виключає гостроту драматизму. Відрубані голови </a:t>
            </a:r>
            <a:br>
              <a:rPr lang="uk-UA" b="1" dirty="0">
                <a:solidFill>
                  <a:srgbClr val="003300"/>
                </a:solidFill>
              </a:rPr>
            </a:br>
            <a:r>
              <a:rPr lang="uk-UA" b="1" dirty="0">
                <a:solidFill>
                  <a:srgbClr val="003300"/>
                </a:solidFill>
              </a:rPr>
              <a:t>й розсічені тіла на полі бою сприймаються в єдиному візерунку з килимом квітів, орнаментом кінських попон </a:t>
            </a:r>
            <a:br>
              <a:rPr lang="uk-UA" b="1" dirty="0">
                <a:solidFill>
                  <a:srgbClr val="003300"/>
                </a:solidFill>
              </a:rPr>
            </a:br>
            <a:r>
              <a:rPr lang="uk-UA" b="1" dirty="0">
                <a:solidFill>
                  <a:srgbClr val="003300"/>
                </a:solidFill>
              </a:rPr>
              <a:t>і щитів.</a:t>
            </a:r>
            <a:endParaRPr lang="ru-RU" b="1" dirty="0">
              <a:solidFill>
                <a:srgbClr val="00330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rgbClr val="003300"/>
              </a:solidFill>
            </a:endParaRPr>
          </a:p>
        </p:txBody>
      </p:sp>
      <p:grpSp>
        <p:nvGrpSpPr>
          <p:cNvPr id="7173" name="Группа 4"/>
          <p:cNvGrpSpPr>
            <a:grpSpLocks/>
          </p:cNvGrpSpPr>
          <p:nvPr/>
        </p:nvGrpSpPr>
        <p:grpSpPr bwMode="auto">
          <a:xfrm>
            <a:off x="8001000" y="0"/>
            <a:ext cx="1143000" cy="6858000"/>
            <a:chOff x="0" y="0"/>
            <a:chExt cx="1143000" cy="6858000"/>
          </a:xfrm>
        </p:grpSpPr>
        <p:pic>
          <p:nvPicPr>
            <p:cNvPr id="7174" name="Picture 4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29175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Picture 5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57496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Picture 6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32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7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41203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Иранские миниатюры"/>
          <p:cNvPicPr>
            <a:picLocks noChangeAspect="1" noChangeArrowheads="1"/>
          </p:cNvPicPr>
          <p:nvPr/>
        </p:nvPicPr>
        <p:blipFill>
          <a:blip r:embed="rId2"/>
          <a:srcRect b="8224"/>
          <a:stretch>
            <a:fillRect/>
          </a:stretch>
        </p:blipFill>
        <p:spPr bwMode="auto">
          <a:xfrm>
            <a:off x="5214938" y="285750"/>
            <a:ext cx="3714750" cy="5214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1285875" y="5572125"/>
            <a:ext cx="7643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>
                <a:solidFill>
                  <a:prstClr val="black"/>
                </a:solidFill>
                <a:latin typeface="Palatino Linotype" pitchFamily="18" charset="0"/>
              </a:rPr>
              <a:t>Світ перської мініатюри  </a:t>
            </a:r>
            <a:r>
              <a:rPr lang="uk-UA" sz="2000" b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̶</a:t>
            </a:r>
            <a:r>
              <a:rPr lang="uk-UA" sz="2000" b="1">
                <a:solidFill>
                  <a:prstClr val="black"/>
                </a:solidFill>
                <a:latin typeface="Palatino Linotype" pitchFamily="18" charset="0"/>
              </a:rPr>
              <a:t>  це злиття реальності, вимислу й символіки. Її образи святкові, наповнені радістю життя.</a:t>
            </a:r>
            <a:endParaRPr lang="ru-RU" sz="2000" b="1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1428750" y="714375"/>
            <a:ext cx="3714750" cy="31702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srgbClr val="C00000"/>
                </a:solidFill>
              </a:rPr>
              <a:t>Найчастіше перед нами розкішний казковий сад. Рожеві, блакитні, бузкові, золоті, покриті строкатим килимом квітів галявини оточують нагромадження скель, схожих на шматки дорогоцінної лави. Небо золоте або яскраво-синє, </a:t>
            </a:r>
            <a:br>
              <a:rPr lang="uk-UA" sz="2000" b="1" dirty="0">
                <a:solidFill>
                  <a:srgbClr val="C00000"/>
                </a:solidFill>
              </a:rPr>
            </a:br>
            <a:r>
              <a:rPr lang="uk-UA" sz="2000" b="1" dirty="0">
                <a:solidFill>
                  <a:srgbClr val="C00000"/>
                </a:solidFill>
              </a:rPr>
              <a:t>із хмаринами.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pSp>
        <p:nvGrpSpPr>
          <p:cNvPr id="8197" name="Группа 4"/>
          <p:cNvGrpSpPr>
            <a:grpSpLocks/>
          </p:cNvGrpSpPr>
          <p:nvPr/>
        </p:nvGrpSpPr>
        <p:grpSpPr bwMode="auto">
          <a:xfrm>
            <a:off x="0" y="0"/>
            <a:ext cx="1143000" cy="6858000"/>
            <a:chOff x="0" y="0"/>
            <a:chExt cx="1143000" cy="6858000"/>
          </a:xfrm>
        </p:grpSpPr>
        <p:pic>
          <p:nvPicPr>
            <p:cNvPr id="8198" name="Picture 4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29175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5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57496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6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32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7" descr="E:\Мои документы\Мои рисунки\right-b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430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58653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043.radikal.ru/0802/2f/628c394018b1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428625" y="642938"/>
            <a:ext cx="3922713" cy="3500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500063" y="4514850"/>
            <a:ext cx="77152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Вхід у Єрусалим. 1220 рік, Дамаск.</a:t>
            </a:r>
            <a:endParaRPr lang="ru-RU" sz="1000" b="1">
              <a:solidFill>
                <a:prstClr val="black"/>
              </a:solidFill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b="1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Унікальний рукопис, оформлений мусульманським майстром для християнської громади Дамаска.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b="1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Привабливість цієї мініатюри полягає в тому, що методами й технікою, традиційними для ісламського сходу,  зображується християнський сюжет. </a:t>
            </a:r>
            <a:endParaRPr lang="uk-UA" sz="2400" b="1">
              <a:solidFill>
                <a:prstClr val="black"/>
              </a:solidFill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220" name="Прямоугольник 4"/>
          <p:cNvSpPr>
            <a:spLocks noChangeArrowheads="1"/>
          </p:cNvSpPr>
          <p:nvPr/>
        </p:nvSpPr>
        <p:spPr bwMode="auto">
          <a:xfrm>
            <a:off x="4643438" y="785813"/>
            <a:ext cx="4143375" cy="28622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srgbClr val="C00000"/>
                </a:solidFill>
              </a:rPr>
              <a:t>На Близькому Сході  й у країнах Західної Європи мініатюра розвивалась майже одночасно. Але в той час як у середньовічній Європі основним об’єктом ілюстрування була культова література, на Сході цариною «фігуративного» мистецтва стала світська література. 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428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4"/>
          <p:cNvSpPr>
            <a:spLocks noChangeArrowheads="1"/>
          </p:cNvSpPr>
          <p:nvPr/>
        </p:nvSpPr>
        <p:spPr bwMode="auto">
          <a:xfrm>
            <a:off x="357188" y="198438"/>
            <a:ext cx="8286750" cy="13858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Завдання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dirty="0">
                <a:solidFill>
                  <a:srgbClr val="003300"/>
                </a:solidFill>
                <a:ea typeface="Calibri" pitchFamily="34" charset="0"/>
                <a:cs typeface="Times New Roman" pitchFamily="18" charset="0"/>
              </a:rPr>
              <a:t>Скласти кластер зі слів-асоціацій до багдадської книжкової мініатюри.</a:t>
            </a:r>
            <a:endParaRPr lang="ru-RU" sz="2200" dirty="0">
              <a:solidFill>
                <a:prstClr val="black"/>
              </a:solidFill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10243" name="Group 1"/>
          <p:cNvGrpSpPr>
            <a:grpSpLocks/>
          </p:cNvGrpSpPr>
          <p:nvPr/>
        </p:nvGrpSpPr>
        <p:grpSpPr bwMode="auto">
          <a:xfrm>
            <a:off x="1571625" y="1857375"/>
            <a:ext cx="5857875" cy="3857625"/>
            <a:chOff x="3405" y="13105"/>
            <a:chExt cx="5895" cy="3609"/>
          </a:xfrm>
        </p:grpSpPr>
        <p:cxnSp>
          <p:nvCxnSpPr>
            <p:cNvPr id="10245" name="Прямая со стрелкой 2"/>
            <p:cNvCxnSpPr>
              <a:cxnSpLocks noChangeShapeType="1"/>
            </p:cNvCxnSpPr>
            <p:nvPr/>
          </p:nvCxnSpPr>
          <p:spPr bwMode="auto">
            <a:xfrm flipH="1" flipV="1">
              <a:off x="3405" y="13707"/>
              <a:ext cx="1545" cy="900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6" name="Прямая со стрелкой 3"/>
            <p:cNvCxnSpPr>
              <a:cxnSpLocks noChangeShapeType="1"/>
            </p:cNvCxnSpPr>
            <p:nvPr/>
          </p:nvCxnSpPr>
          <p:spPr bwMode="auto">
            <a:xfrm flipH="1">
              <a:off x="3405" y="14926"/>
              <a:ext cx="1545" cy="825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7" name="Прямая со стрелкой 4"/>
            <p:cNvCxnSpPr>
              <a:cxnSpLocks noChangeShapeType="1"/>
            </p:cNvCxnSpPr>
            <p:nvPr/>
          </p:nvCxnSpPr>
          <p:spPr bwMode="auto">
            <a:xfrm flipH="1" flipV="1">
              <a:off x="4425" y="13105"/>
              <a:ext cx="870" cy="1545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8" name="Прямая со стрелкой 5"/>
            <p:cNvCxnSpPr>
              <a:cxnSpLocks noChangeShapeType="1"/>
            </p:cNvCxnSpPr>
            <p:nvPr/>
          </p:nvCxnSpPr>
          <p:spPr bwMode="auto">
            <a:xfrm rot="-5400000">
              <a:off x="4821" y="13878"/>
              <a:ext cx="1458" cy="0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9" name="Прямая со стрелкой 6"/>
            <p:cNvCxnSpPr>
              <a:cxnSpLocks noChangeShapeType="1"/>
            </p:cNvCxnSpPr>
            <p:nvPr/>
          </p:nvCxnSpPr>
          <p:spPr bwMode="auto">
            <a:xfrm rot="-5400000">
              <a:off x="5797" y="13877"/>
              <a:ext cx="1458" cy="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4579B8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0" name="Прямая со стрелкой 7"/>
            <p:cNvCxnSpPr>
              <a:cxnSpLocks noChangeShapeType="1"/>
            </p:cNvCxnSpPr>
            <p:nvPr/>
          </p:nvCxnSpPr>
          <p:spPr bwMode="auto">
            <a:xfrm flipV="1">
              <a:off x="7140" y="13105"/>
              <a:ext cx="915" cy="1545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1" name="Прямая со стрелкой 8"/>
            <p:cNvCxnSpPr>
              <a:cxnSpLocks noChangeShapeType="1"/>
            </p:cNvCxnSpPr>
            <p:nvPr/>
          </p:nvCxnSpPr>
          <p:spPr bwMode="auto">
            <a:xfrm flipV="1">
              <a:off x="7725" y="13707"/>
              <a:ext cx="1095" cy="975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2" name="Прямая со стрелкой 10"/>
            <p:cNvCxnSpPr>
              <a:cxnSpLocks noChangeShapeType="1"/>
            </p:cNvCxnSpPr>
            <p:nvPr/>
          </p:nvCxnSpPr>
          <p:spPr bwMode="auto">
            <a:xfrm>
              <a:off x="7725" y="14926"/>
              <a:ext cx="1575" cy="825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3" name="Прямая со стрелкой 11"/>
            <p:cNvCxnSpPr>
              <a:cxnSpLocks noChangeShapeType="1"/>
            </p:cNvCxnSpPr>
            <p:nvPr/>
          </p:nvCxnSpPr>
          <p:spPr bwMode="auto">
            <a:xfrm flipH="1">
              <a:off x="4005" y="14958"/>
              <a:ext cx="1290" cy="1410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4" name="Прямая со стрелкой 12"/>
            <p:cNvCxnSpPr>
              <a:cxnSpLocks noChangeShapeType="1"/>
            </p:cNvCxnSpPr>
            <p:nvPr/>
          </p:nvCxnSpPr>
          <p:spPr bwMode="auto">
            <a:xfrm>
              <a:off x="5625" y="14899"/>
              <a:ext cx="0" cy="1815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5" name="Прямая со стрелкой 13"/>
            <p:cNvCxnSpPr>
              <a:cxnSpLocks noChangeShapeType="1"/>
            </p:cNvCxnSpPr>
            <p:nvPr/>
          </p:nvCxnSpPr>
          <p:spPr bwMode="auto">
            <a:xfrm>
              <a:off x="6525" y="14899"/>
              <a:ext cx="90" cy="1815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6" name="Прямая со стрелкой 14"/>
            <p:cNvCxnSpPr>
              <a:cxnSpLocks noChangeShapeType="1"/>
            </p:cNvCxnSpPr>
            <p:nvPr/>
          </p:nvCxnSpPr>
          <p:spPr bwMode="auto">
            <a:xfrm>
              <a:off x="7140" y="14926"/>
              <a:ext cx="990" cy="1620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244" name="Прямоугольник 16"/>
          <p:cNvSpPr>
            <a:spLocks noChangeArrowheads="1"/>
          </p:cNvSpPr>
          <p:nvPr/>
        </p:nvSpPr>
        <p:spPr bwMode="auto">
          <a:xfrm>
            <a:off x="2136775" y="3429000"/>
            <a:ext cx="46672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200" b="1" i="1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Багдадська книжкова мініатюра </a:t>
            </a:r>
            <a:endParaRPr lang="ru-RU" sz="2200" b="1">
              <a:solidFill>
                <a:prstClr val="black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2464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1127</Words>
  <Application>Microsoft Office PowerPoint</Application>
  <PresentationFormat>Экран (4:3)</PresentationFormat>
  <Paragraphs>78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2012-06-03T18:36:20Z</dcterms:created>
  <dcterms:modified xsi:type="dcterms:W3CDTF">2012-06-03T18:38:03Z</dcterms:modified>
</cp:coreProperties>
</file>