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08-01-27T20:00:39.8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78,'0'0,"0"0,19 0,-19 0,20 0,-20 0,20 0,-20 0,20 0,-20 0,20 0,-20 0,20 0,0 0,-20 0,19 0,1 0,0 0,-20 0,20 0,0 0,0 0,0 0,-1 0,-19 0,20 0,0 0,0 0,0 0,0 0,0 0,-20 0,19 0,1-20,0 20,0 0,0 0,-20 0,20 0,-20 0,20 0,-1 0,1 0,0 0,-20 0,20 0,-20 0,20 0,0 0,19 0,-19 0,0 0,0 0,-20 0,20 0,-20 0,39-19,-19 19,20 0,-20 0,0 0,-20 0,20 0,-20 0,19 0,1 0,0 0,0 0,0 0,20 0,-21 0,-19 0,20 0,-20 0,20 0,0 0,0 0,0 0,0 0,-20 0,19 0,1-19,0 19,0 0,0 0,0 0,0 0,-20 0,19 0,1 0,0 0,-20 0,20 0,0 0,0 0,-1 0,1 0,0 0,0 0,0 0,0 0,0 0,-1 0,1 0,-20 0,20 0,0 0,0 0,0 0,0 0,-1 0,1 0,0 0,0 0,-20 0,20 0,0 0,0 0,-1 0,21 0,0 0,-20 0,0 0,-20-20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08-01-27T20:23:47.10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1,'0'0,"0"0,20 0,-20 0,20 0,-20 0,20 0,-20 0,20 0,0 0,-20 0,0 0,19 0,-19 0,20 0,-20 0,20 0,-20 0,20 0,-20 0,20 0,-20 0,0 0,20 0,-20 0,19 0,-19 0,20 0,-20 0,20 0,-20 0,20 0,-20 0,0 0,20 0,-20 0,20 0,-20 0,20 0,-20 0,19 0,-19 0,20 0,0 0,-20 0,0 0,20 0,-20 0,20 0,-20 0,20 0,-1 0,-19 0,20 0,-20 0,20 0,-20 0,0 0,20 0,-20 0,20 0,-20 0,20 0,-20 0,19 0,-19 0,20 0,-20 0,0 0,20 0,-20 0,20 0,-20 0,20 0,-20 0,20 0,-20 0,20 0,-20 0,0 0,19 0,-19 0,20 0,-20 0,20 0,-20 0,20 0,-20 0,20 0,0 0,-20 0,0 0,19 0,-19 0,20 0,-20 0,20 0,0 0,-20 0,20 0,-20 0,0 0,20 0,-20 0,20 0,-1 0,-19 0,20 0,0 0,0 0,-20 0,20 0,0 0,-1 0,1 0,0 0,0 0,-20 0,20 0,0 0,-20 0,0 0,19 0,-19 0,20 0,-20 0,20 0,0 0,0 0,-20 0,20 0,0 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BEBE6-BA1E-4007-936D-444C191630A3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E7B1-A2A5-4C81-A81C-E43662CBA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0C78DE-92EE-4864-9392-1A628AD831A3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CF3F7B-678A-4CEF-B2AC-CC98E900E656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9D4E1F-05F2-480C-913C-6E991D540F43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9FE58-AA57-403E-86BE-D2308A7F4A9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A8D3-B59A-4166-AB36-08D3AB6A545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0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6542-F764-4337-A0FC-F737C516284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6350-F840-4BA4-91DD-BF0623B79D7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C886-968B-4454-892E-69BE8AEC7A0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2DC5-FE5C-402C-9EF7-0EC6290932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A9F5-A355-4E9B-8334-274AC71CF25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526B-6FE1-4260-B44C-93C617BC336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9319-F06B-4C3F-B96A-8E7DE9DDAC7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4711-F806-4F72-9B47-EF864AAEFED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A009-A202-49E4-A64E-2CD1D7D75EF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C0B8-BDEB-4A6F-87A2-DD89CF1A3A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50D6-AD46-46AB-BCE7-ACD00FCC728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8B58-423B-48E2-B42B-1D865AF8ADE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4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BA65-2A87-4DB6-A71E-47CD9297674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072C-3451-4180-979C-E3F92EA82F5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89DF-7B11-439A-B7BA-873D252402A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977A-6CBB-4DD3-9867-8A1749621D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F9A0-2383-4E3B-B5A1-82FF6058FFA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AA8DF-B111-46DD-9A06-22995D378E6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8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953B-9178-452F-B057-B5D2B355719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8DF9-F586-4A01-93F5-4DB8E4F8195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0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2131BC-4848-4741-9C2B-34C93ACCBC1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E9722D-CA8A-4027-9686-9EBBB49A9E3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rq.foto.radikal.ru/0708/29/5b307046530d.jp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6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ty.live174.ru/store/image/f2_03863-134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ru.wikipedia.org/wiki/%D0%A4%D0%B0%D0%B9%D0%BB:TheByrd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ru.wikipedia.org/wiki/%D0%A4%D0%B0%D0%B9%D0%BB:The_doors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rq.foto.radikal.ru/0708/29/5b307046530d.jpg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3/Louis_Armstrong_NYWTS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928934"/>
            <a:ext cx="642942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Види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і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напрями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</a:p>
          <a:p>
            <a:pPr algn="ctr">
              <a:defRPr/>
            </a:pP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сучасної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популярної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музики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: </a:t>
            </a:r>
          </a:p>
          <a:p>
            <a:pPr algn="ctr">
              <a:defRPr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блюз, джаз, рок-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і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поп-музика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. 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Видатні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музиканти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і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співаки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286388"/>
            <a:ext cx="174868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5080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Урок  №12</a:t>
            </a:r>
          </a:p>
        </p:txBody>
      </p:sp>
      <p:pic>
        <p:nvPicPr>
          <p:cNvPr id="8" name="Picture 4" descr="PIANO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21812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фортепиано вол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Музичні</a:t>
            </a:r>
            <a:r>
              <a:rPr lang="ru-RU" sz="48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8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ритми</a:t>
            </a:r>
            <a:r>
              <a:rPr lang="ru-RU" sz="48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Америки</a:t>
            </a:r>
          </a:p>
        </p:txBody>
      </p:sp>
      <p:pic>
        <p:nvPicPr>
          <p:cNvPr id="2055" name="Picture 11" descr="MCj039066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2">
            <a:off x="539750" y="1730375"/>
            <a:ext cx="29892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4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b="20817"/>
          <a:stretch>
            <a:fillRect/>
          </a:stretch>
        </p:blipFill>
        <p:spPr bwMode="auto">
          <a:xfrm>
            <a:off x="1428750" y="1285875"/>
            <a:ext cx="650081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929198"/>
            <a:ext cx="771530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Значну роль відіграє аранжування творів, які виконуються оркестром до 20 виконавців.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643578"/>
            <a:ext cx="764386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здобули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біг-бенди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керуванням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Д.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Еллінгтона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Б.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Гудмена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Т.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Дорсі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b="1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5852" y="0"/>
            <a:ext cx="678657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Біг-бенд</a:t>
            </a:r>
            <a:endParaRPr lang="ru-RU" sz="4400" b="1" dirty="0">
              <a:ln w="6350"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73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3duke_elling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3703638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9" name="Picture 11" descr="ellingt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357438"/>
            <a:ext cx="2741612" cy="377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4429124" y="500042"/>
            <a:ext cx="421484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ДЮК ЕЛІНГТОН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(1899 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Calibri"/>
              </a:rPr>
              <a:t>̶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1974)</a:t>
            </a: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218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piano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71813"/>
            <a:ext cx="31194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Картинка 0 из 9821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143375"/>
            <a:ext cx="33178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0"/>
            <a:ext cx="6786578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Інструменти</a:t>
            </a:r>
            <a:r>
              <a:rPr lang="ru-RU" sz="44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sz="44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біг-бенду</a:t>
            </a:r>
            <a:endParaRPr lang="ru-RU" sz="4400" b="1" dirty="0">
              <a:ln w="6350"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pic>
        <p:nvPicPr>
          <p:cNvPr id="12" name="Picture 7" descr="348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74255">
            <a:off x="2597150" y="781050"/>
            <a:ext cx="1955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Контрабас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71563"/>
            <a:ext cx="17478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Бандж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428867"/>
            <a:ext cx="1620739" cy="41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29289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trub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33210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Ukulel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7598">
            <a:off x="7028449" y="553409"/>
            <a:ext cx="13804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72000"/>
            <a:ext cx="2349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2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571875"/>
            <a:ext cx="2071687" cy="2989263"/>
          </a:xfrm>
          <a:prstGeom prst="rect">
            <a:avLst/>
          </a:prstGeom>
          <a:noFill/>
          <a:ln w="603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84550" cy="2538412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429124" y="500042"/>
            <a:ext cx="421484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ДЖОРДЖ ГЕРШВІН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(1893 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Calibri"/>
              </a:rPr>
              <a:t>̶</a:t>
            </a: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1937)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571472" y="5786454"/>
            <a:ext cx="4500594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«</a:t>
            </a:r>
            <a:r>
              <a:rPr lang="ru-RU" sz="40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Рапсодія</a:t>
            </a:r>
            <a:r>
              <a:rPr lang="ru-RU" sz="4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в </a:t>
            </a:r>
            <a:r>
              <a:rPr lang="ru-RU" sz="40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блюзових</a:t>
            </a:r>
            <a:r>
              <a:rPr lang="ru-RU" sz="4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 тонах»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71876"/>
            <a:ext cx="564360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основу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своєї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поклав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негритянську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народну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музику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джазового характеру,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поєднуючи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її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прийомами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європейської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симфонічної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857500"/>
            <a:ext cx="85010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СТВОРИВ НОВИЙ МУЗИЧНИЙ ЖАНР 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Times New Roman" pitchFamily="18" charset="0"/>
              </a:rPr>
              <a:t>  СИМФОДЖАЗ.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0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ershv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2446338" cy="2795588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Луи Армстронг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357313"/>
            <a:ext cx="2255837" cy="2928937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Дюк Эллингт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/>
          <a:stretch>
            <a:fillRect/>
          </a:stretch>
        </p:blipFill>
        <p:spPr bwMode="auto">
          <a:xfrm>
            <a:off x="3500438" y="3429000"/>
            <a:ext cx="2155825" cy="24638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86500" y="4572000"/>
            <a:ext cx="262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 err="1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Луї</a:t>
            </a:r>
            <a:r>
              <a:rPr lang="ru-RU" sz="1600" b="1" dirty="0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 </a:t>
            </a:r>
            <a:r>
              <a:rPr lang="ru-RU" sz="1600" b="1" dirty="0" err="1">
                <a:ln w="1905"/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Армстронг</a:t>
            </a:r>
            <a:endParaRPr lang="ru-RU" sz="1600" b="1" dirty="0">
              <a:ln w="1905"/>
              <a:solidFill>
                <a:srgbClr val="9BBB59">
                  <a:lumMod val="50000"/>
                </a:srgbClr>
              </a:solidFill>
              <a:latin typeface="Berlin Sans FB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71868" y="2786058"/>
            <a:ext cx="194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Дюк</a:t>
            </a:r>
            <a:r>
              <a:rPr lang="ru-RU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 </a:t>
            </a:r>
            <a:r>
              <a:rPr lang="ru-RU" b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" pitchFamily="34" charset="0"/>
              </a:rPr>
              <a:t>Еллінгтон</a:t>
            </a:r>
            <a:endParaRPr lang="ru-RU" b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034" y="4714884"/>
            <a:ext cx="2357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Джордж </a:t>
            </a:r>
            <a:r>
              <a:rPr lang="ru-RU" b="1" dirty="0" err="1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Гершвін</a:t>
            </a:r>
            <a:endParaRPr lang="ru-RU" b="1" dirty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ДЖАЗОВІ КОМПОЗИТОРИ</a:t>
            </a:r>
          </a:p>
        </p:txBody>
      </p:sp>
    </p:spTree>
    <p:extLst>
      <p:ext uri="{BB962C8B-B14F-4D97-AF65-F5344CB8AC3E}">
        <p14:creationId xmlns:p14="http://schemas.microsoft.com/office/powerpoint/2010/main" val="387844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Элла Фитцжеральд. Краткая биографи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3143297" cy="248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85813" y="4714875"/>
            <a:ext cx="20002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993300"/>
                </a:solidFill>
                <a:latin typeface="Berlin Sans FB" pitchFamily="34" charset="0"/>
              </a:rPr>
              <a:t>Бенні Гудмен</a:t>
            </a:r>
            <a:r>
              <a:rPr lang="ru-RU" sz="3200" b="1" i="1">
                <a:solidFill>
                  <a:srgbClr val="800000"/>
                </a:solidFill>
                <a:latin typeface="Modern No. 20" pitchFamily="18" charset="0"/>
              </a:rPr>
              <a:t>                            </a:t>
            </a:r>
          </a:p>
        </p:txBody>
      </p:sp>
      <p:pic>
        <p:nvPicPr>
          <p:cNvPr id="16388" name="Picture 4" descr="Бенни Гудмен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2286000" cy="2786063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86438" y="3857625"/>
            <a:ext cx="27146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800000"/>
                </a:solidFill>
                <a:latin typeface="Berlin Sans FB" pitchFamily="34" charset="0"/>
              </a:rPr>
              <a:t>Елла Фіцджеральд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ДЖАЗОВІ ВИКОНАВЦІ</a:t>
            </a:r>
          </a:p>
        </p:txBody>
      </p:sp>
      <p:pic>
        <p:nvPicPr>
          <p:cNvPr id="9" name="Picture 2" descr="http://www.peoples.ru/art/music/national/mahalia_jackson/jackson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00174"/>
            <a:ext cx="2065208" cy="30289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Прямоугольник 9"/>
          <p:cNvSpPr/>
          <p:nvPr/>
        </p:nvSpPr>
        <p:spPr>
          <a:xfrm>
            <a:off x="3214678" y="4643446"/>
            <a:ext cx="278608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Махалія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Джексон (</a:t>
            </a:r>
            <a:r>
              <a:rPr lang="ru-RU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спіричуелз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)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5500702"/>
            <a:ext cx="8501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До класики світового джазу ввійшли такі прославлені імена, як Луї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Армстронг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Махалія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Джексон, Елла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Фіцжеральд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Бенні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Гудмен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Чарлі Паркер,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Бессі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Сміт, Біллі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Холлідей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Глен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Міллер.</a:t>
            </a:r>
            <a:endParaRPr lang="uk-UA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folHlink"/>
                </a:solidFill>
              </a:rPr>
              <a:t>Напрями джазу</a:t>
            </a:r>
            <a:endParaRPr lang="uk-UA" dirty="0">
              <a:solidFill>
                <a:schemeClr val="fol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7358114" cy="2786082"/>
          </a:xfrm>
          <a:ln>
            <a:miter lim="800000"/>
            <a:headEnd/>
            <a:tailEnd/>
          </a:ln>
          <a:extLst/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Ранній джаз (хот-джаз (гарячий джаз)).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Холодний джаз (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кул-джаз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Світ-джаз (солодкий джаз).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Бі-боп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(нервовий джаз).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Симфоджаз.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OMB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571750"/>
            <a:ext cx="270033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8596" y="4768852"/>
            <a:ext cx="8229600" cy="16605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з джазом пов’язане виникнення такого поняття, як масова культура. </a:t>
            </a: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endParaRPr lang="uk-UA" sz="1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 дав початок 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ритм-енд-блюзу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рок-н-ролу, який відкрив дорогу багатьом співакам, таким  як  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елвіс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Преслі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 ін.</a:t>
            </a: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endParaRPr lang="uk-UA" sz="1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indent="357188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uk-UA" sz="2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ок», «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фанк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«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естрадна музика, 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кіно і </a:t>
            </a:r>
            <a:r>
              <a:rPr lang="uk-UA" sz="1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телеБачення</a:t>
            </a:r>
            <a:r>
              <a:rPr lang="uk-UA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взяли багато  елементів джазу.</a:t>
            </a:r>
          </a:p>
        </p:txBody>
      </p:sp>
    </p:spTree>
    <p:extLst>
      <p:ext uri="{BB962C8B-B14F-4D97-AF65-F5344CB8AC3E}">
        <p14:creationId xmlns:p14="http://schemas.microsoft.com/office/powerpoint/2010/main" val="39746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РОК-МУЗИКА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715304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особливим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субкультурним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явищем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такі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субкультури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моди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хіпі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панки,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металісти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готи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емо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нерозривно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пов’язані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певними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жанрами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786190"/>
            <a:ext cx="8143932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Рок-музика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напрямів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легких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таких як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танцювальний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рок-н-рол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поп-рок,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бритпоп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до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брутальних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агресивних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жанрів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дет-металу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грайндкору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Зміст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пісень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варіюється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легкого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невимушеного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похмурого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глибокого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філософського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709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001056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РОК-Н-РОЛ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̶  </a:t>
            </a:r>
            <a:r>
              <a:rPr lang="uk-UA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стиль популярної музики, що народився в 1950-х роках у США, є раннім етапом розвитку рок-музики. Також танець, що виконується під музику рок-н-ролу, </a:t>
            </a:r>
            <a:br>
              <a:rPr lang="uk-UA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й музична композиція в стилі рок-н-ролу.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714356"/>
            <a:ext cx="800105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РОКАБІЛІ</a:t>
            </a: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̶ 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різновид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рок-н-ролу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мав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сильний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вплив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кантрі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й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блюзу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й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орієнтований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на «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білу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публіку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 Стиль 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рокабілі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є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прародителем </a:t>
            </a: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сучасного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року.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8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988"/>
            <a:ext cx="8570913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795963" y="2565400"/>
            <a:ext cx="360362" cy="2159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059113" y="5805488"/>
            <a:ext cx="21605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sz="120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МОУ  СОШ   </a:t>
            </a:r>
          </a:p>
          <a:p>
            <a:pPr>
              <a:defRPr/>
            </a:pPr>
            <a:r>
              <a:rPr lang="ru-RU" sz="120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Уршельская средняя школа</a:t>
            </a:r>
          </a:p>
          <a:p>
            <a:pPr>
              <a:defRPr/>
            </a:pPr>
            <a:r>
              <a:rPr lang="ru-RU" sz="120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Чиркунова О. В.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5025" y="4929188"/>
              <a:ext cx="736600" cy="28575"/>
            </p14:xfrm>
          </p:contentPart>
        </mc:Choice>
        <mc:Fallback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7384" y="4911464"/>
                <a:ext cx="771882" cy="6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2457450"/>
              <a:ext cx="493713" cy="1588"/>
            </p14:xfrm>
          </p:contentPart>
        </mc:Choice>
        <mc:Fallback>
          <p:pic>
            <p:nvPicPr>
              <p:cNvPr id="102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405" y="2379638"/>
                <a:ext cx="529004" cy="1572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36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6806 L 8.33333E-7 5.55556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001056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СЕРФ-РОК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̶ популярна американська музика початку 60-х років </a:t>
            </a:r>
            <a:r>
              <a:rPr lang="en-US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XX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століття, споконвічно пляжна, тобто для курортників і особливо для </a:t>
            </a:r>
            <a:r>
              <a:rPr lang="uk-UA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серферів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Музика переважно інструментальна, початком </a:t>
            </a:r>
            <a:r>
              <a:rPr lang="uk-UA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серфу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вважається оригінальний гітарний стиль </a:t>
            </a:r>
            <a:r>
              <a:rPr lang="uk-UA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Діка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Дейла.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001056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БЛЮЗ-РОК</a:t>
            </a:r>
            <a:r>
              <a:rPr lang="uk-UA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̶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гібридний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музичний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жанр,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різновид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рок-музики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поєднує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елементи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стилів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блюзу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рок-н-ролу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Музичний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історик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П’єро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Скаруффі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назвав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ритм-н-блюз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виконанні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білих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європейських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музикантів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414607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358246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ФОЛК-РОК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музичний жанр, що поєднує елементи фольклорної й рок-музики. Першою </a:t>
            </a:r>
            <a:r>
              <a:rPr lang="uk-UA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фолк-роковою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піснею була американська народна «</a:t>
            </a:r>
            <a:r>
              <a:rPr lang="en-US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House of the Rising Sun», 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виконана британською рок-групою </a:t>
            </a:r>
            <a:r>
              <a:rPr lang="en-US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Animals 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 1964 році. Музика </a:t>
            </a:r>
            <a:b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Beatles 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впливає на каліфорнійську групу </a:t>
            </a:r>
            <a:r>
              <a:rPr lang="en-US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Byrds</a:t>
            </a:r>
            <a:r>
              <a:rPr lang="en-US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яка </a:t>
            </a:r>
            <a:b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1965 році й засновує американський </a:t>
            </a:r>
            <a:r>
              <a:rPr lang="uk-UA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фолк-рок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6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uk-UA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ХАРД-РОК 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̶ жанр рок-музики зі специфічним звучанням електрогітари й центральною роллю соло-гітариста. Розквіт почався з груп </a:t>
            </a:r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 Purple, Black Sabbath 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</a:t>
            </a:r>
            <a:r>
              <a:rPr lang="en-US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Led Zeppelin. 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Термін «</a:t>
            </a:r>
            <a:r>
              <a:rPr lang="uk-UA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хард-рок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використовують як синонім для «важких» жанрів: </a:t>
            </a:r>
            <a:r>
              <a:rPr lang="uk-UA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хеві-метал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гранж</a:t>
            </a:r>
            <a:r>
              <a:rPr lang="uk-UA" sz="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т. п. 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9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cap="all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Альтернативний рок</a:t>
            </a:r>
            <a:r>
              <a:rPr lang="en-US" sz="20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en-US" sz="20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термін, під яким розуміють різні жанри рок-музики, що протиставляють себе традиційним. Термін </a:t>
            </a:r>
            <a:r>
              <a:rPr lang="uk-UA" sz="20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uk-UA" sz="20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ʼ</a:t>
            </a:r>
            <a:r>
              <a:rPr lang="uk-UA" sz="20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явився</a:t>
            </a:r>
            <a:r>
              <a:rPr lang="uk-UA" sz="20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 1980-ті рр. і охоплював безліч жанрів, що беруть свій початок у панк-року, </a:t>
            </a:r>
            <a:r>
              <a:rPr lang="uk-UA" sz="2000" b="1" dirty="0" err="1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постпанку</a:t>
            </a:r>
            <a:r>
              <a:rPr lang="uk-UA" sz="2000" b="1" dirty="0">
                <a:ln w="1905"/>
                <a:solidFill>
                  <a:srgbClr val="F796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та ін. </a:t>
            </a:r>
            <a:endParaRPr lang="ru-RU" sz="2400" b="1" dirty="0">
              <a:ln w="1905"/>
              <a:solidFill>
                <a:srgbClr val="F7964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9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cap="all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Психоделічний</a:t>
            </a:r>
            <a:r>
              <a:rPr lang="ru-RU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рок</a:t>
            </a:r>
            <a:r>
              <a:rPr lang="en-US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  <a:cs typeface="Calibri"/>
              </a:rPr>
              <a:t>̶</a:t>
            </a:r>
            <a:r>
              <a:rPr lang="en-US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складна,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експресивна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музика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яка сильно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впливає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слухача.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Пов'язаний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вживанням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психоделіків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як слухачами, так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музикантами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психоделічний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рок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імітує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дію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галюциногенів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Для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спеціальні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ефекти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час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виконання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upload.wikimedia.org/wikipedia/ru/thumb/1/12/TheByrds.jpg/220px-TheByrd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71744"/>
            <a:ext cx="292895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357313" y="5072063"/>
            <a:ext cx="250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The Byrds.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Праворуч  Роджер Мак-Гуїнн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5572125" y="5072063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The Doors.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200">
                <a:solidFill>
                  <a:srgbClr val="1F497D"/>
                </a:solidFill>
                <a:latin typeface="Arial" charset="0"/>
                <a:cs typeface="Arial" charset="0"/>
              </a:rPr>
              <a:t>Попереду  Джим Моррісон</a:t>
            </a:r>
          </a:p>
        </p:txBody>
      </p:sp>
      <p:pic>
        <p:nvPicPr>
          <p:cNvPr id="6" name="Рисунок 5" descr="http://upload.wikimedia.org/wikipedia/ru/thumb/c/c7/The_doors.jpg/220px-The_door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500306"/>
            <a:ext cx="281051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006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ХЕВІ-МЕТАЛ</a:t>
            </a:r>
            <a:r>
              <a:rPr lang="uk-UA" sz="24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(важкий метал)  ̶  жанр рок-музики, який дав початок усій «металевій» музиці. Цим терміном називають «класичний» метал, який був створений групами </a:t>
            </a:r>
            <a:r>
              <a:rPr lang="en-US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Black Sabbath </a:t>
            </a:r>
            <a: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і </a:t>
            </a:r>
            <a:r>
              <a:rPr lang="en-US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Judas Priest. </a:t>
            </a:r>
            <a: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Назва «</a:t>
            </a:r>
            <a:r>
              <a:rPr lang="en-US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heavy metal» </a:t>
            </a:r>
            <a: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виникла в середовищі хіпі </a:t>
            </a:r>
            <a:b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1905"/>
                <a:solidFill>
                  <a:srgbClr val="4BACC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й бітників. </a:t>
            </a:r>
            <a:endParaRPr lang="ru-RU" sz="2400" b="1" dirty="0">
              <a:ln w="1905"/>
              <a:solidFill>
                <a:srgbClr val="4BACC6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ПАНК-РОК  </a:t>
            </a: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жанр рок-музики, що виник у середині 1970-х років у США на знак соціального протесту і неприйняття тодішніх форм року. Йому притаманна нарочито примітивна гра й завзятість раннього рок-н-ролу. Панк-рок має різновиди: мелодійний і легкий </a:t>
            </a:r>
            <a:r>
              <a:rPr lang="uk-UA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поп-панк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агресивний </a:t>
            </a:r>
            <a:r>
              <a:rPr lang="uk-UA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хардкор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а також комбінації з іншими жанрами — </a:t>
            </a:r>
            <a:r>
              <a:rPr lang="uk-UA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ска-панк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що й став великим жанром </a:t>
            </a:r>
            <a:r>
              <a:rPr lang="uk-UA" sz="2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постпанк</a:t>
            </a:r>
            <a:r>
              <a:rPr lang="uk-UA" sz="2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РОК-АВАНГАРД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екпериментальный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рок)  ̶  стиль, що є цілковитою протилежністю стандартної музичної структури «куплет-приспів-куплет». Головна ідея 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стильова свобода, </a:t>
            </a:r>
            <a:b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новаторство, у напрямі не існує правил. Характерні ознаки стилю: імпровізація, вплив авангардної музики, нестандартні інструменти, складні тексти пісень (або їх відсутність), незвичайні композиційні структури й ритми, відкидання комерційних прагнень. 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2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НОВА ХВИЛЯ ̶</a:t>
            </a:r>
            <a:r>
              <a:rPr lang="uk-UA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музичний напрям жанрів рок-музики, що порвали стилістично й ідейно з попередніми жанрами. Термін 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Calibri"/>
              </a:rPr>
              <a:t>ʼ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явився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в пресі за аналогією з «новою хвилею» у кіно. Визначає новий напрямок рок-музики (наприклад: 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Jean Michel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Jarre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Enya</a:t>
            </a:r>
            <a:r>
              <a:rPr lang="en-US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Enigma). 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Почався з панк-року, з якого розвилися нові жанри: 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постпанк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синти-поп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і до 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інді-року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та 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євро-попу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 Для «нової хвилі» характерні короткі пісні енергійного ритму, </a:t>
            </a:r>
            <a:b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 використанням синтезаторів та  прагнення до </a:t>
            </a:r>
            <a:r>
              <a:rPr lang="uk-UA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інноваторства</a:t>
            </a: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b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uk-UA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й розвитку музичних технологій. </a:t>
            </a:r>
            <a:endParaRPr lang="uk-UA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6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285860"/>
            <a:ext cx="3929090" cy="160043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1400" b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Після скасування в 1863 рабства мільйони афроамериканців опинились один на один зі своїм неприкаяним життям. Розпач і біль виразилися в піснях, які одержали назву </a:t>
            </a:r>
            <a:r>
              <a:rPr lang="uk-UA" sz="1400" b="1" i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блюз</a:t>
            </a:r>
            <a:r>
              <a:rPr lang="uk-UA" sz="1400" b="1" cap="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, тобто смутні, сумні пісні. </a:t>
            </a:r>
            <a:endParaRPr lang="ru-RU" sz="1400" b="1" cap="all" dirty="0">
              <a:ln/>
              <a:solidFill>
                <a:srgbClr val="1F497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3286125"/>
            <a:ext cx="48577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cap="small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Існували</a:t>
            </a:r>
            <a:r>
              <a:rPr lang="ru-RU" sz="2400" b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два </a:t>
            </a:r>
            <a:r>
              <a:rPr lang="ru-RU" sz="2400" b="1" cap="small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різновиди</a:t>
            </a:r>
            <a:r>
              <a:rPr lang="ru-RU" sz="2400" b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блюзу</a:t>
            </a:r>
            <a:r>
              <a:rPr lang="uk-UA" sz="2400" b="1" cap="small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2400" b="1" cap="small" dirty="0">
              <a:ln/>
              <a:solidFill>
                <a:srgbClr val="1F497D">
                  <a:lumMod val="50000"/>
                </a:srgb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4857750"/>
            <a:ext cx="828675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Класичний</a:t>
            </a:r>
            <a:r>
              <a:rPr lang="ru-RU" sz="2400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блюз</a:t>
            </a: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̶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оркестрові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інтерпретації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цієї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народної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музики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Велику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популярність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отримав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завдяки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таким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професійним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музикантам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співакам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як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Вільям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Хенд</a:t>
            </a:r>
            <a:r>
              <a:rPr lang="uk-UA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Гертруда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Рейні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Бессі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Сміт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Роберт Джонсон,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Бі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Кінг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3" descr="http://www.top4man.ru/UserFiles/cinema%20litra%20musik/jazz-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286280" cy="3000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28625" y="4071938"/>
            <a:ext cx="81438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Традиційний</a:t>
            </a:r>
            <a:r>
              <a:rPr lang="ru-RU" b="1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простодушний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був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поширений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сільських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районах США.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8286808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Основні риси поп-музики  </a:t>
            </a: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Calibri"/>
              </a:rPr>
              <a:t>̶</a:t>
            </a:r>
            <a:r>
              <a:rPr lang="uk-UA" sz="28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простота, мелодійність, опора на вокал і ритм із меншою увагою до інструментальної частини. Поп-музика орієнтована на абстрактну аудиторію, вона космополітична, у ній традиції світової музики зведені до єдиного усередненого стереотипу.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14884"/>
            <a:ext cx="8143932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7188" indent="-357188" algn="just"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текстах пісень ідеться про прості переживання, засновані на особистих почуттях. </a:t>
            </a:r>
          </a:p>
          <a:p>
            <a:pPr marL="357188" indent="-357188" algn="just"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r>
              <a:rPr lang="uk-UA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Музика проста й відіграє роль супроводу. </a:t>
            </a:r>
          </a:p>
        </p:txBody>
      </p:sp>
    </p:spTree>
    <p:extLst>
      <p:ext uri="{BB962C8B-B14F-4D97-AF65-F5344CB8AC3E}">
        <p14:creationId xmlns:p14="http://schemas.microsoft.com/office/powerpoint/2010/main" val="11978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http://www.muzikmir.ru/index/index.gram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8286808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Найвищими нагородами в музичному шоу-бізнесі вважаються: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премія 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Греммі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Grammy  Awards), MTV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Європейське, Австралійське та ін.);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«Золотий глобус» 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саундтреки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 фільмів);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успішність артиста визначається кількістю проданих дисків.</a:t>
            </a:r>
          </a:p>
        </p:txBody>
      </p:sp>
    </p:spTree>
    <p:extLst>
      <p:ext uri="{BB962C8B-B14F-4D97-AF65-F5344CB8AC3E}">
        <p14:creationId xmlns:p14="http://schemas.microsoft.com/office/powerpoint/2010/main" val="411600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14480" y="142852"/>
            <a:ext cx="5143536" cy="1000108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ПОП-МУЗИКА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285992"/>
            <a:ext cx="4429156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адонна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айкл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Джексон;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Вітні</a:t>
            </a:r>
            <a:r>
              <a:rPr lang="uk-UA" sz="28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Х’юстон 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Мерая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Кері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соул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Крістіна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Агілера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786058"/>
            <a:ext cx="35719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Шакіра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R&amp;B)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Роббі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Вільямс;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Джордж Майкл;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Стінг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; </a:t>
            </a:r>
          </a:p>
          <a:p>
            <a:pPr marL="442913" indent="-442913" algn="just">
              <a:buFontTx/>
              <a:buBlip>
                <a:blip r:embed="rId2"/>
              </a:buBlip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Брітні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Спірс.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714488"/>
            <a:ext cx="5062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Видатні виконавці:</a:t>
            </a:r>
          </a:p>
        </p:txBody>
      </p:sp>
    </p:spTree>
    <p:extLst>
      <p:ext uri="{BB962C8B-B14F-4D97-AF65-F5344CB8AC3E}">
        <p14:creationId xmlns:p14="http://schemas.microsoft.com/office/powerpoint/2010/main" val="12972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7" descr="http://www.muzikmir.ru/index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0188"/>
            <a:ext cx="952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8" descr="http://www.muzikmir.ru/index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14750"/>
            <a:ext cx="109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9" descr="http://www.muzikmir.ru/index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4750"/>
            <a:ext cx="866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10" descr="http://www.muzikmir.ru/index/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1000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11" descr="http://www.muzikmir.ru/index/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643313"/>
            <a:ext cx="952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12" descr="http://www.muzikmir.ru/index/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00188"/>
            <a:ext cx="109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13" descr="http://www.muzikmir.ru/index/index.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00188"/>
            <a:ext cx="8667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14" descr="http://www.muzikmir.ru/index/4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28750"/>
            <a:ext cx="1009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7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186370" cy="8572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Блюз</a:t>
            </a:r>
            <a:endParaRPr lang="ru-RU" dirty="0"/>
          </a:p>
        </p:txBody>
      </p:sp>
      <p:pic>
        <p:nvPicPr>
          <p:cNvPr id="4" name="Содержимое 3" descr="поют блю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3"/>
            <a:ext cx="3714776" cy="4797111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1428750"/>
            <a:ext cx="428625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1930-х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рр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блюз почав «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електрифікуватися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», почала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використовуватись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електрогітара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музиканти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містах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об’єднувалися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блюзові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ансамблі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 У Новому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Орлеані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й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інших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південних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містах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США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виникають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сотні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оркестрів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виконували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танцювальну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музику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побудовану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гармонійних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мелодійних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принципах блюзу.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сформувався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стиль,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одержав </a:t>
            </a:r>
            <a:r>
              <a:rPr lang="ru-RU" b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назву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ритм-н-блюз</a:t>
            </a:r>
            <a:r>
              <a:rPr lang="ru-RU" b="1" i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ln/>
                <a:solidFill>
                  <a:srgbClr val="1F497D">
                    <a:lumMod val="50000"/>
                  </a:srgb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6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14546" y="214290"/>
            <a:ext cx="5143536" cy="11430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Д Ж А З</a:t>
            </a:r>
            <a:endParaRPr lang="ru-RU" sz="6600" dirty="0"/>
          </a:p>
        </p:txBody>
      </p:sp>
      <p:pic>
        <p:nvPicPr>
          <p:cNvPr id="6147" name="Picture 2" descr="фортепиано вол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7554" y="1571612"/>
            <a:ext cx="300039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>
              <a:defRPr/>
            </a:pPr>
            <a:r>
              <a:rPr lang="uk-UA" sz="3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  <a:t>Стилі джазу 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2500306"/>
            <a:ext cx="7072362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2913" indent="-442913" algn="just">
              <a:buFontTx/>
              <a:buBlip>
                <a:blip r:embed="rId3"/>
              </a:buBlip>
              <a:defRPr/>
            </a:pP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Новоорлеанський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стиль (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колективна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імпровізація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). </a:t>
            </a:r>
          </a:p>
          <a:p>
            <a:pPr marL="442913" indent="-442913" algn="just">
              <a:buFontTx/>
              <a:buBlip>
                <a:blip r:embed="rId3"/>
              </a:buBlip>
              <a:defRPr/>
            </a:pP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Диксиленд  (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колективи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білих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музикантів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). </a:t>
            </a:r>
          </a:p>
          <a:p>
            <a:pPr marL="442913" indent="-442913" algn="just">
              <a:buFontTx/>
              <a:buBlip>
                <a:blip r:embed="rId3"/>
              </a:buBlip>
              <a:defRPr/>
            </a:pP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Чиказький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джазовий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стиль (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сольні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імпровізації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).</a:t>
            </a:r>
          </a:p>
          <a:p>
            <a:pPr marL="442913" indent="-442913">
              <a:buFontTx/>
              <a:buBlip>
                <a:blip r:embed="rId3"/>
              </a:buBlip>
              <a:defRPr/>
            </a:pP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Свінг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пов’язаний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із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діяльністю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великих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оркестрів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</a:t>
            </a: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біг-бендів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).</a:t>
            </a:r>
          </a:p>
          <a:p>
            <a:pPr marL="442913" indent="-442913">
              <a:buFontTx/>
              <a:buBlip>
                <a:blip r:embed="rId3"/>
              </a:buBlip>
              <a:defRPr/>
            </a:pPr>
            <a:r>
              <a:rPr lang="ru-RU" sz="2400" b="1" cap="small" dirty="0" err="1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Бі-боп</a:t>
            </a:r>
            <a:r>
              <a:rPr lang="ru-RU" sz="2400" b="1" cap="small" dirty="0">
                <a:ln w="50800"/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(модерн). </a:t>
            </a:r>
          </a:p>
        </p:txBody>
      </p:sp>
    </p:spTree>
    <p:extLst>
      <p:ext uri="{BB962C8B-B14F-4D97-AF65-F5344CB8AC3E}">
        <p14:creationId xmlns:p14="http://schemas.microsoft.com/office/powerpoint/2010/main" val="65966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j0336924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30" y="357166"/>
            <a:ext cx="1449344" cy="1500198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85720" y="571480"/>
            <a:ext cx="7358114" cy="121444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Витоки</a:t>
            </a:r>
            <a:r>
              <a:rPr lang="ru-RU" sz="54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джазу: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071678"/>
            <a:ext cx="78581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4013" indent="-354013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Спіричуелз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духовні пісні-молитви афроамериканців.</a:t>
            </a:r>
            <a:endParaRPr lang="ru-RU" sz="105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354013" indent="-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Блюз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– сумні, ліричні пісні афроамериканців, що жили уздовж берегів ріки Міссісіпі. У блюзах туга поєднана </a:t>
            </a:r>
            <a:b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веселощами розпачу, безвір'я.</a:t>
            </a:r>
            <a:endParaRPr lang="ru-RU" sz="105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354013" indent="-354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228600" algn="l"/>
              </a:tabLs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Регтайм </a:t>
            </a: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– танцювальна мелодія, дуже ритмічна, </a:t>
            </a:r>
            <a:b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характерним синкопованим ритмом. Як говорять про них дослідники джазу: «Це спроби негрів зіграти польки й кадрилі на свій манер».</a:t>
            </a:r>
            <a:endParaRPr lang="uk-UA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6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Бандж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00000">
            <a:off x="5976144" y="1162844"/>
            <a:ext cx="4081462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Інструменти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джазу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saksof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285875"/>
            <a:ext cx="2857500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Мои документы\Уроки музыки все\8 класс\пианин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357688"/>
            <a:ext cx="285750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ртинка 0 из 982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429125"/>
            <a:ext cx="3214687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2357438" y="22145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Picture 2" descr="D:\Мои документы\Мои рисунки\86563246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 rot="21360000">
            <a:off x="584200" y="215900"/>
            <a:ext cx="1562100" cy="3865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 err="1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Інструменти</a:t>
            </a:r>
            <a:r>
              <a:rPr lang="ru-RU" sz="3600" b="1" dirty="0">
                <a:ln w="6350"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джазу</a:t>
            </a:r>
          </a:p>
        </p:txBody>
      </p:sp>
    </p:spTree>
    <p:extLst>
      <p:ext uri="{BB962C8B-B14F-4D97-AF65-F5344CB8AC3E}">
        <p14:creationId xmlns:p14="http://schemas.microsoft.com/office/powerpoint/2010/main" val="69215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5300" dirty="0" err="1" smtClean="0"/>
              <a:t>Луї</a:t>
            </a:r>
            <a:r>
              <a:rPr lang="ru-RU" sz="5300" dirty="0" smtClean="0"/>
              <a:t> </a:t>
            </a:r>
            <a:r>
              <a:rPr lang="ru-RU" sz="5300" dirty="0" err="1" smtClean="0"/>
              <a:t>Армстронг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1901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Calibri"/>
                <a:cs typeface="Calibri"/>
              </a:rPr>
              <a:t>̶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cs typeface="Arial"/>
              </a:rPr>
              <a:t> 1971</a:t>
            </a:r>
            <a:endParaRPr lang="ru-RU" dirty="0"/>
          </a:p>
        </p:txBody>
      </p:sp>
      <p:pic>
        <p:nvPicPr>
          <p:cNvPr id="10242" name="Picture 2" descr="Файл:Louis Armstrong NYWT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786063"/>
            <a:ext cx="4714875" cy="367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1643050"/>
            <a:ext cx="7929618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Луї </a:t>
            </a:r>
            <a:r>
              <a:rPr lang="uk-UA" sz="2800" b="1" dirty="0" err="1">
                <a:ln w="50800"/>
                <a:solidFill>
                  <a:srgbClr val="C00000"/>
                </a:solidFill>
                <a:latin typeface="Arial"/>
              </a:rPr>
              <a:t>Армстронг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 charset="0"/>
              </a:rPr>
              <a:t>– </a:t>
            </a: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це історія джазу.</a:t>
            </a:r>
            <a:endParaRPr lang="ru-RU" sz="2800" b="1" dirty="0">
              <a:ln w="50800"/>
              <a:solidFill>
                <a:srgbClr val="C00000"/>
              </a:solidFill>
              <a:latin typeface="Arial"/>
            </a:endParaRPr>
          </a:p>
          <a:p>
            <a:pPr algn="ctr">
              <a:defRPr/>
            </a:pPr>
            <a:r>
              <a:rPr lang="uk-UA" sz="2800" b="1" dirty="0">
                <a:ln w="50800"/>
                <a:solidFill>
                  <a:srgbClr val="C00000"/>
                </a:solidFill>
                <a:latin typeface="Arial"/>
              </a:rPr>
              <a:t>З нього почалася ера солістів-віртуозів. </a:t>
            </a:r>
            <a:endParaRPr lang="ru-RU" sz="2800" b="1" dirty="0">
              <a:ln w="50800"/>
              <a:solidFill>
                <a:srgbClr val="C0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5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rmstrong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28"/>
            <a:ext cx="2403928" cy="3525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00034" y="571480"/>
            <a:ext cx="5072098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48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«КОРОЛЬ ДЖАЗУ»</a:t>
            </a:r>
          </a:p>
          <a:p>
            <a:pPr algn="ctr">
              <a:defRPr/>
            </a:pPr>
            <a:r>
              <a:rPr lang="uk-UA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На прізвисько </a:t>
            </a:r>
            <a:r>
              <a:rPr lang="en-US" sz="4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Satchmo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Pops</a:t>
            </a:r>
          </a:p>
          <a:p>
            <a:pPr algn="ctr">
              <a:defRPr/>
            </a:pPr>
            <a:endParaRPr lang="ru-RU" sz="48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2714620"/>
            <a:ext cx="607223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7188" indent="-357188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 18 </a:t>
            </a:r>
            <a:r>
              <a:rPr lang="uk-UA" sz="1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років</a:t>
            </a: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– провідний кларнетист.</a:t>
            </a:r>
            <a:endParaRPr lang="ru-RU" sz="105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у 25 </a:t>
            </a:r>
            <a:r>
              <a:rPr lang="uk-UA" sz="11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років</a:t>
            </a: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– з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’</a:t>
            </a: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явилися перші грамзаписи.</a:t>
            </a:r>
            <a:endParaRPr lang="ru-RU" sz="105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1929 </a:t>
            </a:r>
            <a:r>
              <a:rPr lang="uk-UA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рік</a:t>
            </a: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– переїхав до </a:t>
            </a:r>
            <a:r>
              <a:rPr lang="uk-UA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Нью-йорка</a:t>
            </a: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, де 17 років був солістом великого оркестру. Багато гастролював. </a:t>
            </a:r>
            <a:endParaRPr lang="ru-RU" sz="105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1950 </a:t>
            </a:r>
            <a:r>
              <a:rPr lang="uk-UA" sz="1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рік </a:t>
            </a: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– почав співати. </a:t>
            </a:r>
            <a:endParaRPr lang="ru-RU" sz="105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  <a:p>
            <a:pPr marL="357188" indent="-35718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uk-UA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Найпопулярніші твори: </a:t>
            </a:r>
          </a:p>
          <a:p>
            <a:pPr marL="357188" indent="-3571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	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Хелло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Доллі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», </a:t>
            </a:r>
            <a:b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Let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My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People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Go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», </a:t>
            </a:r>
            <a:b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Wonderful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world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», </a:t>
            </a:r>
            <a:b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«Колискова» Д.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Гершвіна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.</a:t>
            </a:r>
            <a:endParaRPr lang="uk-UA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3000">
        <p14:prism isInverted="1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1217</Words>
  <Application>Microsoft Office PowerPoint</Application>
  <PresentationFormat>Экран (4:3)</PresentationFormat>
  <Paragraphs>113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Презентация PowerPoint</vt:lpstr>
      <vt:lpstr>Презентация PowerPoint</vt:lpstr>
      <vt:lpstr>Презентация PowerPoint</vt:lpstr>
      <vt:lpstr>Блюз</vt:lpstr>
      <vt:lpstr>Д Ж А З</vt:lpstr>
      <vt:lpstr>Презентация PowerPoint</vt:lpstr>
      <vt:lpstr>Інструменти джазу</vt:lpstr>
      <vt:lpstr> Луї Армстронг  1901 ̶ 1971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Напрями джазу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2012-06-03T18:46:07Z</dcterms:created>
  <dcterms:modified xsi:type="dcterms:W3CDTF">2012-06-03T18:48:39Z</dcterms:modified>
</cp:coreProperties>
</file>