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71" r:id="rId7"/>
    <p:sldId id="261" r:id="rId8"/>
    <p:sldId id="270" r:id="rId9"/>
    <p:sldId id="272" r:id="rId10"/>
    <p:sldId id="262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2FCA041-233F-4BD1-900E-AB48DD5660F1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6ADF6A6-A086-4B52-8C49-DA551643CC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-lines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642918"/>
            <a:ext cx="3971924" cy="1066800"/>
          </a:xfrm>
        </p:spPr>
        <p:txBody>
          <a:bodyPr/>
          <a:lstStyle/>
          <a:p>
            <a:pPr algn="ctr"/>
            <a:r>
              <a:rPr lang="uk-UA" dirty="0" smtClean="0"/>
              <a:t>Баба Яга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4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5029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Прочитаем сказку заново, вспоминая мудрость наших предков.</a:t>
            </a:r>
            <a:br>
              <a:rPr lang="ru-RU" dirty="0" smtClean="0"/>
            </a:br>
            <a:r>
              <a:rPr lang="ru-RU" dirty="0" smtClean="0"/>
              <a:t>Начнем с имени: Баба-Яга или Баба-Йога. «Яга» и «Йога» - слова одинаковые по семантическому значению. Йога - это путь к самосовершенствованию, а «Яга» - дословно </a:t>
            </a:r>
            <a:br>
              <a:rPr lang="ru-RU" dirty="0" smtClean="0"/>
            </a:br>
            <a:r>
              <a:rPr lang="ru-RU" dirty="0" smtClean="0"/>
              <a:t>«Я иду», то есть, то же самое. «Га» - означает движение («</a:t>
            </a:r>
            <a:r>
              <a:rPr lang="ru-RU" dirty="0" err="1" smtClean="0"/>
              <a:t>доро-га</a:t>
            </a:r>
            <a:r>
              <a:rPr lang="ru-RU" dirty="0" smtClean="0"/>
              <a:t>», «</a:t>
            </a:r>
            <a:r>
              <a:rPr lang="ru-RU" dirty="0" err="1" smtClean="0"/>
              <a:t>теле-га</a:t>
            </a:r>
            <a:r>
              <a:rPr lang="ru-RU" dirty="0" smtClean="0"/>
              <a:t>», «</a:t>
            </a:r>
            <a:r>
              <a:rPr lang="ru-RU" dirty="0" err="1" smtClean="0"/>
              <a:t>но-га</a:t>
            </a:r>
            <a:r>
              <a:rPr lang="ru-RU" dirty="0" smtClean="0"/>
              <a:t>», «</a:t>
            </a:r>
            <a:r>
              <a:rPr lang="ru-RU" dirty="0" err="1" smtClean="0"/>
              <a:t>га-гара</a:t>
            </a:r>
            <a:r>
              <a:rPr lang="ru-RU" dirty="0" smtClean="0"/>
              <a:t>»). </a:t>
            </a:r>
            <a:br>
              <a:rPr lang="ru-RU" dirty="0" smtClean="0"/>
            </a:br>
            <a:r>
              <a:rPr lang="ru-RU" dirty="0" smtClean="0"/>
              <a:t>Есть и другая трактовка: Яга – огрублённое от Яша, Ящур, Пращур, то есть великая Прародительница, Великая Матерь Мира.</a:t>
            </a:r>
            <a:br>
              <a:rPr lang="ru-RU" dirty="0" smtClean="0"/>
            </a:br>
            <a:r>
              <a:rPr lang="ru-RU" dirty="0" smtClean="0"/>
              <a:t>Ведьма (ведающая, знающая мать) выступает помощницей доброго молодца, который к ней приходит за советом, выдерживает испытания знахарки и отправляется в дальний путь, но уже с наставлениями мудрой Яги. </a:t>
            </a:r>
            <a:br>
              <a:rPr lang="ru-RU" dirty="0" smtClean="0"/>
            </a:br>
            <a:r>
              <a:rPr lang="ru-RU" dirty="0" smtClean="0"/>
              <a:t>Этот мотив восходит к эпохе матриархата, когда главной в Роду почиталась женщина. </a:t>
            </a:r>
            <a:br>
              <a:rPr lang="ru-RU" dirty="0" smtClean="0"/>
            </a:br>
            <a:r>
              <a:rPr lang="ru-RU" dirty="0" smtClean="0"/>
              <a:t>Именно жрице-колдунье в древнейшие времена приводили мальчиков 10-12 лет для проведения обряда посвящения в мужей-воинов.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900486" cy="1066800"/>
          </a:xfrm>
        </p:spPr>
        <p:txBody>
          <a:bodyPr/>
          <a:lstStyle/>
          <a:p>
            <a:r>
              <a:rPr lang="uk-UA" dirty="0" err="1" smtClean="0"/>
              <a:t>Градивник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5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28586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малорусской мифологии </a:t>
            </a:r>
            <a:r>
              <a:rPr lang="ru-RU" dirty="0" err="1" smtClean="0"/>
              <a:t>градивник</a:t>
            </a:r>
            <a:r>
              <a:rPr lang="ru-RU" dirty="0" smtClean="0"/>
              <a:t> (</a:t>
            </a:r>
            <a:r>
              <a:rPr lang="ru-RU" dirty="0" err="1" smtClean="0"/>
              <a:t>хмарник</a:t>
            </a:r>
            <a:r>
              <a:rPr lang="ru-RU" dirty="0" smtClean="0"/>
              <a:t>) - чародей, способный защитить свое село от непогоды. Отвращая бурю, он бегает по селу, звонит в колокола, дерется с невидимыми духами, заклинает тучи. </a:t>
            </a:r>
            <a:br>
              <a:rPr lang="ru-RU" dirty="0" smtClean="0"/>
            </a:br>
            <a:r>
              <a:rPr lang="ru-RU" dirty="0" smtClean="0"/>
              <a:t>Предводитель бури, обычно прискакивающий в черном одеянии на черном коне, ни за что не одолеет опытного </a:t>
            </a:r>
            <a:r>
              <a:rPr lang="ru-RU" dirty="0" err="1" smtClean="0"/>
              <a:t>градивника</a:t>
            </a:r>
            <a:r>
              <a:rPr lang="ru-RU" dirty="0" smtClean="0"/>
              <a:t> и вынужден будет высыпать град где-нибудь за селом.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Хмарниками-градивниками</a:t>
            </a:r>
            <a:r>
              <a:rPr lang="ru-RU" dirty="0" smtClean="0"/>
              <a:t> либо рождаются, либо становятся, продав душу чернокнижнику, который после сделки вручает новоявленному </a:t>
            </a:r>
            <a:r>
              <a:rPr lang="ru-RU" dirty="0" err="1" smtClean="0"/>
              <a:t>хмарнику</a:t>
            </a:r>
            <a:r>
              <a:rPr lang="ru-RU" dirty="0" smtClean="0"/>
              <a:t> - повелителю стихий - чудесный посох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Ночь стоит тихая и спокойная, деревня спит крепким сном. А на околице собрались Домовые и плачут. Что же за горе они оплакивают? Почему им не спиться? Чтобы понять это, нужно сначала разобраться, кто же такой Домовой?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8900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://www.x-lines.ru/icp/ijW32/804000/0/34/RplaCPdomovqh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6286520"/>
            <a:ext cx="4357718" cy="40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Живет этот дух в каждом доме. Он хранитель домашнего очага, незримый помощник хозяев. </a:t>
            </a:r>
            <a:br>
              <a:rPr lang="ru-RU" dirty="0" smtClean="0"/>
            </a:br>
            <a:r>
              <a:rPr lang="ru-RU" dirty="0" smtClean="0"/>
              <a:t>Его зовут «дедушкой, хозяином, Домовым». Он может и во сне щекотать, и посудой по ночам греметь, и за печкой постукивать, но делает это он от озорства или недовольства ленивыми хозяевами.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Главное же его дело – оберегать дом, смотреть за хозяйством.</a:t>
            </a:r>
            <a:br>
              <a:rPr lang="ru-RU" dirty="0" smtClean="0"/>
            </a:br>
            <a:r>
              <a:rPr lang="ru-RU" dirty="0" smtClean="0"/>
              <a:t>Даже переезжая на новое место жительства, хозяева обязательно перевозили с собой и домового: собирали щепотку мусора у порога в совок и высыпали его в новой избе, с ним переезжал и домовой. Еще надо было не забывать принести ему на новоселье горшок каши и сказать: </a:t>
            </a:r>
            <a:br>
              <a:rPr lang="ru-RU" dirty="0" smtClean="0"/>
            </a:br>
            <a:r>
              <a:rPr lang="ru-RU" dirty="0" smtClean="0"/>
              <a:t>«Дедушка домовой входи домой. Иди к нам жить!».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Наши предки с великим трепетом и заботой относились к пылающему на очаге огню, охранителю родового достояния (отсюда «домашний очаг»). </a:t>
            </a:r>
            <a:br>
              <a:rPr lang="ru-RU" dirty="0" smtClean="0"/>
            </a:br>
            <a:r>
              <a:rPr lang="ru-RU" dirty="0" smtClean="0"/>
              <a:t>Домовой, как главный хранитель очага, может отвести от дома любимого хозяина мелкие беды: болезни, ссоры, плохих людей.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60" cy="6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6488668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АИСТ. ИСТРЕБИТЕЛЬ ГАДОВ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7173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 времена незапамятные один из первых на земле людей попросил бога помочь ему в каком-то деле. Исполнив просьбу, бог вручил ему туго завязанный мешок с разными гадами и повелел выбросить куда угодно: в огонь, воду, пропасть или затащить на высокую скалу.</a:t>
            </a:r>
            <a:br>
              <a:rPr lang="ru-RU" dirty="0" smtClean="0"/>
            </a:br>
            <a:r>
              <a:rPr lang="ru-RU" dirty="0" smtClean="0"/>
              <a:t>Но остерег заглядывать в мешок: «Иначе не миновать тебе, смертный, беды!»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Любопытный человек пренебрег запретом всевышнего, развязал мешок - и всякая гадость расползлась по лику земли.</a:t>
            </a:r>
            <a:br>
              <a:rPr lang="ru-RU" dirty="0" smtClean="0"/>
            </a:br>
            <a:r>
              <a:rPr lang="ru-RU" dirty="0" smtClean="0"/>
              <a:t>Разгневанный господь отхлестал ослушника по заду раскаленным прутом, превратил в </a:t>
            </a:r>
            <a:r>
              <a:rPr lang="ru-RU" dirty="0" err="1" smtClean="0"/>
              <a:t>аиста-черногуза</a:t>
            </a:r>
            <a:r>
              <a:rPr lang="ru-RU" dirty="0" smtClean="0"/>
              <a:t> и повелел истреблять всех ползучих и </a:t>
            </a:r>
            <a:r>
              <a:rPr lang="ru-RU" dirty="0" err="1" smtClean="0"/>
              <a:t>поскакучих</a:t>
            </a:r>
            <a:r>
              <a:rPr lang="ru-RU" dirty="0" smtClean="0"/>
              <a:t> гадов. </a:t>
            </a:r>
            <a:br>
              <a:rPr lang="ru-RU" dirty="0" smtClean="0"/>
            </a:br>
            <a:r>
              <a:rPr lang="ru-RU" dirty="0" smtClean="0"/>
              <a:t>С тех пор зад у аистов черный, словно обожженный, а нос - красный от стыда.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9570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 поверьям древних, Аспид - это чудовищный крылатый змей, который имеет птичий нос и два хобота, крылья у него пестры и горят-переливаются, словно самоцветные камни. </a:t>
            </a:r>
            <a:br>
              <a:rPr lang="ru-RU" dirty="0" smtClean="0"/>
            </a:br>
            <a:r>
              <a:rPr lang="ru-RU" dirty="0" smtClean="0"/>
              <a:t>По некоторым сказаниям, впрочем, монстр непроглядно черен.</a:t>
            </a:r>
            <a:br>
              <a:rPr lang="ru-RU" dirty="0" smtClean="0"/>
            </a:br>
            <a:r>
              <a:rPr lang="ru-RU" dirty="0" smtClean="0"/>
              <a:t>Отсюда выражение «аспидно-черный цвет». В какие края повадится летать Аспид, те места опустошит.</a:t>
            </a:r>
            <a:br>
              <a:rPr lang="ru-RU" dirty="0" smtClean="0"/>
            </a:br>
            <a:r>
              <a:rPr lang="ru-RU" dirty="0" smtClean="0"/>
              <a:t>Живет он в каменных горах, а по другим сказаниям - на мрачном, суровом, лесистом севере, и на землю никогда не садится: только на камень. </a:t>
            </a:r>
            <a:br>
              <a:rPr lang="ru-RU" dirty="0" smtClean="0"/>
            </a:br>
            <a:r>
              <a:rPr lang="ru-RU" dirty="0" smtClean="0"/>
              <a:t>Его невозможно убить стрелой, можно только сжечь... </a:t>
            </a:r>
            <a:br>
              <a:rPr lang="ru-RU" dirty="0" smtClean="0"/>
            </a:br>
            <a:r>
              <a:rPr lang="ru-RU" dirty="0" smtClean="0"/>
              <a:t>Аспид напоминает и Змея Горыныча из русских сказок, и василиска - чудовищного змия, убивающего одним взглядом, и Ехидну - деву змееголовую, которая, по античному преданию, родила от Геракла </a:t>
            </a:r>
            <a:r>
              <a:rPr lang="ru-RU" dirty="0" err="1" smtClean="0"/>
              <a:t>Артоксая</a:t>
            </a:r>
            <a:r>
              <a:rPr lang="ru-RU" dirty="0" smtClean="0"/>
              <a:t>, </a:t>
            </a:r>
            <a:r>
              <a:rPr lang="ru-RU" dirty="0" err="1" smtClean="0"/>
              <a:t>Липоксая</a:t>
            </a:r>
            <a:r>
              <a:rPr lang="ru-RU" dirty="0" smtClean="0"/>
              <a:t> и </a:t>
            </a:r>
            <a:r>
              <a:rPr lang="ru-RU" dirty="0" err="1" smtClean="0"/>
              <a:t>Колоксая</a:t>
            </a:r>
            <a:r>
              <a:rPr lang="ru-RU" dirty="0" smtClean="0"/>
              <a:t> - трех родоначальников скифских племен, а значит, отчасти и </a:t>
            </a:r>
            <a:r>
              <a:rPr lang="ru-RU" dirty="0" err="1" smtClean="0"/>
              <a:t>прапредков</a:t>
            </a:r>
            <a:r>
              <a:rPr lang="ru-RU" smtClean="0"/>
              <a:t> славян.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2649"/>
            <a:ext cx="5715040" cy="65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СВЯЩЕННЫЕ РОЩИ (</a:t>
            </a:r>
            <a:r>
              <a:rPr lang="ru-RU" b="1" dirty="0" err="1" smtClean="0"/>
              <a:t>Боголесье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Славяне, живущие в лесах, относились к деревьям с большим почтением, наделяя почти каждое сверхъестественными свойствами. Рощи и леса почитались местами священными. Почему? Да потому, что их зелень украшала мир, давала кров и пищу нашим предкам, была как бы знаком особенной милости богов к людям. Поэтому и молились в рощах и лесах. </a:t>
            </a:r>
            <a:br>
              <a:rPr lang="ru-RU" dirty="0" smtClean="0"/>
            </a:br>
            <a:r>
              <a:rPr lang="ru-RU" dirty="0" smtClean="0"/>
              <a:t>Ну а если там еще пробегала вода, это место было особенно удачным для вознесения молитв. Оно называлось </a:t>
            </a:r>
            <a:r>
              <a:rPr lang="ru-RU" dirty="0" err="1" smtClean="0"/>
              <a:t>Боголесьем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Здесь находились святилища богов, здесь венчали молодых «круг </a:t>
            </a:r>
            <a:r>
              <a:rPr lang="ru-RU" dirty="0" err="1" smtClean="0"/>
              <a:t>раки-това</a:t>
            </a:r>
            <a:r>
              <a:rPr lang="ru-RU" dirty="0" smtClean="0"/>
              <a:t> куста» - то есть обводя их вокруг дерева, как бы замыкая круг жизни (позднее символом этого стало хождение вокруг аналоя и надевание обручального кольца).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589807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Вий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Вий</a:t>
            </a:r>
            <a:r>
              <a:rPr lang="ru-RU" dirty="0" smtClean="0"/>
              <a:t> — персонаж украинской демонологии — грозный старик с бровями и веками до самой земли. Имея огромные глаза с тяжелыми веками, </a:t>
            </a:r>
            <a:r>
              <a:rPr lang="ru-RU" dirty="0" err="1" smtClean="0"/>
              <a:t>Вий</a:t>
            </a:r>
            <a:r>
              <a:rPr lang="ru-RU" dirty="0" smtClean="0"/>
              <a:t> убивает своим взглядом.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Вий</a:t>
            </a:r>
            <a:r>
              <a:rPr lang="ru-RU" dirty="0" smtClean="0"/>
              <a:t> не может ничего видеть сам по себе, но если удастся нескольким силачам поднять ему брови и веки железными вилами, тогда ничего не может утаиться перед грозным его взором: взглядом своим </a:t>
            </a:r>
            <a:r>
              <a:rPr lang="ru-RU" dirty="0" err="1" smtClean="0"/>
              <a:t>Вий</a:t>
            </a:r>
            <a:r>
              <a:rPr lang="ru-RU" dirty="0" smtClean="0"/>
              <a:t> убивает людей, разрушает и обращает в пепел города и деревни.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этнографии высказывается допущение, что именно с образом Вия связано поверье о сглазе — о том, что от плохого взгляда все гибнет или портится.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одной из сказок встречается упоминание о том, что Кощею Бессмертному поднимают веки семью вилами.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143000"/>
            <a:ext cx="304323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Кикимора</a:t>
            </a:r>
            <a:r>
              <a:rPr lang="uk-UA" dirty="0" smtClean="0"/>
              <a:t> </a:t>
            </a:r>
            <a:r>
              <a:rPr lang="uk-UA" dirty="0" err="1" smtClean="0"/>
              <a:t>болотная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04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118" y="214290"/>
            <a:ext cx="3871882" cy="1066800"/>
          </a:xfrm>
        </p:spPr>
        <p:txBody>
          <a:bodyPr/>
          <a:lstStyle/>
          <a:p>
            <a:r>
              <a:rPr lang="uk-UA" dirty="0" err="1" smtClean="0"/>
              <a:t>Кикимора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94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752" y="1428736"/>
            <a:ext cx="4286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Пращуры наши почитали кикимору злым божеством ночных кошмаров, а позднее - недобрым духом крестьянской избы.</a:t>
            </a:r>
            <a:br>
              <a:rPr lang="ru-RU" dirty="0" smtClean="0"/>
            </a:br>
            <a:r>
              <a:rPr lang="ru-RU" dirty="0" smtClean="0"/>
              <a:t>Более правильно, очевидно, все же произносить это слово как «шишимора», где «шиш», «</a:t>
            </a:r>
            <a:r>
              <a:rPr lang="ru-RU" dirty="0" err="1" smtClean="0"/>
              <a:t>шишко</a:t>
            </a:r>
            <a:r>
              <a:rPr lang="ru-RU" dirty="0" smtClean="0"/>
              <a:t>» - черт, нечистый дух, а «мора» - привидение, мора, наваждение, имя древней богини смерти. Родится кикимора у красной девицы от Змея Огненного, а потому проклята еще до своего рождения. От этих проклятий детище пропадает из утробы матери, и нечистая сила переносит его за тридевять земель, к злым колдунам, где оно и нарекается кикиморой, злым летучим духом.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00042"/>
            <a:ext cx="3471858" cy="1066800"/>
          </a:xfrm>
        </p:spPr>
        <p:txBody>
          <a:bodyPr/>
          <a:lstStyle/>
          <a:p>
            <a:r>
              <a:rPr lang="ru-RU" dirty="0" smtClean="0"/>
              <a:t>Банник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83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686800" cy="60030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древнейшие времена, когда наибольшее распространение имел культ </a:t>
            </a:r>
            <a:r>
              <a:rPr lang="ru-RU" dirty="0" err="1" smtClean="0"/>
              <a:t>Макоши</a:t>
            </a:r>
            <a:r>
              <a:rPr lang="ru-RU" dirty="0" smtClean="0"/>
              <a:t> (Матери - Сырой Земли), дух бани также имел женский образ. </a:t>
            </a:r>
            <a:br>
              <a:rPr lang="ru-RU" dirty="0" smtClean="0"/>
            </a:br>
            <a:r>
              <a:rPr lang="ru-RU" dirty="0" smtClean="0"/>
              <a:t>Дух этот звался Банной Бабушкой. Она представлялась в образе доброй старушки, покровительницы знахарок и повитух, которая могла излечить от любой хвори, приглядеть за роженицей с ребенком.</a:t>
            </a:r>
            <a:br>
              <a:rPr lang="ru-RU" dirty="0" smtClean="0"/>
            </a:br>
            <a:r>
              <a:rPr lang="ru-RU" dirty="0" smtClean="0"/>
              <a:t>Со временем Банную Бабушку сменил Банник, который унаследовал все её черты, но стал более суровым как внешне, так и по характеру. </a:t>
            </a:r>
            <a:br>
              <a:rPr lang="ru-RU" dirty="0" smtClean="0"/>
            </a:br>
            <a:r>
              <a:rPr lang="ru-RU" dirty="0" smtClean="0"/>
              <a:t>Это изменение осталось в народном фольклоре: «Нет злее Банника, да нет его и добрее».</a:t>
            </a:r>
            <a:br>
              <a:rPr lang="ru-RU" dirty="0" smtClean="0"/>
            </a:br>
            <a:r>
              <a:rPr lang="ru-RU" dirty="0" smtClean="0"/>
              <a:t>Банник во многом похож на Домового – он всячески вредит бестолковым и ленивым хозяевам: может не пустить в баню, напустить угару, ошпарить.</a:t>
            </a:r>
            <a:br>
              <a:rPr lang="ru-RU" dirty="0" smtClean="0"/>
            </a:br>
            <a:r>
              <a:rPr lang="ru-RU" dirty="0" smtClean="0"/>
              <a:t>Если «Банный хозяин» доволен хозяевами, то помогает убирать в бане, подметая пол веником.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Банник любит уважение, поэтому в Бане нужно придерживаться строгих правил: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Банник не любит тех, кто приходит мыться после полуночи! Это его законное время, когда в гости приходят Домовые, Овинники и Водяные.</a:t>
            </a:r>
            <a:br>
              <a:rPr lang="ru-RU" dirty="0" smtClean="0"/>
            </a:br>
            <a:r>
              <a:rPr lang="ru-RU" dirty="0" smtClean="0"/>
              <a:t>• Не переносит на дух Банник пьяных и шумных людей! Тут нельзя сквернословить и ругаться. Особенно он злится, когда приходят в баню, не спрашивая его разрешения!</a:t>
            </a:r>
            <a:br>
              <a:rPr lang="ru-RU" dirty="0" smtClean="0"/>
            </a:br>
            <a:r>
              <a:rPr lang="ru-RU" dirty="0" smtClean="0"/>
              <a:t>• Всегда стоит оставлять после себя немного водицы, веник и кусочек мыла для Банника, а также обязательно поблагодарить Банного Хозяина.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тогда Вам по праву скажут: «С легким паром!»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168</TotalTime>
  <Words>194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Слайд 1</vt:lpstr>
      <vt:lpstr>Слайд 2</vt:lpstr>
      <vt:lpstr>СВЯЩЕННЫЕ РОЩИ (Боголесье)</vt:lpstr>
      <vt:lpstr>Слайд 4</vt:lpstr>
      <vt:lpstr>Вий</vt:lpstr>
      <vt:lpstr>Кикимора болотная</vt:lpstr>
      <vt:lpstr>Кикимора</vt:lpstr>
      <vt:lpstr>Банник</vt:lpstr>
      <vt:lpstr>Слайд 9</vt:lpstr>
      <vt:lpstr>Баба Яга</vt:lpstr>
      <vt:lpstr>Слайд 11</vt:lpstr>
      <vt:lpstr>Градивник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17</cp:revision>
  <dcterms:created xsi:type="dcterms:W3CDTF">2011-03-22T20:10:18Z</dcterms:created>
  <dcterms:modified xsi:type="dcterms:W3CDTF">2011-03-22T22:58:21Z</dcterms:modified>
</cp:coreProperties>
</file>