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22741D-9787-42AE-85B2-7938BE661CDA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2D21D5-57A6-4A29-9AD2-C6E3D300D5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7%D0%B0%D0%B4%D0%BE%D0%BD%D1%89%D0%B8%D0%BD%D0%B0&amp;action=edit&amp;redlink=1" TargetMode="External"/><Relationship Id="rId3" Type="http://schemas.openxmlformats.org/officeDocument/2006/relationships/hyperlink" Target="http://uk.wikipedia.org/wiki/%D0%A1%D0%B0%D0%BD%D0%BA%D1%82-%D0%9F%D0%B5%D1%82%D0%B5%D1%80%D0%B1%D1%83%D1%80%D0%B3" TargetMode="External"/><Relationship Id="rId7" Type="http://schemas.openxmlformats.org/officeDocument/2006/relationships/hyperlink" Target="http://uk.wikipedia.org/wiki/%D0%95%D0%B4%D0%B2%D0%B0%D1%80%D0%B4_%D0%9A%D1%96%D0%BD%D0%B0%D0%BD" TargetMode="External"/><Relationship Id="rId2" Type="http://schemas.openxmlformats.org/officeDocument/2006/relationships/hyperlink" Target="http://uk.wikipedia.org/wiki/179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0._%D0%9C%D0%B0%D0%B7%D0%BE%D0%BD&amp;action=edit&amp;redlink=1" TargetMode="External"/><Relationship Id="rId5" Type="http://schemas.openxmlformats.org/officeDocument/2006/relationships/hyperlink" Target="http://uk.wikipedia.org/wiki/%D0%91%D0%B0%D0%BD%D1%82%D0%B8%D1%88-%D0%9A%D0%B0%D0%BC%D0%B5%D0%BD%D1%81%D1%8C%D0%BA%D0%B8%D0%B9_%D0%9C%D0%B8%D0%BA%D0%BE%D0%BB%D0%B0_%D0%9C%D0%B8%D0%BA%D0%BE%D0%BB%D0%B0%D0%B9%D0%BE%D0%B2%D0%B8%D1%87" TargetMode="External"/><Relationship Id="rId4" Type="http://schemas.openxmlformats.org/officeDocument/2006/relationships/hyperlink" Target="http://uk.wikipedia.org/wiki/1800" TargetMode="External"/><Relationship Id="rId9" Type="http://schemas.openxmlformats.org/officeDocument/2006/relationships/hyperlink" Target="http://uk.wikipedia.org/wiki/%D0%A1%D0%BF%D0%B5%D1%80%D0%B0%D0%BD%D1%81%D1%8C%D0%BA%D0%B8%D0%B9_%D0%9C%D0%B8%D1%85%D0%B0%D0%B9%D0%BB%D0%BE_%D0%9D%D0%B5%D1%81%D1%82%D0%BE%D1%80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XI" TargetMode="External"/><Relationship Id="rId3" Type="http://schemas.openxmlformats.org/officeDocument/2006/relationships/hyperlink" Target="http://uk.wikipedia.org/wiki/%D0%86%D0%B3%D0%BE%D1%80_%D0%A1%D0%B2%D1%8F%D1%82%D0%BE%D1%81%D0%BB%D0%B0%D0%B2%D0%B8%D1%87" TargetMode="External"/><Relationship Id="rId7" Type="http://schemas.openxmlformats.org/officeDocument/2006/relationships/hyperlink" Target="http://uk.wikipedia.org/wiki/%D0%91%D0%BE%D1%8F%D0%BD" TargetMode="External"/><Relationship Id="rId2" Type="http://schemas.openxmlformats.org/officeDocument/2006/relationships/hyperlink" Target="http://uk.wikipedia.org/wiki/%D0%9D%D0%BE%D0%B2%D0%B3%D0%BE%D1%80%D0%BE%D0%B4-%D0%A1%D1%96%D0%B2%D0%B5%D1%80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83%D1%81%D1%8C%D0%BA%D0%B0_%D0%B7%D0%B5%D0%BC%D0%BB%D1%8F" TargetMode="External"/><Relationship Id="rId5" Type="http://schemas.openxmlformats.org/officeDocument/2006/relationships/hyperlink" Target="http://uk.wikipedia.org/wiki/1185" TargetMode="External"/><Relationship Id="rId10" Type="http://schemas.openxmlformats.org/officeDocument/2006/relationships/hyperlink" Target="http://uk.wikipedia.org/w/index.php?title=%D0%92%D0%BE%D0%BB%D0%BE%D0%B4%D0%B8%D0%BC%D0%B8%D1%80_%D0%86%D0%B3%D0%BE%D1%80%D0%B5%D0%B2%D0%B8%D1%87&amp;action=edit&amp;redlink=1" TargetMode="External"/><Relationship Id="rId4" Type="http://schemas.openxmlformats.org/officeDocument/2006/relationships/hyperlink" Target="http://uk.wikipedia.org/wiki/%D0%9F%D0%BE%D0%BB%D0%BE%D0%B2%D1%86%D1%96" TargetMode="External"/><Relationship Id="rId9" Type="http://schemas.openxmlformats.org/officeDocument/2006/relationships/hyperlink" Target="http://uk.wikipedia.org/wiki/%D0%92%D0%B5%D0%BB%D0%B5%D1%8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2%D0%BE%D0%BF%D0%B8%D1%81%D0%B8" TargetMode="External"/><Relationship Id="rId7" Type="http://schemas.openxmlformats.org/officeDocument/2006/relationships/hyperlink" Target="http://uk.wikipedia.org/wiki/%D0%93%D0%BE%D0%B2%D1%96%D1%80%D0%BA%D0%B0" TargetMode="External"/><Relationship Id="rId2" Type="http://schemas.openxmlformats.org/officeDocument/2006/relationships/hyperlink" Target="http://uk.wikipedia.org/wiki/%D0%A0%D1%83%D1%81%D0%B8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1%80%D1%85%D0%B0%D1%97%D0%B7%D0%BC" TargetMode="External"/><Relationship Id="rId5" Type="http://schemas.openxmlformats.org/officeDocument/2006/relationships/hyperlink" Target="http://uk.wikipedia.org/wiki/%D0%A3%D0%BA%D1%80%D0%B0%D1%97%D0%BD%D1%81%D1%8C%D0%BA%D0%B0_%D0%BC%D0%BE%D0%B2%D0%B0" TargetMode="External"/><Relationship Id="rId4" Type="http://schemas.openxmlformats.org/officeDocument/2006/relationships/hyperlink" Target="http://uk.wikipedia.org/wiki/%D0%A2%D1%80%D0%B0%D0%BD%D1%81%D0%BA%D1%80%D0%B8%D0%BF%D1%86%D1%96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5%D1%80%D0%BD%D0%B5%D1%86%D1%8C" TargetMode="External"/><Relationship Id="rId3" Type="http://schemas.openxmlformats.org/officeDocument/2006/relationships/hyperlink" Target="http://uk.wikipedia.org/wiki/%D0%A1%D0%B2%D1%8F%D1%82%D0%BE%D1%81%D0%BB%D0%B0%D0%B2_%D0%92%D1%81%D0%B5%D0%B2%D0%BE%D0%BB%D0%BE%D0%B4%D0%BE%D0%B2%D0%B8%D1%87" TargetMode="External"/><Relationship Id="rId7" Type="http://schemas.openxmlformats.org/officeDocument/2006/relationships/hyperlink" Target="http://uk.wikipedia.org/wiki/%D0%AF%D1%80%D0%B5%D0%BC%D0%B5%D0%BD%D0%BA%D0%BE_%D0%92%D0%B0%D1%81%D0%B8%D0%BB%D1%8C_%D0%92%D0%B0%D1%81%D0%B8%D0%BB%D1%8C%D0%BE%D0%B2%D0%B8%D1%87" TargetMode="External"/><Relationship Id="rId2" Type="http://schemas.openxmlformats.org/officeDocument/2006/relationships/hyperlink" Target="http://uk.wikipedia.org/wiki/%D0%92%D0%B5%D0%BB%D0%B8%D0%BA%D0%B8%D0%B9_%D0%9A%D0%BD%D1%8F%D0%B7%D1%8C_%D0%9A%D0%B8%D1%97%D0%B2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0%B3%D0%B8%D0%BB%D0%B5%D0%B2%D0%B8%D1%87_%D0%86%D0%B2%D0%B0%D0%BD_%D0%9C%D0%B8%D0%BA%D0%BE%D0%BB%D0%B0%D0%B9%D0%BE%D0%B2%D0%B8%D1%87" TargetMode="External"/><Relationship Id="rId5" Type="http://schemas.openxmlformats.org/officeDocument/2006/relationships/hyperlink" Target="http://uk.wikipedia.org/wiki/%D0%A2%D0%B8%D1%81%D1%8F%D1%86%D1%8C%D0%BA%D0%B8%D0%B9" TargetMode="External"/><Relationship Id="rId10" Type="http://schemas.openxmlformats.org/officeDocument/2006/relationships/hyperlink" Target="http://uk.wikipedia.org/wiki/%D0%9F%D1%83%D1%88%D0%B8%D0%BA_%D0%A1%D1%82%D0%B5%D0%BF%D0%B0%D0%BD_%D0%93%D1%80%D0%B8%D0%B3%D0%BE%D1%80%D0%BE%D0%B2%D0%B8%D1%87" TargetMode="External"/><Relationship Id="rId4" Type="http://schemas.openxmlformats.org/officeDocument/2006/relationships/hyperlink" Target="http://uk.wikipedia.org/wiki/%D0%A0%D0%B8%D0%B1%D0%B0%D0%BA%D0%BE%D0%B2_%D0%91%D0%BE%D1%80%D0%B8%D1%81_%D0%9E%D0%BB%D0%B5%D0%BA%D1%81%D0%B0%D0%BD%D0%B4%D1%80%D0%BE%D0%B2%D0%B8%D1%87" TargetMode="External"/><Relationship Id="rId9" Type="http://schemas.openxmlformats.org/officeDocument/2006/relationships/hyperlink" Target="http://uk.wikipedia.org/wiki/%D0%9C%D0%B0%D1%85%D0%BD%D0%BE%D0%B2%D0%B5%D1%86%D1%8C_%D0%9B%D0%B5%D0%BE%D0%BD%D1%96%D0%B4_%D0%84%D1%84%D1%80%D0%B5%D0%BC%D0%BE%D0%B2%D0%B8%D1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Слово о полку </a:t>
            </a:r>
            <a:r>
              <a:rPr lang="uk-UA" b="1" dirty="0" err="1" smtClean="0"/>
              <a:t>ігоревім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01122" cy="606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15370" cy="59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Плач</a:t>
            </a:r>
            <a:r>
              <a:rPr lang="ru-RU" dirty="0" smtClean="0"/>
              <a:t> </a:t>
            </a:r>
            <a:r>
              <a:rPr lang="ru-RU" dirty="0" err="1" smtClean="0"/>
              <a:t>Ярославни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63877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Плач Ярославни Т. Шевченко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err="1" smtClean="0"/>
              <a:t>Путивлі-граді</a:t>
            </a:r>
            <a:r>
              <a:rPr lang="ru-RU" dirty="0" smtClean="0"/>
              <a:t> </a:t>
            </a:r>
            <a:r>
              <a:rPr lang="ru-RU" dirty="0" err="1" smtClean="0"/>
              <a:t>вранці-рано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Співає</a:t>
            </a:r>
            <a:r>
              <a:rPr lang="ru-RU" dirty="0" smtClean="0"/>
              <a:t>, плаче Ярославна,</a:t>
            </a:r>
            <a:br>
              <a:rPr lang="ru-RU" dirty="0" smtClean="0"/>
            </a:br>
            <a:r>
              <a:rPr lang="ru-RU" dirty="0" smtClean="0"/>
              <a:t>Як та </a:t>
            </a:r>
            <a:r>
              <a:rPr lang="ru-RU" dirty="0" err="1" smtClean="0"/>
              <a:t>зозуленька</a:t>
            </a:r>
            <a:r>
              <a:rPr lang="ru-RU" dirty="0" smtClean="0"/>
              <a:t> </a:t>
            </a:r>
            <a:r>
              <a:rPr lang="ru-RU" dirty="0" err="1" smtClean="0"/>
              <a:t>кує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Словами жалю </a:t>
            </a:r>
            <a:r>
              <a:rPr lang="ru-RU" dirty="0" err="1" smtClean="0"/>
              <a:t>додає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«Полечу,— </a:t>
            </a:r>
            <a:r>
              <a:rPr lang="ru-RU" dirty="0" err="1" smtClean="0"/>
              <a:t>каже</a:t>
            </a:r>
            <a:r>
              <a:rPr lang="ru-RU" dirty="0" smtClean="0"/>
              <a:t>,— </a:t>
            </a:r>
            <a:r>
              <a:rPr lang="ru-RU" dirty="0" err="1" smtClean="0"/>
              <a:t>зигзицею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err="1" smtClean="0"/>
              <a:t>Тією</a:t>
            </a:r>
            <a:r>
              <a:rPr lang="ru-RU" dirty="0" smtClean="0"/>
              <a:t> чайкою-вдовицею,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понад</a:t>
            </a:r>
            <a:r>
              <a:rPr lang="ru-RU" dirty="0" smtClean="0"/>
              <a:t> Доном полечу,</a:t>
            </a:r>
            <a:br>
              <a:rPr lang="ru-RU" dirty="0" smtClean="0"/>
            </a:br>
            <a:r>
              <a:rPr lang="ru-RU" dirty="0" smtClean="0"/>
              <a:t>Рукав </a:t>
            </a:r>
            <a:r>
              <a:rPr lang="ru-RU" dirty="0" err="1" smtClean="0"/>
              <a:t>бобровий</a:t>
            </a:r>
            <a:r>
              <a:rPr lang="ru-RU" dirty="0" smtClean="0"/>
              <a:t> омочу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ріці</a:t>
            </a:r>
            <a:r>
              <a:rPr lang="ru-RU" dirty="0" smtClean="0"/>
              <a:t> </a:t>
            </a:r>
            <a:r>
              <a:rPr lang="ru-RU" dirty="0" err="1" smtClean="0"/>
              <a:t>Каялі</a:t>
            </a:r>
            <a:r>
              <a:rPr lang="ru-RU" dirty="0" smtClean="0"/>
              <a:t>. І на </a:t>
            </a:r>
            <a:r>
              <a:rPr lang="ru-RU" dirty="0" err="1" smtClean="0"/>
              <a:t>тілі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княжім</a:t>
            </a:r>
            <a:r>
              <a:rPr lang="ru-RU" dirty="0" smtClean="0"/>
              <a:t> </a:t>
            </a:r>
            <a:r>
              <a:rPr lang="ru-RU" dirty="0" err="1" smtClean="0"/>
              <a:t>білім</a:t>
            </a:r>
            <a:r>
              <a:rPr lang="ru-RU" dirty="0" smtClean="0"/>
              <a:t>, </a:t>
            </a:r>
            <a:r>
              <a:rPr lang="ru-RU" dirty="0" err="1" smtClean="0"/>
              <a:t>помарнілім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Омию</a:t>
            </a:r>
            <a:r>
              <a:rPr lang="ru-RU" dirty="0" smtClean="0"/>
              <a:t> кров </a:t>
            </a:r>
            <a:r>
              <a:rPr lang="ru-RU" dirty="0" err="1" smtClean="0"/>
              <a:t>суху</a:t>
            </a:r>
            <a:r>
              <a:rPr lang="ru-RU" dirty="0" smtClean="0"/>
              <a:t>, отру</a:t>
            </a:r>
            <a:br>
              <a:rPr lang="ru-RU" dirty="0" smtClean="0"/>
            </a:br>
            <a:r>
              <a:rPr lang="ru-RU" dirty="0" err="1" smtClean="0"/>
              <a:t>Глибокії</a:t>
            </a:r>
            <a:r>
              <a:rPr lang="ru-RU" dirty="0" smtClean="0"/>
              <a:t>, </a:t>
            </a:r>
            <a:r>
              <a:rPr lang="ru-RU" dirty="0" err="1" smtClean="0"/>
              <a:t>тяжкії</a:t>
            </a:r>
            <a:r>
              <a:rPr lang="ru-RU" dirty="0" smtClean="0"/>
              <a:t> рани…»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571480"/>
            <a:ext cx="40539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3786190"/>
            <a:ext cx="3643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Слово о полку </a:t>
            </a:r>
            <a:r>
              <a:rPr lang="ru-RU" b="1" dirty="0" err="1" smtClean="0"/>
              <a:t>Ігоревім</a:t>
            </a:r>
            <a:r>
              <a:rPr lang="ru-RU" dirty="0" smtClean="0"/>
              <a:t> (</a:t>
            </a:r>
            <a:r>
              <a:rPr lang="ru-RU" b="1" dirty="0" smtClean="0"/>
              <a:t>Слово о </a:t>
            </a:r>
            <a:r>
              <a:rPr lang="ru-RU" b="1" dirty="0" err="1" smtClean="0"/>
              <a:t>плъку</a:t>
            </a:r>
            <a:r>
              <a:rPr lang="ru-RU" b="1" dirty="0" smtClean="0"/>
              <a:t> </a:t>
            </a:r>
            <a:r>
              <a:rPr lang="ru-RU" b="1" dirty="0" err="1" smtClean="0"/>
              <a:t>Игоревѣ</a:t>
            </a:r>
            <a:r>
              <a:rPr lang="ru-RU" dirty="0" smtClean="0"/>
              <a:t>; </a:t>
            </a:r>
            <a:r>
              <a:rPr lang="ru-RU" i="1" dirty="0" smtClean="0"/>
              <a:t>«Слово про </a:t>
            </a:r>
            <a:r>
              <a:rPr lang="ru-RU" i="1" dirty="0" err="1" smtClean="0"/>
              <a:t>Ігорів</a:t>
            </a:r>
            <a:r>
              <a:rPr lang="ru-RU" i="1" dirty="0" smtClean="0"/>
              <a:t> </a:t>
            </a:r>
            <a:r>
              <a:rPr lang="ru-RU" i="1" dirty="0" err="1" smtClean="0"/>
              <a:t>похід</a:t>
            </a:r>
            <a:r>
              <a:rPr lang="ru-RU" i="1" dirty="0" smtClean="0"/>
              <a:t>», «Слово о полку </a:t>
            </a:r>
            <a:r>
              <a:rPr lang="ru-RU" i="1" dirty="0" err="1" smtClean="0"/>
              <a:t>Ігореві</a:t>
            </a:r>
            <a:r>
              <a:rPr lang="ru-RU" i="1" dirty="0" smtClean="0"/>
              <a:t>, </a:t>
            </a:r>
            <a:r>
              <a:rPr lang="ru-RU" i="1" dirty="0" err="1" smtClean="0"/>
              <a:t>Ігоря</a:t>
            </a:r>
            <a:r>
              <a:rPr lang="ru-RU" i="1" dirty="0" smtClean="0"/>
              <a:t> </a:t>
            </a:r>
            <a:r>
              <a:rPr lang="ru-RU" i="1" dirty="0" err="1" smtClean="0"/>
              <a:t>сина</a:t>
            </a:r>
            <a:r>
              <a:rPr lang="ru-RU" i="1" dirty="0" smtClean="0"/>
              <a:t> </a:t>
            </a:r>
            <a:r>
              <a:rPr lang="ru-RU" i="1" dirty="0" err="1" smtClean="0"/>
              <a:t>Святославля</a:t>
            </a:r>
            <a:r>
              <a:rPr lang="ru-RU" i="1" dirty="0" smtClean="0"/>
              <a:t>, внука </a:t>
            </a:r>
            <a:r>
              <a:rPr lang="ru-RU" i="1" dirty="0" err="1" smtClean="0"/>
              <a:t>Ольгова</a:t>
            </a:r>
            <a:r>
              <a:rPr lang="ru-RU" i="1" dirty="0" smtClean="0"/>
              <a:t>»</a:t>
            </a:r>
            <a:r>
              <a:rPr lang="ru-RU" dirty="0" smtClean="0"/>
              <a:t>) — </a:t>
            </a:r>
            <a:r>
              <a:rPr lang="ru-RU" dirty="0" err="1" smtClean="0"/>
              <a:t>героїчна</a:t>
            </a:r>
            <a:r>
              <a:rPr lang="ru-RU" dirty="0" smtClean="0"/>
              <a:t> поема </a:t>
            </a:r>
            <a:r>
              <a:rPr lang="ru-RU" dirty="0" err="1" smtClean="0"/>
              <a:t>кін</a:t>
            </a:r>
            <a:r>
              <a:rPr lang="ru-RU" dirty="0" smtClean="0"/>
              <a:t>. XII ст.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твору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Оригінал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граф А. </a:t>
            </a:r>
            <a:r>
              <a:rPr lang="ru-RU" dirty="0" err="1" smtClean="0"/>
              <a:t>Мусін-Пушкін</a:t>
            </a:r>
            <a:r>
              <a:rPr lang="ru-RU" dirty="0" smtClean="0"/>
              <a:t>, </a:t>
            </a:r>
            <a:r>
              <a:rPr lang="ru-RU" dirty="0" err="1" smtClean="0"/>
              <a:t>відкупивши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архімандрита</a:t>
            </a:r>
            <a:r>
              <a:rPr lang="ru-RU" dirty="0" smtClean="0"/>
              <a:t> </a:t>
            </a:r>
            <a:r>
              <a:rPr lang="ru-RU" dirty="0" err="1" smtClean="0"/>
              <a:t>Спасо-Ярославського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</a:t>
            </a:r>
            <a:r>
              <a:rPr lang="ru-RU" dirty="0" err="1" smtClean="0"/>
              <a:t>Йоіля</a:t>
            </a:r>
            <a:r>
              <a:rPr lang="ru-RU" dirty="0" smtClean="0"/>
              <a:t> </a:t>
            </a:r>
            <a:r>
              <a:rPr lang="ru-RU" dirty="0" smtClean="0">
                <a:hlinkClick r:id="rId2" tooltip="1791"/>
              </a:rPr>
              <a:t>1791</a:t>
            </a:r>
            <a:r>
              <a:rPr lang="ru-RU" dirty="0" smtClean="0"/>
              <a:t> р., </a:t>
            </a:r>
            <a:r>
              <a:rPr lang="ru-RU" dirty="0" err="1" smtClean="0"/>
              <a:t>і</a:t>
            </a:r>
            <a:r>
              <a:rPr lang="ru-RU" dirty="0" smtClean="0"/>
              <a:t> видав </a:t>
            </a:r>
            <a:r>
              <a:rPr lang="ru-RU" dirty="0" err="1" smtClean="0"/>
              <a:t>друком</a:t>
            </a:r>
            <a:r>
              <a:rPr lang="ru-RU" dirty="0" smtClean="0"/>
              <a:t> у </a:t>
            </a:r>
            <a:r>
              <a:rPr lang="ru-RU" dirty="0" err="1" smtClean="0">
                <a:hlinkClick r:id="rId3" tooltip="Санкт-Петербург"/>
              </a:rPr>
              <a:t>Петербурзі</a:t>
            </a:r>
            <a:r>
              <a:rPr lang="ru-RU" dirty="0" smtClean="0"/>
              <a:t> </a:t>
            </a:r>
            <a:r>
              <a:rPr lang="ru-RU" dirty="0" smtClean="0">
                <a:hlinkClick r:id="rId4" tooltip="1800"/>
              </a:rPr>
              <a:t>1800</a:t>
            </a:r>
            <a:r>
              <a:rPr lang="ru-RU" dirty="0" smtClean="0"/>
              <a:t> р., при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знавців</a:t>
            </a:r>
            <a:r>
              <a:rPr lang="ru-RU" dirty="0" smtClean="0"/>
              <a:t> </a:t>
            </a:r>
            <a:r>
              <a:rPr lang="ru-RU" dirty="0" err="1" smtClean="0"/>
              <a:t>палеографії</a:t>
            </a:r>
            <a:r>
              <a:rPr lang="ru-RU" dirty="0" smtClean="0"/>
              <a:t> М. </a:t>
            </a:r>
            <a:r>
              <a:rPr lang="ru-RU" dirty="0" err="1" smtClean="0"/>
              <a:t>Малиновського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5" tooltip="Бантиш-Каменський Микола Миколайович"/>
              </a:rPr>
              <a:t>М. </a:t>
            </a:r>
            <a:r>
              <a:rPr lang="ru-RU" dirty="0" err="1" smtClean="0">
                <a:hlinkClick r:id="rId5" tooltip="Бантиш-Каменський Микола Миколайович"/>
              </a:rPr>
              <a:t>Бантиша-Каменського</a:t>
            </a:r>
            <a:r>
              <a:rPr lang="ru-RU" dirty="0" smtClean="0"/>
              <a:t>. Сам </a:t>
            </a:r>
            <a:r>
              <a:rPr lang="ru-RU" dirty="0" err="1" smtClean="0"/>
              <a:t>рукопис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друкованих</a:t>
            </a:r>
            <a:r>
              <a:rPr lang="ru-RU" dirty="0" smtClean="0"/>
              <a:t> </a:t>
            </a:r>
            <a:r>
              <a:rPr lang="ru-RU" dirty="0" err="1" smtClean="0"/>
              <a:t>примірників</a:t>
            </a:r>
            <a:r>
              <a:rPr lang="ru-RU" dirty="0" smtClean="0"/>
              <a:t> «Слова…» </a:t>
            </a:r>
            <a:r>
              <a:rPr lang="ru-RU" dirty="0" err="1" smtClean="0"/>
              <a:t>згоріли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московської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1812 року. Брак </a:t>
            </a:r>
            <a:r>
              <a:rPr lang="ru-RU" dirty="0" err="1" smtClean="0"/>
              <a:t>оригінального</a:t>
            </a:r>
            <a:r>
              <a:rPr lang="ru-RU" dirty="0" smtClean="0"/>
              <a:t> списку </a:t>
            </a:r>
            <a:r>
              <a:rPr lang="ru-RU" dirty="0" err="1" smtClean="0"/>
              <a:t>викликав</a:t>
            </a:r>
            <a:r>
              <a:rPr lang="ru-RU" dirty="0" smtClean="0"/>
              <a:t> уже на початку </a:t>
            </a:r>
            <a:r>
              <a:rPr lang="en-US" dirty="0" smtClean="0"/>
              <a:t>XIX </a:t>
            </a:r>
            <a:r>
              <a:rPr lang="ru-RU" dirty="0" smtClean="0"/>
              <a:t>ст. </a:t>
            </a:r>
            <a:r>
              <a:rPr lang="ru-RU" dirty="0" err="1" smtClean="0"/>
              <a:t>появу</a:t>
            </a:r>
            <a:r>
              <a:rPr lang="ru-RU" dirty="0" smtClean="0"/>
              <a:t> т. </a:t>
            </a:r>
            <a:r>
              <a:rPr lang="ru-RU" dirty="0" err="1" smtClean="0"/>
              <a:t>зв</a:t>
            </a:r>
            <a:r>
              <a:rPr lang="ru-RU" dirty="0" smtClean="0"/>
              <a:t>. </a:t>
            </a:r>
            <a:r>
              <a:rPr lang="ru-RU" dirty="0" err="1" smtClean="0"/>
              <a:t>скептиків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«Слово…» </a:t>
            </a:r>
            <a:r>
              <a:rPr lang="ru-RU" dirty="0" err="1" smtClean="0"/>
              <a:t>пізнішим</a:t>
            </a:r>
            <a:r>
              <a:rPr lang="ru-RU" dirty="0" smtClean="0"/>
              <a:t> </a:t>
            </a:r>
            <a:r>
              <a:rPr lang="ru-RU" dirty="0" err="1" smtClean="0"/>
              <a:t>фальсифікатом</a:t>
            </a:r>
            <a:r>
              <a:rPr lang="ru-RU" dirty="0" smtClean="0"/>
              <a:t> (О. </a:t>
            </a:r>
            <a:r>
              <a:rPr lang="ru-RU" dirty="0" err="1" smtClean="0"/>
              <a:t>Сенковський</a:t>
            </a:r>
            <a:r>
              <a:rPr lang="ru-RU" dirty="0" smtClean="0"/>
              <a:t>, М. </a:t>
            </a:r>
            <a:r>
              <a:rPr lang="ru-RU" dirty="0" err="1" smtClean="0"/>
              <a:t>Каченовський</a:t>
            </a:r>
            <a:r>
              <a:rPr lang="ru-RU" dirty="0" smtClean="0"/>
              <a:t>, І. Давидов, І. </a:t>
            </a:r>
            <a:r>
              <a:rPr lang="ru-RU" dirty="0" err="1" smtClean="0"/>
              <a:t>Бєліков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.). До </a:t>
            </a:r>
            <a:r>
              <a:rPr lang="ru-RU" dirty="0" err="1" smtClean="0"/>
              <a:t>новіших</a:t>
            </a:r>
            <a:r>
              <a:rPr lang="ru-RU" dirty="0" smtClean="0"/>
              <a:t> </a:t>
            </a:r>
            <a:r>
              <a:rPr lang="ru-RU" dirty="0" err="1" smtClean="0"/>
              <a:t>скептиків</a:t>
            </a:r>
            <a:r>
              <a:rPr lang="ru-RU" dirty="0" smtClean="0"/>
              <a:t> належали франц. </a:t>
            </a:r>
            <a:r>
              <a:rPr lang="ru-RU" dirty="0" err="1" smtClean="0"/>
              <a:t>славісти</a:t>
            </a:r>
            <a:r>
              <a:rPr lang="ru-RU" dirty="0" smtClean="0"/>
              <a:t> Л. </a:t>
            </a:r>
            <a:r>
              <a:rPr lang="ru-RU" dirty="0" err="1" smtClean="0"/>
              <a:t>Леже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6" tooltip="А. Мазон (ще не написана)"/>
              </a:rPr>
              <a:t>А. </a:t>
            </a:r>
            <a:r>
              <a:rPr lang="ru-RU" dirty="0" err="1" smtClean="0">
                <a:hlinkClick r:id="rId6" tooltip="А. Мазон (ще не написана)"/>
              </a:rPr>
              <a:t>Мазон</a:t>
            </a:r>
            <a:r>
              <a:rPr lang="ru-RU" dirty="0" smtClean="0"/>
              <a:t>, (</a:t>
            </a:r>
            <a:r>
              <a:rPr lang="ru-RU" dirty="0" err="1" smtClean="0"/>
              <a:t>який</a:t>
            </a:r>
            <a:r>
              <a:rPr lang="ru-RU" dirty="0" smtClean="0"/>
              <a:t> автором «Слова…»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Бантиша-Каменського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Йоіля</a:t>
            </a:r>
            <a:r>
              <a:rPr lang="ru-RU" dirty="0" smtClean="0"/>
              <a:t>), </a:t>
            </a:r>
            <a:r>
              <a:rPr lang="ru-RU" dirty="0" err="1" smtClean="0"/>
              <a:t>останнім</a:t>
            </a:r>
            <a:r>
              <a:rPr lang="ru-RU" dirty="0" smtClean="0"/>
              <a:t> часом А. </a:t>
            </a:r>
            <a:r>
              <a:rPr lang="ru-RU" dirty="0" err="1" smtClean="0"/>
              <a:t>Зімін</a:t>
            </a:r>
            <a:r>
              <a:rPr lang="ru-RU" dirty="0" smtClean="0"/>
              <a:t>, </a:t>
            </a:r>
            <a:r>
              <a:rPr lang="ru-RU" dirty="0" err="1" smtClean="0">
                <a:hlinkClick r:id="rId7" tooltip="Едвард Кінан"/>
              </a:rPr>
              <a:t>Едвард</a:t>
            </a:r>
            <a:r>
              <a:rPr lang="ru-RU" dirty="0" smtClean="0">
                <a:hlinkClick r:id="rId7" tooltip="Едвард Кінан"/>
              </a:rPr>
              <a:t> </a:t>
            </a:r>
            <a:r>
              <a:rPr lang="ru-RU" dirty="0" err="1" smtClean="0">
                <a:hlinkClick r:id="rId7" tooltip="Едвард Кінан"/>
              </a:rPr>
              <a:t>Кінан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Переважає</a:t>
            </a:r>
            <a:r>
              <a:rPr lang="ru-RU" dirty="0" smtClean="0"/>
              <a:t> думка про </a:t>
            </a:r>
            <a:r>
              <a:rPr lang="ru-RU" dirty="0" err="1" smtClean="0"/>
              <a:t>безпідставність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закидів</a:t>
            </a:r>
            <a:r>
              <a:rPr lang="ru-RU" dirty="0" smtClean="0"/>
              <a:t> </a:t>
            </a:r>
            <a:r>
              <a:rPr lang="ru-RU" dirty="0" err="1" smtClean="0"/>
              <a:t>сфальшування</a:t>
            </a:r>
            <a:r>
              <a:rPr lang="ru-RU" dirty="0" smtClean="0"/>
              <a:t>,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спричинилися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знахідки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1818 р. К. Калайдович </a:t>
            </a:r>
            <a:r>
              <a:rPr lang="ru-RU" dirty="0" err="1" smtClean="0"/>
              <a:t>знайшов</a:t>
            </a:r>
            <a:r>
              <a:rPr lang="ru-RU" dirty="0" smtClean="0"/>
              <a:t> у </a:t>
            </a:r>
            <a:r>
              <a:rPr lang="ru-RU" dirty="0" err="1" smtClean="0"/>
              <a:t>псковському</a:t>
            </a:r>
            <a:r>
              <a:rPr lang="ru-RU" dirty="0" smtClean="0"/>
              <a:t> </a:t>
            </a:r>
            <a:r>
              <a:rPr lang="ru-RU" dirty="0" err="1" smtClean="0"/>
              <a:t>Апостолі</a:t>
            </a:r>
            <a:r>
              <a:rPr lang="ru-RU" dirty="0" smtClean="0"/>
              <a:t> 1307 р. приписку </a:t>
            </a:r>
            <a:r>
              <a:rPr lang="ru-RU" dirty="0" err="1" smtClean="0"/>
              <a:t>запозичену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«Слова…», 1829 р. Р. </a:t>
            </a:r>
            <a:r>
              <a:rPr lang="ru-RU" dirty="0" err="1" smtClean="0"/>
              <a:t>Тимковський</a:t>
            </a:r>
            <a:r>
              <a:rPr lang="ru-RU" dirty="0" smtClean="0"/>
              <a:t> видав список </a:t>
            </a:r>
            <a:r>
              <a:rPr lang="ru-RU" dirty="0" smtClean="0">
                <a:hlinkClick r:id="rId8" tooltip="Задонщина (ще не написана)"/>
              </a:rPr>
              <a:t>«</a:t>
            </a:r>
            <a:r>
              <a:rPr lang="ru-RU" dirty="0" err="1" smtClean="0">
                <a:hlinkClick r:id="rId8" tooltip="Задонщина (ще не написана)"/>
              </a:rPr>
              <a:t>Задонщини</a:t>
            </a:r>
            <a:r>
              <a:rPr lang="ru-RU" dirty="0" smtClean="0">
                <a:hlinkClick r:id="rId8" tooltip="Задонщина (ще не написана)"/>
              </a:rPr>
              <a:t>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наслідуванням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, як писав </a:t>
            </a:r>
            <a:r>
              <a:rPr lang="ru-RU" dirty="0" smtClean="0">
                <a:hlinkClick r:id="rId9" tooltip="Сперанський Михайло Несторович"/>
              </a:rPr>
              <a:t>М. </a:t>
            </a:r>
            <a:r>
              <a:rPr lang="ru-RU" dirty="0" err="1" smtClean="0">
                <a:hlinkClick r:id="rId9" tooltip="Сперанський Михайло Несторович"/>
              </a:rPr>
              <a:t>Сперанський</a:t>
            </a:r>
            <a:r>
              <a:rPr lang="ru-RU" dirty="0" smtClean="0"/>
              <a:t>, </a:t>
            </a:r>
            <a:r>
              <a:rPr lang="ru-RU" dirty="0" err="1" smtClean="0"/>
              <a:t>плагіатом</a:t>
            </a:r>
            <a:r>
              <a:rPr lang="ru-RU" dirty="0" smtClean="0"/>
              <a:t> «Слова…».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01122" cy="603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Історична</a:t>
            </a:r>
            <a:r>
              <a:rPr lang="ru-RU" b="1" dirty="0" smtClean="0"/>
              <a:t> основа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зміст</a:t>
            </a:r>
            <a:r>
              <a:rPr lang="ru-RU" b="1" dirty="0" smtClean="0"/>
              <a:t> </a:t>
            </a:r>
            <a:r>
              <a:rPr lang="ru-RU" b="1" dirty="0" err="1" smtClean="0"/>
              <a:t>поеми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Іліаді</a:t>
            </a:r>
            <a:r>
              <a:rPr lang="ru-RU" dirty="0" smtClean="0"/>
              <a:t>» Гомера,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задум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не в </a:t>
            </a:r>
            <a:r>
              <a:rPr lang="ru-RU" dirty="0" err="1" smtClean="0"/>
              <a:t>описові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на </a:t>
            </a:r>
            <a:r>
              <a:rPr lang="ru-RU" dirty="0" err="1" smtClean="0"/>
              <a:t>протязі</a:t>
            </a:r>
            <a:r>
              <a:rPr lang="ru-RU" dirty="0" smtClean="0"/>
              <a:t> походу, 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</a:t>
            </a:r>
            <a:r>
              <a:rPr lang="ru-RU" dirty="0" err="1" smtClean="0"/>
              <a:t>змінив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 — «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свавільного</a:t>
            </a:r>
            <a:r>
              <a:rPr lang="ru-RU" dirty="0" smtClean="0"/>
              <a:t> </a:t>
            </a:r>
            <a:r>
              <a:rPr lang="ru-RU" dirty="0" err="1" smtClean="0"/>
              <a:t>гніву</a:t>
            </a:r>
            <a:r>
              <a:rPr lang="ru-RU" dirty="0" smtClean="0"/>
              <a:t> до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об'єднуючої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». В </a:t>
            </a:r>
            <a:r>
              <a:rPr lang="ru-RU" dirty="0" err="1" smtClean="0"/>
              <a:t>епілозі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князь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до церкви </a:t>
            </a:r>
            <a:r>
              <a:rPr lang="ru-RU" dirty="0" err="1" smtClean="0"/>
              <a:t>Пірогощої</a:t>
            </a:r>
            <a:r>
              <a:rPr lang="ru-RU" dirty="0" smtClean="0"/>
              <a:t> «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зарали</a:t>
            </a:r>
            <a:r>
              <a:rPr lang="ru-RU" dirty="0" smtClean="0"/>
              <a:t>» — «</a:t>
            </a:r>
            <a:r>
              <a:rPr lang="ru-RU" dirty="0" err="1" smtClean="0"/>
              <a:t>страни</a:t>
            </a:r>
            <a:r>
              <a:rPr lang="ru-RU" dirty="0" smtClean="0"/>
              <a:t> ради».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присвячено</a:t>
            </a:r>
            <a:r>
              <a:rPr lang="ru-RU" dirty="0" smtClean="0"/>
              <a:t> «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Трояні</a:t>
            </a:r>
            <a:r>
              <a:rPr lang="ru-RU" dirty="0" smtClean="0"/>
              <a:t>» (</a:t>
            </a:r>
            <a:r>
              <a:rPr lang="ru-RU" dirty="0" err="1" smtClean="0"/>
              <a:t>назва</a:t>
            </a:r>
            <a:r>
              <a:rPr lang="ru-RU" dirty="0" smtClean="0"/>
              <a:t> — образ </a:t>
            </a:r>
            <a:r>
              <a:rPr lang="ru-RU" dirty="0" err="1" smtClean="0"/>
              <a:t>України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військовому</a:t>
            </a:r>
            <a:r>
              <a:rPr lang="ru-RU" dirty="0" smtClean="0"/>
              <a:t> оплоту — </a:t>
            </a:r>
            <a:r>
              <a:rPr lang="ru-RU" dirty="0" err="1" smtClean="0"/>
              <a:t>військовим</a:t>
            </a:r>
            <a:r>
              <a:rPr lang="ru-RU" dirty="0" smtClean="0"/>
              <a:t> дружинам — «стадам </a:t>
            </a:r>
            <a:r>
              <a:rPr lang="ru-RU" dirty="0" err="1" smtClean="0"/>
              <a:t>лебединців</a:t>
            </a:r>
            <a:r>
              <a:rPr lang="ru-RU" dirty="0" smtClean="0"/>
              <a:t>», «</a:t>
            </a:r>
            <a:r>
              <a:rPr lang="ru-RU" dirty="0" err="1" smtClean="0"/>
              <a:t>галицім</a:t>
            </a:r>
            <a:r>
              <a:rPr lang="ru-RU" dirty="0" smtClean="0"/>
              <a:t> </a:t>
            </a:r>
            <a:r>
              <a:rPr lang="ru-RU" dirty="0" err="1" smtClean="0"/>
              <a:t>стадам</a:t>
            </a:r>
            <a:r>
              <a:rPr lang="ru-RU" dirty="0" smtClean="0"/>
              <a:t>», «</a:t>
            </a:r>
            <a:r>
              <a:rPr lang="ru-RU" dirty="0" err="1" smtClean="0"/>
              <a:t>копіям</a:t>
            </a:r>
            <a:r>
              <a:rPr lang="ru-RU" dirty="0" smtClean="0"/>
              <a:t>» та «</a:t>
            </a:r>
            <a:r>
              <a:rPr lang="ru-RU" dirty="0" err="1" smtClean="0"/>
              <a:t>дівицям</a:t>
            </a:r>
            <a:r>
              <a:rPr lang="ru-RU" dirty="0" smtClean="0"/>
              <a:t>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за Дунай. Князь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йшов</a:t>
            </a:r>
            <a:r>
              <a:rPr lang="ru-RU" dirty="0" smtClean="0"/>
              <a:t> до Дону, </a:t>
            </a:r>
            <a:r>
              <a:rPr lang="ru-RU" dirty="0" err="1" smtClean="0"/>
              <a:t>щоб</a:t>
            </a:r>
            <a:r>
              <a:rPr lang="ru-RU" dirty="0" smtClean="0"/>
              <a:t> там «</a:t>
            </a:r>
            <a:r>
              <a:rPr lang="ru-RU" dirty="0" err="1" smtClean="0"/>
              <a:t>копіє</a:t>
            </a:r>
            <a:r>
              <a:rPr lang="ru-RU" dirty="0" smtClean="0"/>
              <a:t> </a:t>
            </a:r>
            <a:r>
              <a:rPr lang="ru-RU" dirty="0" err="1" smtClean="0"/>
              <a:t>приломити</a:t>
            </a:r>
            <a:r>
              <a:rPr lang="ru-RU" dirty="0" smtClean="0"/>
              <a:t>» — «</a:t>
            </a:r>
            <a:r>
              <a:rPr lang="ru-RU" dirty="0" err="1" smtClean="0"/>
              <a:t>відновити</a:t>
            </a:r>
            <a:r>
              <a:rPr lang="ru-RU" dirty="0" smtClean="0"/>
              <a:t> кордон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річці</a:t>
            </a:r>
            <a:r>
              <a:rPr lang="ru-RU" dirty="0" smtClean="0"/>
              <a:t> Дон» та «</a:t>
            </a:r>
            <a:r>
              <a:rPr lang="ru-RU" dirty="0" err="1" smtClean="0"/>
              <a:t>пошукати</a:t>
            </a:r>
            <a:r>
              <a:rPr lang="ru-RU" dirty="0" smtClean="0"/>
              <a:t> града </a:t>
            </a:r>
            <a:r>
              <a:rPr lang="ru-RU" dirty="0" err="1" smtClean="0"/>
              <a:t>Тьмуторокані</a:t>
            </a:r>
            <a:r>
              <a:rPr lang="ru-RU" dirty="0" smtClean="0"/>
              <a:t>». Цей </a:t>
            </a:r>
            <a:r>
              <a:rPr lang="ru-RU" dirty="0" err="1" smtClean="0"/>
              <a:t>самовільний</a:t>
            </a:r>
            <a:r>
              <a:rPr lang="ru-RU" dirty="0" smtClean="0"/>
              <a:t> </a:t>
            </a:r>
            <a:r>
              <a:rPr lang="ru-RU" dirty="0" err="1" smtClean="0"/>
              <a:t>вчинок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невдалим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невдачі</a:t>
            </a:r>
            <a:r>
              <a:rPr lang="ru-RU" dirty="0" smtClean="0"/>
              <a:t> автор </a:t>
            </a:r>
            <a:r>
              <a:rPr lang="ru-RU" dirty="0" err="1" smtClean="0"/>
              <a:t>закликає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до </a:t>
            </a:r>
            <a:r>
              <a:rPr lang="ru-RU" dirty="0" err="1" smtClean="0"/>
              <a:t>солідарності</a:t>
            </a:r>
            <a:r>
              <a:rPr lang="ru-RU" dirty="0" smtClean="0"/>
              <a:t>. </a:t>
            </a:r>
            <a:r>
              <a:rPr lang="ru-RU" dirty="0" err="1" smtClean="0"/>
              <a:t>Історичною</a:t>
            </a:r>
            <a:r>
              <a:rPr lang="ru-RU" dirty="0" smtClean="0"/>
              <a:t> основою (не темою) «Слова…»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невдалий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Новгород-Сіверський"/>
              </a:rPr>
              <a:t>новгород-сіверського</a:t>
            </a:r>
            <a:r>
              <a:rPr lang="ru-RU" dirty="0" smtClean="0"/>
              <a:t> князя </a:t>
            </a:r>
            <a:r>
              <a:rPr lang="ru-RU" dirty="0" err="1" smtClean="0">
                <a:hlinkClick r:id="rId3" tooltip="Ігор Святославич"/>
              </a:rPr>
              <a:t>Ігоря</a:t>
            </a:r>
            <a:r>
              <a:rPr lang="ru-RU" dirty="0" smtClean="0">
                <a:hlinkClick r:id="rId3" tooltip="Ігор Святославич"/>
              </a:rPr>
              <a:t> </a:t>
            </a:r>
            <a:r>
              <a:rPr lang="ru-RU" dirty="0" err="1" smtClean="0">
                <a:hlinkClick r:id="rId3" tooltip="Ігор Святославич"/>
              </a:rPr>
              <a:t>Святославича</a:t>
            </a:r>
            <a:r>
              <a:rPr lang="ru-RU" dirty="0" smtClean="0"/>
              <a:t> на </a:t>
            </a:r>
            <a:r>
              <a:rPr lang="ru-RU" dirty="0" err="1" smtClean="0">
                <a:hlinkClick r:id="rId4" tooltip="Половці"/>
              </a:rPr>
              <a:t>половців</a:t>
            </a:r>
            <a:r>
              <a:rPr lang="ru-RU" dirty="0" smtClean="0"/>
              <a:t> </a:t>
            </a:r>
            <a:r>
              <a:rPr lang="ru-RU" dirty="0" err="1" smtClean="0"/>
              <a:t>навесні</a:t>
            </a:r>
            <a:r>
              <a:rPr lang="ru-RU" dirty="0" smtClean="0"/>
              <a:t> </a:t>
            </a:r>
            <a:r>
              <a:rPr lang="ru-RU" dirty="0" smtClean="0">
                <a:hlinkClick r:id="rId5" tooltip="1185"/>
              </a:rPr>
              <a:t>1185</a:t>
            </a:r>
            <a:r>
              <a:rPr lang="ru-RU" dirty="0" smtClean="0"/>
              <a:t> р., а </a:t>
            </a:r>
            <a:r>
              <a:rPr lang="ru-RU" dirty="0" err="1" smtClean="0"/>
              <a:t>вже</a:t>
            </a:r>
            <a:r>
              <a:rPr lang="ru-RU" dirty="0" smtClean="0"/>
              <a:t> у 1187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обєднанні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</a:t>
            </a:r>
            <a:r>
              <a:rPr lang="ru-RU" dirty="0" err="1" smtClean="0"/>
              <a:t>здійснили</a:t>
            </a:r>
            <a:r>
              <a:rPr lang="ru-RU" dirty="0" smtClean="0"/>
              <a:t> </a:t>
            </a:r>
            <a:r>
              <a:rPr lang="ru-RU" dirty="0" err="1" smtClean="0"/>
              <a:t>успішний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.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похід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 автор </a:t>
            </a:r>
            <a:r>
              <a:rPr lang="ru-RU" dirty="0" err="1" smtClean="0"/>
              <a:t>відтворив</a:t>
            </a:r>
            <a:r>
              <a:rPr lang="ru-RU" dirty="0" smtClean="0"/>
              <a:t> в </a:t>
            </a:r>
            <a:r>
              <a:rPr lang="ru-RU" dirty="0" err="1" smtClean="0"/>
              <a:t>епічно-ліричному</a:t>
            </a:r>
            <a:r>
              <a:rPr lang="ru-RU" dirty="0" smtClean="0"/>
              <a:t> </a:t>
            </a:r>
            <a:r>
              <a:rPr lang="ru-RU" dirty="0" err="1" smtClean="0"/>
              <a:t>плані</a:t>
            </a:r>
            <a:r>
              <a:rPr lang="ru-RU" dirty="0" smtClean="0"/>
              <a:t>, </a:t>
            </a:r>
            <a:r>
              <a:rPr lang="ru-RU" dirty="0" err="1" smtClean="0"/>
              <a:t>піднісши</a:t>
            </a:r>
            <a:r>
              <a:rPr lang="ru-RU" dirty="0" smtClean="0"/>
              <a:t> як </a:t>
            </a:r>
            <a:r>
              <a:rPr lang="ru-RU" dirty="0" err="1" smtClean="0"/>
              <a:t>найвищий</a:t>
            </a:r>
            <a:r>
              <a:rPr lang="ru-RU" dirty="0" smtClean="0"/>
              <a:t> принцип долю </a:t>
            </a:r>
            <a:r>
              <a:rPr lang="ru-RU" dirty="0" err="1" smtClean="0">
                <a:hlinkClick r:id="rId6" tooltip="Руська земля"/>
              </a:rPr>
              <a:t>Руської</a:t>
            </a:r>
            <a:r>
              <a:rPr lang="ru-RU" dirty="0" smtClean="0">
                <a:hlinkClick r:id="rId6" tooltip="Руська земля"/>
              </a:rPr>
              <a:t> </a:t>
            </a:r>
            <a:r>
              <a:rPr lang="ru-RU" dirty="0" err="1" smtClean="0">
                <a:hlinkClick r:id="rId6" tooltip="Руська земля"/>
              </a:rPr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засуджуючи</a:t>
            </a:r>
            <a:r>
              <a:rPr lang="ru-RU" dirty="0" smtClean="0"/>
              <a:t> </a:t>
            </a:r>
            <a:r>
              <a:rPr lang="ru-RU" dirty="0" err="1" smtClean="0"/>
              <a:t>князів</a:t>
            </a:r>
            <a:r>
              <a:rPr lang="ru-RU" dirty="0" smtClean="0"/>
              <a:t> за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незгоди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над </a:t>
            </a:r>
            <a:r>
              <a:rPr lang="ru-RU" dirty="0" err="1" smtClean="0"/>
              <a:t>загальним</a:t>
            </a:r>
            <a:r>
              <a:rPr lang="ru-RU" dirty="0" smtClean="0"/>
              <a:t>. До </a:t>
            </a:r>
            <a:r>
              <a:rPr lang="ru-RU" dirty="0" err="1" smtClean="0"/>
              <a:t>історичної</a:t>
            </a:r>
            <a:r>
              <a:rPr lang="ru-RU" dirty="0" smtClean="0"/>
              <a:t> </a:t>
            </a:r>
            <a:r>
              <a:rPr lang="ru-RU" dirty="0" err="1" smtClean="0"/>
              <a:t>оповіді</a:t>
            </a:r>
            <a:r>
              <a:rPr lang="ru-RU" dirty="0" smtClean="0"/>
              <a:t> автор додав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снів</a:t>
            </a:r>
            <a:r>
              <a:rPr lang="ru-RU" dirty="0" smtClean="0"/>
              <a:t>, </a:t>
            </a:r>
            <a:r>
              <a:rPr lang="ru-RU" dirty="0" err="1" smtClean="0"/>
              <a:t>плачів</a:t>
            </a:r>
            <a:r>
              <a:rPr lang="ru-RU" dirty="0" smtClean="0"/>
              <a:t>,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на долю </a:t>
            </a:r>
            <a:r>
              <a:rPr lang="ru-RU" dirty="0" err="1" smtClean="0"/>
              <a:t>героїв</a:t>
            </a:r>
            <a:r>
              <a:rPr lang="ru-RU" dirty="0" smtClean="0"/>
              <a:t>, монологи </a:t>
            </a:r>
            <a:r>
              <a:rPr lang="ru-RU" dirty="0" err="1" smtClean="0"/>
              <a:t>князів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Автор </a:t>
            </a:r>
            <a:r>
              <a:rPr lang="ru-RU" dirty="0" err="1" smtClean="0"/>
              <a:t>згадує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попередника</a:t>
            </a:r>
            <a:r>
              <a:rPr lang="ru-RU" dirty="0" smtClean="0"/>
              <a:t> — </a:t>
            </a:r>
            <a:r>
              <a:rPr lang="ru-RU" dirty="0" err="1" smtClean="0"/>
              <a:t>співця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Боян"/>
              </a:rPr>
              <a:t>Бояна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в </a:t>
            </a:r>
            <a:r>
              <a:rPr lang="en-US" dirty="0" smtClean="0">
                <a:hlinkClick r:id="rId8" tooltip="XI"/>
              </a:rPr>
              <a:t>XI</a:t>
            </a:r>
            <a:r>
              <a:rPr lang="en-US" dirty="0" smtClean="0"/>
              <a:t> </a:t>
            </a:r>
            <a:r>
              <a:rPr lang="ru-RU" dirty="0" smtClean="0"/>
              <a:t>ст. прославляв </a:t>
            </a:r>
            <a:r>
              <a:rPr lang="ru-RU" dirty="0" err="1" smtClean="0"/>
              <a:t>князів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зв'язує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Боян"/>
              </a:rPr>
              <a:t>Бояна</a:t>
            </a:r>
            <a:r>
              <a:rPr lang="ru-RU" dirty="0" smtClean="0"/>
              <a:t>, </a:t>
            </a:r>
            <a:r>
              <a:rPr lang="ru-RU" dirty="0" err="1" smtClean="0">
                <a:hlinkClick r:id="rId9" tooltip="Велес"/>
              </a:rPr>
              <a:t>Велесового</a:t>
            </a:r>
            <a:r>
              <a:rPr lang="ru-RU" dirty="0" smtClean="0"/>
              <a:t> внука,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давнім</a:t>
            </a:r>
            <a:r>
              <a:rPr lang="ru-RU" dirty="0" smtClean="0"/>
              <a:t> </a:t>
            </a:r>
            <a:r>
              <a:rPr lang="ru-RU" dirty="0" err="1" smtClean="0"/>
              <a:t>дохристиянським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 божеств та </a:t>
            </a:r>
            <a:r>
              <a:rPr lang="ru-RU" dirty="0" err="1" smtClean="0"/>
              <a:t>обіцяє</a:t>
            </a:r>
            <a:r>
              <a:rPr lang="ru-RU" dirty="0" smtClean="0"/>
              <a:t> </a:t>
            </a:r>
            <a:r>
              <a:rPr lang="ru-RU" dirty="0" err="1" smtClean="0"/>
              <a:t>співати</a:t>
            </a:r>
            <a:r>
              <a:rPr lang="ru-RU" dirty="0" smtClean="0"/>
              <a:t>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славів</a:t>
            </a:r>
            <a:r>
              <a:rPr lang="ru-RU" dirty="0" smtClean="0"/>
              <a:t> (</a:t>
            </a:r>
            <a:r>
              <a:rPr lang="ru-RU" dirty="0" err="1" smtClean="0"/>
              <a:t>слави</a:t>
            </a:r>
            <a:r>
              <a:rPr lang="ru-RU" dirty="0" smtClean="0"/>
              <a:t> — </a:t>
            </a:r>
            <a:r>
              <a:rPr lang="ru-RU" dirty="0" err="1" smtClean="0"/>
              <a:t>славяни</a:t>
            </a:r>
            <a:r>
              <a:rPr lang="ru-RU" dirty="0" smtClean="0"/>
              <a:t>).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описів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походу, </a:t>
            </a:r>
            <a:r>
              <a:rPr lang="ru-RU" dirty="0" err="1" smtClean="0"/>
              <a:t>триденного</a:t>
            </a:r>
            <a:r>
              <a:rPr lang="ru-RU" dirty="0" smtClean="0"/>
              <a:t> 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, автор «Слово…» </a:t>
            </a:r>
            <a:r>
              <a:rPr lang="ru-RU" dirty="0" err="1" smtClean="0"/>
              <a:t>з'ясовує</a:t>
            </a:r>
            <a:r>
              <a:rPr lang="ru-RU" dirty="0" smtClean="0"/>
              <a:t> причини, </a:t>
            </a:r>
            <a:r>
              <a:rPr lang="ru-RU" dirty="0" err="1" smtClean="0"/>
              <a:t>які</a:t>
            </a:r>
            <a:r>
              <a:rPr lang="ru-RU" dirty="0" smtClean="0"/>
              <a:t> довели до </a:t>
            </a:r>
            <a:r>
              <a:rPr lang="ru-RU" dirty="0" err="1" smtClean="0"/>
              <a:t>недолі</a:t>
            </a:r>
            <a:r>
              <a:rPr lang="ru-RU" dirty="0" smtClean="0"/>
              <a:t> </a:t>
            </a:r>
            <a:r>
              <a:rPr lang="ru-RU" dirty="0" err="1" smtClean="0">
                <a:hlinkClick r:id="rId6" tooltip="Руська земля"/>
              </a:rPr>
              <a:t>Руську</a:t>
            </a:r>
            <a:r>
              <a:rPr lang="ru-RU" dirty="0" smtClean="0">
                <a:hlinkClick r:id="rId6" tooltip="Руська земля"/>
              </a:rPr>
              <a:t> землю</a:t>
            </a:r>
            <a:r>
              <a:rPr lang="ru-RU" dirty="0" smtClean="0"/>
              <a:t>. </a:t>
            </a:r>
            <a:r>
              <a:rPr lang="ru-RU" dirty="0" err="1" smtClean="0"/>
              <a:t>Закінчується</a:t>
            </a:r>
            <a:r>
              <a:rPr lang="ru-RU" dirty="0" smtClean="0"/>
              <a:t> поема,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втечі</a:t>
            </a:r>
            <a:r>
              <a:rPr lang="ru-RU" dirty="0" smtClean="0"/>
              <a:t>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полону, приходом князя до церкви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</a:t>
            </a:r>
            <a:r>
              <a:rPr lang="ru-RU" dirty="0" err="1" smtClean="0"/>
              <a:t>Пирогощої</a:t>
            </a:r>
            <a:r>
              <a:rPr lang="ru-RU" dirty="0" smtClean="0"/>
              <a:t> —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богоматері</a:t>
            </a:r>
            <a:r>
              <a:rPr lang="ru-RU" dirty="0" smtClean="0"/>
              <a:t>. Автор </a:t>
            </a:r>
            <a:r>
              <a:rPr lang="ru-RU" dirty="0" err="1" smtClean="0"/>
              <a:t>віддає</a:t>
            </a:r>
            <a:r>
              <a:rPr lang="ru-RU" dirty="0" smtClean="0"/>
              <a:t> </a:t>
            </a:r>
            <a:r>
              <a:rPr lang="ru-RU" dirty="0" err="1" smtClean="0"/>
              <a:t>належне</a:t>
            </a:r>
            <a:r>
              <a:rPr lang="ru-RU" dirty="0" smtClean="0"/>
              <a:t> походу князя </a:t>
            </a:r>
            <a:r>
              <a:rPr lang="ru-RU" dirty="0" err="1" smtClean="0"/>
              <a:t>Ігоря</a:t>
            </a:r>
            <a:r>
              <a:rPr lang="ru-RU" dirty="0" smtClean="0"/>
              <a:t>.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завершується</a:t>
            </a:r>
            <a:r>
              <a:rPr lang="ru-RU" dirty="0" smtClean="0"/>
              <a:t> </a:t>
            </a:r>
            <a:r>
              <a:rPr lang="ru-RU" dirty="0" err="1" smtClean="0"/>
              <a:t>прославою</a:t>
            </a:r>
            <a:r>
              <a:rPr lang="ru-RU" dirty="0" smtClean="0"/>
              <a:t> </a:t>
            </a:r>
            <a:r>
              <a:rPr lang="ru-RU" dirty="0" err="1" smtClean="0"/>
              <a:t>спершу</a:t>
            </a:r>
            <a:r>
              <a:rPr lang="ru-RU" dirty="0" smtClean="0"/>
              <a:t> «старим князям» — </a:t>
            </a:r>
            <a:r>
              <a:rPr lang="ru-RU" dirty="0" err="1" smtClean="0"/>
              <a:t>Ігореві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Всеволодові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«молодим»,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представником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Володимир Ігоревич (ще не написана)"/>
              </a:rPr>
              <a:t>Володимир</a:t>
            </a:r>
            <a:r>
              <a:rPr lang="ru-RU" dirty="0" smtClean="0">
                <a:hlinkClick r:id="rId10" tooltip="Володимир Ігоревич (ще не написана)"/>
              </a:rPr>
              <a:t> </a:t>
            </a:r>
            <a:r>
              <a:rPr lang="ru-RU" dirty="0" err="1" smtClean="0">
                <a:hlinkClick r:id="rId10" tooltip="Володимир Ігоревич (ще не написана)"/>
              </a:rPr>
              <a:t>Ігоревич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143932" cy="57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Мова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поетика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написано «Слова о полку </a:t>
            </a:r>
            <a:r>
              <a:rPr lang="ru-RU" dirty="0" err="1" smtClean="0"/>
              <a:t>Ігоревім</a:t>
            </a:r>
            <a:r>
              <a:rPr lang="ru-RU" dirty="0" smtClean="0"/>
              <a:t>»,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тогочасна</a:t>
            </a:r>
            <a:r>
              <a:rPr lang="ru-RU" dirty="0" smtClean="0"/>
              <a:t>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Русини"/>
              </a:rPr>
              <a:t>русинів</a:t>
            </a:r>
            <a:r>
              <a:rPr lang="ru-RU" dirty="0" smtClean="0"/>
              <a:t>, </a:t>
            </a:r>
            <a:r>
              <a:rPr lang="ru-RU" dirty="0" err="1" smtClean="0"/>
              <a:t>подібна</a:t>
            </a:r>
            <a:r>
              <a:rPr lang="ru-RU" dirty="0" smtClean="0"/>
              <a:t> до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Літописи"/>
              </a:rPr>
              <a:t>літописів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більшими</a:t>
            </a:r>
            <a:r>
              <a:rPr lang="ru-RU" dirty="0" smtClean="0"/>
              <a:t> </a:t>
            </a:r>
            <a:r>
              <a:rPr lang="ru-RU" dirty="0" err="1" smtClean="0"/>
              <a:t>впливами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дослідників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автор «Слово…»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киянин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чернігівець</a:t>
            </a:r>
            <a:r>
              <a:rPr lang="ru-RU" dirty="0" smtClean="0"/>
              <a:t>, </a:t>
            </a:r>
            <a:r>
              <a:rPr lang="ru-RU" dirty="0" err="1" smtClean="0"/>
              <a:t>ін</a:t>
            </a:r>
            <a:r>
              <a:rPr lang="ru-RU" dirty="0" smtClean="0"/>
              <a:t>. (Орлов, </a:t>
            </a:r>
            <a:r>
              <a:rPr lang="ru-RU" dirty="0" err="1" smtClean="0"/>
              <a:t>Юґов</a:t>
            </a:r>
            <a:r>
              <a:rPr lang="ru-RU" dirty="0" smtClean="0"/>
              <a:t>) </a:t>
            </a:r>
            <a:r>
              <a:rPr lang="ru-RU" dirty="0" err="1" smtClean="0"/>
              <a:t>доводять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мусив</a:t>
            </a:r>
            <a:r>
              <a:rPr lang="ru-RU" dirty="0" smtClean="0"/>
              <a:t> бути галичанином («</a:t>
            </a:r>
            <a:r>
              <a:rPr lang="ru-RU" dirty="0" err="1" smtClean="0"/>
              <a:t>карпаторус</a:t>
            </a:r>
            <a:r>
              <a:rPr lang="ru-RU" dirty="0" smtClean="0"/>
              <a:t>»). Є </a:t>
            </a:r>
            <a:r>
              <a:rPr lang="ru-RU" dirty="0" err="1" smtClean="0"/>
              <a:t>причами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підтягали</a:t>
            </a:r>
            <a:r>
              <a:rPr lang="ru-RU" dirty="0" smtClean="0"/>
              <a:t> </a:t>
            </a:r>
            <a:r>
              <a:rPr lang="ru-RU" dirty="0" err="1" smtClean="0">
                <a:hlinkClick r:id="rId4" tooltip="Транскрипція"/>
              </a:rPr>
              <a:t>транскрипцію</a:t>
            </a:r>
            <a:r>
              <a:rPr lang="ru-RU" dirty="0" smtClean="0"/>
              <a:t> </a:t>
            </a:r>
            <a:r>
              <a:rPr lang="ru-RU" dirty="0" err="1" smtClean="0"/>
              <a:t>поеми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панівний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болгарський</a:t>
            </a:r>
            <a:r>
              <a:rPr lang="ru-RU" dirty="0" smtClean="0"/>
              <a:t> </a:t>
            </a:r>
            <a:r>
              <a:rPr lang="ru-RU" dirty="0" err="1" smtClean="0"/>
              <a:t>правопис</a:t>
            </a:r>
            <a:r>
              <a:rPr lang="ru-RU" dirty="0" smtClean="0"/>
              <a:t>. До того ж вона могла бути не </a:t>
            </a:r>
            <a:r>
              <a:rPr lang="ru-RU" dirty="0" err="1" smtClean="0"/>
              <a:t>зі</a:t>
            </a:r>
            <a:r>
              <a:rPr lang="ru-RU" dirty="0" smtClean="0"/>
              <a:t> старого списку,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копій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витворили</a:t>
            </a:r>
            <a:r>
              <a:rPr lang="ru-RU" dirty="0" smtClean="0"/>
              <a:t> т. </a:t>
            </a:r>
            <a:r>
              <a:rPr lang="ru-RU" dirty="0" err="1" smtClean="0"/>
              <a:t>зв</a:t>
            </a:r>
            <a:r>
              <a:rPr lang="ru-RU" dirty="0" smtClean="0"/>
              <a:t>. «</a:t>
            </a:r>
            <a:r>
              <a:rPr lang="ru-RU" dirty="0" err="1" smtClean="0"/>
              <a:t>темні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» </a:t>
            </a:r>
            <a:r>
              <a:rPr lang="ru-RU" dirty="0" err="1" smtClean="0"/>
              <a:t>поеми</a:t>
            </a:r>
            <a:r>
              <a:rPr lang="ru-RU" dirty="0" smtClean="0"/>
              <a:t>. </a:t>
            </a:r>
            <a:r>
              <a:rPr lang="ru-RU" dirty="0" err="1" smtClean="0"/>
              <a:t>Мовний</a:t>
            </a:r>
            <a:r>
              <a:rPr lang="ru-RU" dirty="0" smtClean="0"/>
              <a:t> скарб </a:t>
            </a:r>
            <a:r>
              <a:rPr lang="ru-RU" dirty="0" err="1" smtClean="0"/>
              <a:t>поеми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невеликий,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900 </a:t>
            </a:r>
            <a:r>
              <a:rPr lang="ru-RU" dirty="0" err="1" smtClean="0"/>
              <a:t>слів</a:t>
            </a:r>
            <a:r>
              <a:rPr lang="ru-RU" dirty="0" smtClean="0"/>
              <a:t>. </a:t>
            </a:r>
            <a:r>
              <a:rPr lang="ru-RU" dirty="0" err="1" smtClean="0"/>
              <a:t>Побіч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прикметних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Українська мова"/>
              </a:rPr>
              <a:t>українській</a:t>
            </a:r>
            <a:r>
              <a:rPr lang="ru-RU" dirty="0" smtClean="0">
                <a:hlinkClick r:id="rId5" tooltip="Українська мова"/>
              </a:rPr>
              <a:t> </a:t>
            </a:r>
            <a:r>
              <a:rPr lang="ru-RU" dirty="0" err="1" smtClean="0">
                <a:hlinkClick r:id="rId5" tooltip="Українська мова"/>
              </a:rPr>
              <a:t>мові</a:t>
            </a:r>
            <a:r>
              <a:rPr lang="ru-RU" dirty="0" smtClean="0"/>
              <a:t>, в «Слово…»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>
                <a:hlinkClick r:id="rId6" tooltip="Архаїзм"/>
              </a:rPr>
              <a:t>архаїзми</a:t>
            </a:r>
            <a:r>
              <a:rPr lang="ru-RU" dirty="0" smtClean="0"/>
              <a:t>, </a:t>
            </a:r>
            <a:r>
              <a:rPr lang="ru-RU" dirty="0" err="1" smtClean="0"/>
              <a:t>збережені</a:t>
            </a:r>
            <a:r>
              <a:rPr lang="ru-RU" dirty="0" smtClean="0"/>
              <a:t> в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Говірка"/>
              </a:rPr>
              <a:t>говірках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впливи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мов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7"/>
            <a:ext cx="8501122" cy="595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Питання</a:t>
            </a:r>
            <a:r>
              <a:rPr lang="ru-RU" b="1" dirty="0" smtClean="0"/>
              <a:t> про авторство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І</a:t>
            </a:r>
            <a:r>
              <a:rPr lang="ru-RU" dirty="0" err="1" smtClean="0"/>
              <a:t>снує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переконаність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«Слово…» </a:t>
            </a:r>
            <a:r>
              <a:rPr lang="ru-RU" dirty="0" err="1" smtClean="0"/>
              <a:t>написане</a:t>
            </a:r>
            <a:r>
              <a:rPr lang="ru-RU" dirty="0" smtClean="0"/>
              <a:t> </a:t>
            </a:r>
            <a:r>
              <a:rPr lang="ru-RU" dirty="0" err="1" smtClean="0"/>
              <a:t>учасником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свідком</a:t>
            </a:r>
            <a:r>
              <a:rPr lang="ru-RU" dirty="0" smtClean="0"/>
              <a:t> походу.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,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не </a:t>
            </a:r>
            <a:r>
              <a:rPr lang="ru-RU" dirty="0" err="1" smtClean="0"/>
              <a:t>відомим</a:t>
            </a:r>
            <a:r>
              <a:rPr lang="ru-RU" dirty="0" smtClean="0"/>
              <a:t>. 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написаний </a:t>
            </a:r>
            <a:r>
              <a:rPr lang="ru-RU" dirty="0" smtClean="0">
                <a:hlinkClick r:id="rId2" tooltip="Великий Князь Київський"/>
              </a:rPr>
              <a:t>великим </a:t>
            </a:r>
            <a:r>
              <a:rPr lang="ru-RU" dirty="0" err="1" smtClean="0">
                <a:hlinkClick r:id="rId2" tooltip="Великий Князь Київський"/>
              </a:rPr>
              <a:t>київським</a:t>
            </a:r>
            <a:r>
              <a:rPr lang="ru-RU" dirty="0" smtClean="0">
                <a:hlinkClick r:id="rId2" tooltip="Великий Князь Київський"/>
              </a:rPr>
              <a:t> князем</a:t>
            </a:r>
            <a:r>
              <a:rPr lang="ru-RU" dirty="0" smtClean="0"/>
              <a:t> </a:t>
            </a:r>
            <a:r>
              <a:rPr lang="ru-RU" dirty="0" smtClean="0">
                <a:hlinkClick r:id="rId3" tooltip="Святослав Всеволодович"/>
              </a:rPr>
              <a:t>Святославом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«золоте слово» </a:t>
            </a:r>
            <a:r>
              <a:rPr lang="ru-RU" dirty="0" err="1" smtClean="0"/>
              <a:t>цього</a:t>
            </a:r>
            <a:r>
              <a:rPr lang="ru-RU" dirty="0" smtClean="0"/>
              <a:t> героя,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ідейна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 автора </a:t>
            </a:r>
            <a:r>
              <a:rPr lang="ru-RU" dirty="0" err="1" smtClean="0"/>
              <a:t>збігаються</a:t>
            </a:r>
            <a:r>
              <a:rPr lang="ru-RU" dirty="0" smtClean="0"/>
              <a:t>. </a:t>
            </a:r>
            <a:r>
              <a:rPr lang="ru-RU" dirty="0" err="1" smtClean="0"/>
              <a:t>Дехто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учених</a:t>
            </a:r>
            <a:r>
              <a:rPr lang="ru-RU" dirty="0" smtClean="0"/>
              <a:t> </a:t>
            </a:r>
            <a:r>
              <a:rPr lang="ru-RU" dirty="0" err="1" smtClean="0"/>
              <a:t>приписує</a:t>
            </a:r>
            <a:r>
              <a:rPr lang="ru-RU" dirty="0" smtClean="0"/>
              <a:t> авторство </a:t>
            </a:r>
            <a:r>
              <a:rPr lang="ru-RU" dirty="0" err="1" smtClean="0"/>
              <a:t>поеми</a:t>
            </a:r>
            <a:r>
              <a:rPr lang="ru-RU" dirty="0" smtClean="0"/>
              <a:t> </a:t>
            </a:r>
            <a:r>
              <a:rPr lang="ru-RU" dirty="0" err="1" smtClean="0"/>
              <a:t>Біловодові</a:t>
            </a:r>
            <a:r>
              <a:rPr lang="ru-RU" dirty="0" smtClean="0"/>
              <a:t> </a:t>
            </a:r>
            <a:r>
              <a:rPr lang="ru-RU" dirty="0" err="1" smtClean="0"/>
              <a:t>Просовичу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згадано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літописі</a:t>
            </a:r>
            <a:r>
              <a:rPr lang="ru-RU" dirty="0" smtClean="0"/>
              <a:t> </a:t>
            </a:r>
            <a:r>
              <a:rPr lang="ru-RU" dirty="0" err="1" smtClean="0"/>
              <a:t>якраз</a:t>
            </a:r>
            <a:r>
              <a:rPr lang="ru-RU" dirty="0" smtClean="0"/>
              <a:t> там, де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похід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автором легендарного </a:t>
            </a:r>
            <a:r>
              <a:rPr lang="ru-RU" dirty="0" err="1" smtClean="0"/>
              <a:t>Ходина</a:t>
            </a:r>
            <a:r>
              <a:rPr lang="ru-RU" dirty="0" smtClean="0"/>
              <a:t>,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присутнє</a:t>
            </a:r>
            <a:r>
              <a:rPr lang="ru-RU" dirty="0" smtClean="0"/>
              <a:t> в самому </a:t>
            </a:r>
            <a:r>
              <a:rPr lang="ru-RU" dirty="0" err="1" smtClean="0"/>
              <a:t>тексті</a:t>
            </a:r>
            <a:r>
              <a:rPr lang="ru-RU" dirty="0" smtClean="0"/>
              <a:t>. </a:t>
            </a:r>
            <a:r>
              <a:rPr lang="ru-RU" dirty="0" err="1" smtClean="0"/>
              <a:t>Російський</a:t>
            </a:r>
            <a:r>
              <a:rPr lang="ru-RU" dirty="0" smtClean="0"/>
              <a:t> же </a:t>
            </a:r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 smtClean="0">
                <a:hlinkClick r:id="rId4" tooltip="Рибаков Борис Олександрович"/>
              </a:rPr>
              <a:t>Борис </a:t>
            </a:r>
            <a:r>
              <a:rPr lang="ru-RU" dirty="0" err="1" smtClean="0">
                <a:hlinkClick r:id="rId4" tooltip="Рибаков Борис Олександрович"/>
              </a:rPr>
              <a:t>Рибаков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тому, </a:t>
            </a:r>
            <a:r>
              <a:rPr lang="ru-RU" dirty="0" err="1" smtClean="0"/>
              <a:t>що</a:t>
            </a:r>
            <a:r>
              <a:rPr lang="ru-RU" dirty="0" smtClean="0"/>
              <a:t> автором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Тисяцький"/>
              </a:rPr>
              <a:t>тисяцький</a:t>
            </a:r>
            <a:r>
              <a:rPr lang="ru-RU" dirty="0" smtClean="0"/>
              <a:t> Петро </a:t>
            </a:r>
            <a:r>
              <a:rPr lang="ru-RU" dirty="0" err="1" smtClean="0"/>
              <a:t>Бориславович</a:t>
            </a:r>
            <a:r>
              <a:rPr lang="ru-RU" dirty="0" smtClean="0"/>
              <a:t>. </a:t>
            </a:r>
            <a:r>
              <a:rPr lang="ru-RU" dirty="0" err="1" smtClean="0">
                <a:hlinkClick r:id="rId6" tooltip="Вагилевич Іван Миколайович"/>
              </a:rPr>
              <a:t>Іван</a:t>
            </a:r>
            <a:r>
              <a:rPr lang="ru-RU" dirty="0" smtClean="0">
                <a:hlinkClick r:id="rId6" tooltip="Вагилевич Іван Миколайович"/>
              </a:rPr>
              <a:t> </a:t>
            </a:r>
            <a:r>
              <a:rPr lang="ru-RU" dirty="0" err="1" smtClean="0">
                <a:hlinkClick r:id="rId6" tooltip="Вагилевич Іван Миколайович"/>
              </a:rPr>
              <a:t>Вагилевич</a:t>
            </a:r>
            <a:r>
              <a:rPr lang="ru-RU" dirty="0" smtClean="0"/>
              <a:t> та </a:t>
            </a:r>
            <a:r>
              <a:rPr lang="ru-RU" dirty="0" smtClean="0">
                <a:hlinkClick r:id="rId7" tooltip="Яременко Василь Васильович"/>
              </a:rPr>
              <a:t>Василь Яременко</a:t>
            </a:r>
            <a:r>
              <a:rPr lang="ru-RU" dirty="0" smtClean="0"/>
              <a:t> </a:t>
            </a:r>
            <a:r>
              <a:rPr lang="ru-RU" dirty="0" err="1" smtClean="0"/>
              <a:t>наполягають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автором </a:t>
            </a:r>
            <a:r>
              <a:rPr lang="ru-RU" dirty="0" err="1" smtClean="0"/>
              <a:t>міг</a:t>
            </a:r>
            <a:r>
              <a:rPr lang="ru-RU" dirty="0" smtClean="0"/>
              <a:t> бути </a:t>
            </a:r>
            <a:r>
              <a:rPr lang="ru-RU" dirty="0" err="1" smtClean="0"/>
              <a:t>старець</a:t>
            </a:r>
            <a:r>
              <a:rPr lang="ru-RU" dirty="0" smtClean="0"/>
              <a:t> Ян, </a:t>
            </a:r>
            <a:r>
              <a:rPr lang="ru-RU" dirty="0" err="1" smtClean="0"/>
              <a:t>він</a:t>
            </a:r>
            <a:r>
              <a:rPr lang="ru-RU" dirty="0" smtClean="0"/>
              <a:t> же — </a:t>
            </a:r>
            <a:r>
              <a:rPr lang="ru-RU" dirty="0" err="1" smtClean="0">
                <a:hlinkClick r:id="rId8" tooltip="Чернець"/>
              </a:rPr>
              <a:t>чернець</a:t>
            </a:r>
            <a:r>
              <a:rPr lang="ru-RU" dirty="0" smtClean="0"/>
              <a:t> </a:t>
            </a:r>
            <a:r>
              <a:rPr lang="ru-RU" dirty="0" err="1" smtClean="0"/>
              <a:t>Вишатич</a:t>
            </a:r>
            <a:r>
              <a:rPr lang="ru-RU" dirty="0" smtClean="0"/>
              <a:t>. Але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переконливою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гіпотезу</a:t>
            </a:r>
            <a:r>
              <a:rPr lang="ru-RU" dirty="0" smtClean="0"/>
              <a:t> </a:t>
            </a:r>
            <a:r>
              <a:rPr lang="ru-RU" dirty="0" err="1" smtClean="0">
                <a:hlinkClick r:id="rId9" tooltip="Махновець Леонід Єфремович"/>
              </a:rPr>
              <a:t>Леоніда</a:t>
            </a:r>
            <a:r>
              <a:rPr lang="ru-RU" dirty="0" smtClean="0">
                <a:hlinkClick r:id="rId9" tooltip="Махновець Леонід Єфремович"/>
              </a:rPr>
              <a:t> </a:t>
            </a:r>
            <a:r>
              <a:rPr lang="ru-RU" dirty="0" err="1" smtClean="0">
                <a:hlinkClick r:id="rId9" tooltip="Махновець Леонід Єфремович"/>
              </a:rPr>
              <a:t>Махновця</a:t>
            </a:r>
            <a:r>
              <a:rPr lang="ru-RU" dirty="0" smtClean="0"/>
              <a:t> та </a:t>
            </a:r>
            <a:r>
              <a:rPr lang="ru-RU" dirty="0" smtClean="0">
                <a:hlinkClick r:id="rId10" tooltip="Пушик Степан Григорович"/>
              </a:rPr>
              <a:t>Степана </a:t>
            </a:r>
            <a:r>
              <a:rPr lang="ru-RU" dirty="0" err="1" smtClean="0">
                <a:hlinkClick r:id="rId10" tooltip="Пушик Степан Григорович"/>
              </a:rPr>
              <a:t>Пушика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автор "Слова… не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, як брат </a:t>
            </a:r>
            <a:r>
              <a:rPr lang="ru-RU" dirty="0" err="1" smtClean="0"/>
              <a:t>княгині</a:t>
            </a:r>
            <a:r>
              <a:rPr lang="ru-RU" dirty="0" smtClean="0"/>
              <a:t> </a:t>
            </a:r>
            <a:r>
              <a:rPr lang="ru-RU" dirty="0" err="1" smtClean="0"/>
              <a:t>Ярославни</a:t>
            </a:r>
            <a:r>
              <a:rPr lang="ru-RU" dirty="0" smtClean="0"/>
              <a:t>, — </a:t>
            </a:r>
            <a:r>
              <a:rPr lang="ru-RU" dirty="0" err="1" smtClean="0"/>
              <a:t>галицький</a:t>
            </a:r>
            <a:r>
              <a:rPr lang="ru-RU" dirty="0" smtClean="0"/>
              <a:t> князь </a:t>
            </a:r>
            <a:r>
              <a:rPr lang="ru-RU" dirty="0" err="1" smtClean="0"/>
              <a:t>Володимир</a:t>
            </a:r>
            <a:r>
              <a:rPr lang="ru-RU" dirty="0" smtClean="0"/>
              <a:t> Ярославович. Але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. </a:t>
            </a:r>
            <a:r>
              <a:rPr lang="ru-RU" dirty="0" err="1" smtClean="0"/>
              <a:t>Безперечно</a:t>
            </a:r>
            <a:r>
              <a:rPr lang="ru-RU" dirty="0" smtClean="0"/>
              <a:t>, автор — </a:t>
            </a:r>
            <a:r>
              <a:rPr lang="ru-RU" dirty="0" err="1" smtClean="0"/>
              <a:t>спостережлива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бувала</a:t>
            </a:r>
            <a:r>
              <a:rPr lang="ru-RU" dirty="0" smtClean="0"/>
              <a:t> в </a:t>
            </a:r>
            <a:r>
              <a:rPr lang="ru-RU" dirty="0" err="1" smtClean="0"/>
              <a:t>ратних</a:t>
            </a:r>
            <a:r>
              <a:rPr lang="ru-RU" dirty="0" smtClean="0"/>
              <a:t> походах.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«Слова…»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давньоруського</a:t>
            </a:r>
            <a:r>
              <a:rPr lang="ru-RU" dirty="0" smtClean="0"/>
              <a:t> книжника </a:t>
            </a:r>
            <a:r>
              <a:rPr lang="ru-RU" dirty="0" err="1" smtClean="0"/>
              <a:t>з</a:t>
            </a:r>
            <a:r>
              <a:rPr lang="ru-RU" dirty="0" smtClean="0"/>
              <a:t> Галича, </a:t>
            </a:r>
            <a:r>
              <a:rPr lang="ru-RU" dirty="0" err="1" smtClean="0"/>
              <a:t>Тимофія</a:t>
            </a:r>
            <a:r>
              <a:rPr lang="ru-RU" dirty="0" smtClean="0"/>
              <a:t>, </a:t>
            </a:r>
            <a:r>
              <a:rPr lang="ru-RU" dirty="0" err="1" smtClean="0"/>
              <a:t>співця</a:t>
            </a:r>
            <a:r>
              <a:rPr lang="ru-RU" dirty="0" smtClean="0"/>
              <a:t> </a:t>
            </a:r>
            <a:r>
              <a:rPr lang="ru-RU" dirty="0" err="1" smtClean="0"/>
              <a:t>Митусу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вцілів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сумнівів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автор «Слова…» —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високоталановита</a:t>
            </a:r>
            <a:r>
              <a:rPr lang="ru-RU" dirty="0" smtClean="0"/>
              <a:t>, </a:t>
            </a:r>
            <a:r>
              <a:rPr lang="ru-RU" dirty="0" err="1" smtClean="0"/>
              <a:t>освічена</a:t>
            </a:r>
            <a:r>
              <a:rPr lang="ru-RU" dirty="0" smtClean="0"/>
              <a:t>,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, легко </a:t>
            </a:r>
            <a:r>
              <a:rPr lang="ru-RU" dirty="0" err="1" smtClean="0"/>
              <a:t>орієнтується</a:t>
            </a:r>
            <a:r>
              <a:rPr lang="ru-RU" dirty="0" smtClean="0"/>
              <a:t> в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перипетіях</a:t>
            </a:r>
            <a:r>
              <a:rPr lang="ru-RU" dirty="0" smtClean="0"/>
              <a:t> як </a:t>
            </a:r>
            <a:r>
              <a:rPr lang="ru-RU" dirty="0" err="1" smtClean="0"/>
              <a:t>свого</a:t>
            </a:r>
            <a:r>
              <a:rPr lang="ru-RU" dirty="0" smtClean="0"/>
              <a:t> часу, так </a:t>
            </a:r>
            <a:r>
              <a:rPr lang="ru-RU" dirty="0" err="1" smtClean="0"/>
              <a:t>і</a:t>
            </a:r>
            <a:r>
              <a:rPr lang="ru-RU" dirty="0" smtClean="0"/>
              <a:t> часу </a:t>
            </a:r>
            <a:r>
              <a:rPr lang="ru-RU" dirty="0" err="1" smtClean="0"/>
              <a:t>минулого</a:t>
            </a:r>
            <a:r>
              <a:rPr lang="ru-RU" dirty="0" smtClean="0"/>
              <a:t>, </a:t>
            </a:r>
            <a:r>
              <a:rPr lang="ru-RU" dirty="0" err="1" smtClean="0"/>
              <a:t>цінує</a:t>
            </a:r>
            <a:r>
              <a:rPr lang="ru-RU" dirty="0" smtClean="0"/>
              <a:t>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духовну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народу, </a:t>
            </a:r>
            <a:r>
              <a:rPr lang="ru-RU" dirty="0" err="1" smtClean="0"/>
              <a:t>докладно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подробиці</a:t>
            </a:r>
            <a:r>
              <a:rPr lang="ru-RU" dirty="0" smtClean="0"/>
              <a:t>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</a:t>
            </a:r>
            <a:r>
              <a:rPr lang="ru-RU" dirty="0" err="1" smtClean="0"/>
              <a:t>обізнана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тактикою </a:t>
            </a:r>
            <a:r>
              <a:rPr lang="ru-RU" dirty="0" err="1" smtClean="0"/>
              <a:t>ведення</a:t>
            </a:r>
            <a:r>
              <a:rPr lang="ru-RU" dirty="0" smtClean="0"/>
              <a:t> бою, </a:t>
            </a:r>
            <a:r>
              <a:rPr lang="ru-RU" dirty="0" err="1" smtClean="0"/>
              <a:t>зброєю</a:t>
            </a:r>
            <a:r>
              <a:rPr lang="ru-RU" dirty="0" smtClean="0"/>
              <a:t>. Одним словом, </a:t>
            </a:r>
            <a:r>
              <a:rPr lang="ru-RU" dirty="0" err="1" smtClean="0"/>
              <a:t>фахівець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. Автором «Слова» без </a:t>
            </a:r>
            <a:r>
              <a:rPr lang="ru-RU" dirty="0" err="1" smtClean="0"/>
              <a:t>сумніву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Ольстина</a:t>
            </a:r>
            <a:r>
              <a:rPr lang="ru-RU" dirty="0" smtClean="0"/>
              <a:t> </a:t>
            </a:r>
            <a:r>
              <a:rPr lang="ru-RU" dirty="0" err="1" smtClean="0"/>
              <a:t>Олексича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1177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наказним</a:t>
            </a:r>
            <a:r>
              <a:rPr lang="ru-RU" dirty="0" smtClean="0"/>
              <a:t> (</a:t>
            </a:r>
            <a:r>
              <a:rPr lang="ru-RU" dirty="0" err="1" smtClean="0"/>
              <a:t>січовим</a:t>
            </a:r>
            <a:r>
              <a:rPr lang="ru-RU" dirty="0" smtClean="0"/>
              <a:t>) </a:t>
            </a:r>
            <a:r>
              <a:rPr lang="ru-RU" dirty="0" err="1" smtClean="0"/>
              <a:t>гетьманом</a:t>
            </a:r>
            <a:r>
              <a:rPr lang="ru-RU" dirty="0" smtClean="0"/>
              <a:t> у Великого </a:t>
            </a:r>
            <a:r>
              <a:rPr lang="ru-RU" dirty="0" err="1" smtClean="0"/>
              <a:t>Київського</a:t>
            </a:r>
            <a:r>
              <a:rPr lang="ru-RU" dirty="0" smtClean="0"/>
              <a:t> князя Святослава, а у 1185-87 роках </a:t>
            </a:r>
            <a:r>
              <a:rPr lang="ru-RU" dirty="0" err="1" smtClean="0"/>
              <a:t>воєводою</a:t>
            </a:r>
            <a:r>
              <a:rPr lang="ru-RU" dirty="0" smtClean="0"/>
              <a:t> князя Ярослава </a:t>
            </a:r>
            <a:r>
              <a:rPr lang="ru-RU" dirty="0" err="1" smtClean="0"/>
              <a:t>Чернігівського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про автора «Слова» говориться у </a:t>
            </a:r>
            <a:r>
              <a:rPr lang="ru-RU" dirty="0" err="1" smtClean="0"/>
              <a:t>вислові</a:t>
            </a:r>
            <a:r>
              <a:rPr lang="ru-RU" dirty="0" smtClean="0"/>
              <a:t> «Рек </a:t>
            </a:r>
            <a:r>
              <a:rPr lang="ru-RU" dirty="0" err="1" smtClean="0"/>
              <a:t>Боян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ходина</a:t>
            </a:r>
            <a:r>
              <a:rPr lang="ru-RU" dirty="0" smtClean="0"/>
              <a:t> Святослава, </a:t>
            </a:r>
            <a:r>
              <a:rPr lang="ru-RU" dirty="0" err="1" smtClean="0"/>
              <a:t>пестворця</a:t>
            </a:r>
            <a:r>
              <a:rPr lang="ru-RU" dirty="0" smtClean="0"/>
              <a:t> старого часу Ярослава». </a:t>
            </a:r>
            <a:r>
              <a:rPr lang="ru-RU" dirty="0" err="1" smtClean="0"/>
              <a:t>Старожитнє</a:t>
            </a:r>
            <a:r>
              <a:rPr lang="ru-RU" dirty="0" smtClean="0"/>
              <a:t> «</a:t>
            </a:r>
            <a:r>
              <a:rPr lang="ru-RU" dirty="0" err="1" smtClean="0"/>
              <a:t>боян</a:t>
            </a:r>
            <a:r>
              <a:rPr lang="ru-RU" dirty="0" smtClean="0"/>
              <a:t>» — </a:t>
            </a:r>
            <a:r>
              <a:rPr lang="ru-RU" dirty="0" err="1" smtClean="0"/>
              <a:t>наказний</a:t>
            </a:r>
            <a:r>
              <a:rPr lang="ru-RU" dirty="0" smtClean="0"/>
              <a:t> </a:t>
            </a:r>
            <a:r>
              <a:rPr lang="ru-RU" dirty="0" err="1" smtClean="0"/>
              <a:t>гетьман</a:t>
            </a:r>
            <a:r>
              <a:rPr lang="ru-RU" dirty="0" smtClean="0"/>
              <a:t> (</a:t>
            </a:r>
            <a:r>
              <a:rPr lang="ru-RU" dirty="0" err="1" smtClean="0"/>
              <a:t>казанець</a:t>
            </a:r>
            <a:r>
              <a:rPr lang="ru-RU" dirty="0" smtClean="0"/>
              <a:t>), «</a:t>
            </a:r>
            <a:r>
              <a:rPr lang="ru-RU" dirty="0" err="1" smtClean="0"/>
              <a:t>ходина</a:t>
            </a:r>
            <a:r>
              <a:rPr lang="ru-RU" dirty="0" smtClean="0"/>
              <a:t>» — посол (дипломат), «</a:t>
            </a:r>
            <a:r>
              <a:rPr lang="ru-RU" dirty="0" err="1" smtClean="0"/>
              <a:t>пестворця</a:t>
            </a:r>
            <a:r>
              <a:rPr lang="ru-RU" dirty="0" smtClean="0"/>
              <a:t>» (</a:t>
            </a:r>
            <a:r>
              <a:rPr lang="ru-RU" dirty="0" err="1" smtClean="0"/>
              <a:t>латинь</a:t>
            </a:r>
            <a:r>
              <a:rPr lang="ru-RU" dirty="0" smtClean="0"/>
              <a:t> «</a:t>
            </a:r>
            <a:r>
              <a:rPr lang="en-US" dirty="0" err="1" smtClean="0"/>
              <a:t>pes</a:t>
            </a:r>
            <a:r>
              <a:rPr lang="en-US" dirty="0" smtClean="0"/>
              <a:t>» — </a:t>
            </a:r>
            <a:r>
              <a:rPr lang="ru-RU" dirty="0" smtClean="0"/>
              <a:t>ходя, шлях) — драгоман (</a:t>
            </a:r>
            <a:r>
              <a:rPr lang="ru-RU" dirty="0" err="1" smtClean="0"/>
              <a:t>воєвода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</TotalTime>
  <Words>369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Clarity</vt:lpstr>
      <vt:lpstr>Слово о полку ігоревім</vt:lpstr>
      <vt:lpstr>Презентация PowerPoint</vt:lpstr>
      <vt:lpstr>Історія твору </vt:lpstr>
      <vt:lpstr>Презентация PowerPoint</vt:lpstr>
      <vt:lpstr>Історична основа і зміст поеми </vt:lpstr>
      <vt:lpstr>Презентация PowerPoint</vt:lpstr>
      <vt:lpstr>Мова і поетика </vt:lpstr>
      <vt:lpstr>Презентация PowerPoint</vt:lpstr>
      <vt:lpstr>Питання про авторство </vt:lpstr>
      <vt:lpstr>Презентация PowerPoint</vt:lpstr>
      <vt:lpstr>Презентация PowerPoint</vt:lpstr>
      <vt:lpstr>Плач Ярославни</vt:lpstr>
      <vt:lpstr>Плач Ярославни Т. Шевченко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о полку ігоревім</dc:title>
  <dc:creator>User</dc:creator>
  <cp:lastModifiedBy>Валя</cp:lastModifiedBy>
  <cp:revision>5</cp:revision>
  <dcterms:created xsi:type="dcterms:W3CDTF">2011-08-04T16:06:14Z</dcterms:created>
  <dcterms:modified xsi:type="dcterms:W3CDTF">2018-08-13T22:46:15Z</dcterms:modified>
</cp:coreProperties>
</file>