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8" r:id="rId2"/>
    <p:sldId id="343" r:id="rId3"/>
    <p:sldId id="276" r:id="rId4"/>
    <p:sldId id="344" r:id="rId5"/>
    <p:sldId id="323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32" r:id="rId15"/>
    <p:sldId id="353" r:id="rId16"/>
    <p:sldId id="354" r:id="rId17"/>
    <p:sldId id="335" r:id="rId18"/>
    <p:sldId id="336" r:id="rId19"/>
    <p:sldId id="337" r:id="rId20"/>
    <p:sldId id="338" r:id="rId21"/>
    <p:sldId id="341" r:id="rId22"/>
    <p:sldId id="339" r:id="rId23"/>
    <p:sldId id="34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71" userDrawn="1">
          <p15:clr>
            <a:srgbClr val="A4A3A4"/>
          </p15:clr>
        </p15:guide>
        <p15:guide id="2" pos="1572" userDrawn="1">
          <p15:clr>
            <a:srgbClr val="A4A3A4"/>
          </p15:clr>
        </p15:guide>
        <p15:guide id="3" pos="61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02D"/>
    <a:srgbClr val="01B3AB"/>
    <a:srgbClr val="11924E"/>
    <a:srgbClr val="528AE8"/>
    <a:srgbClr val="F12D31"/>
    <a:srgbClr val="EFFFF7"/>
    <a:srgbClr val="FBFFFD"/>
    <a:srgbClr val="DDF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>
        <p:scale>
          <a:sx n="40" d="100"/>
          <a:sy n="40" d="100"/>
        </p:scale>
        <p:origin x="-1722" y="-750"/>
      </p:cViewPr>
      <p:guideLst>
        <p:guide orient="horz" pos="3327"/>
        <p:guide pos="1572"/>
        <p:guide pos="61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E9F522-8D4B-477A-8131-A0CF47AF0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9928AD4-0BDF-4CA5-9726-8D1C3A75B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29265D-C066-46D7-8B2E-787370080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B89A62-EC9D-44EC-BF75-922F27988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EA533D-3315-4EDA-939A-D47A593E3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96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B7DA17-64F2-4409-9020-BC7E70B30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314B6A8-BF47-40F9-831A-98223B2DA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2BA217-5F3C-4B8A-BE78-CD9A2A69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3F9911E-F569-4F41-9522-7CCE5DD60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2C4CC23-A4E2-42C0-99C2-3378FBDF2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1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71F2680-3A84-4BC1-8659-22B7DC606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7745EF2-15E5-42EC-BD12-3E982E1E7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F2DC48-2252-48FB-B91D-DF36041A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501F4A-9B44-4B61-9B9D-EF783B84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D4AD50E-7E58-4859-BA84-FC360AEC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90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62373A-EB8C-4E70-BEBF-2F1004C36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E44D9B-3AD1-4FDD-B8DD-AA88968C3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B923FB-279A-4271-BD0F-9E7846B91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A3D13F2-9A87-4768-989F-A8AE2F467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AC1BD9-863D-4968-97C8-04BBD283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62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92CB37-8937-443D-AFDF-E76D5EE51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205FB76-70B0-4628-A21E-D9B22DE9B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52FFC1A-909C-4711-9FC8-9B62C7858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3B76994-B460-4416-9594-F1383F9C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FDEF70-BD74-4CFD-8954-DBB582F02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81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16EEDD-A9FA-4272-9C70-B87C7E1A2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4AAA7D-B1E8-4387-8106-D5F9A6471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C21EE87-DAD8-41B4-85BC-B947822BC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66A0F59-78F0-4F6C-B81D-7C0CDEA4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37F6290-4847-4A66-B219-0546DBEA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236E456-4A1B-4381-B541-D3CA80AA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972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3284CB-644A-4FFC-AA71-C7A71BF6C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71BAD05-7763-41ED-A6F6-77A202B0B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CF7FC49-4DA0-4C76-A9A3-F76877DA0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762C09B-8C3F-4041-9D4A-3CB1DEA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F75B547-0D37-4A49-9355-6642AA682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8E7D7BB-655F-431E-9F66-0785499C1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DBCA86B-131E-42E5-B02D-43DB5E445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3C1CFC0-FE9F-4BE6-A8BB-5F627F1A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172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4E426C-48F8-4842-9034-471DFA7E5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6D85943-BF5B-453E-91E0-EEA7204AB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C0A6B3E-3228-4BB8-9C90-8CDA3B010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95B192E-EF08-420C-8613-239198E6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00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7AFA802-6B14-40A9-B375-E35683A05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8B9B8DC-A40A-4D10-889B-0E4E82A8E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48972D8-E19B-4BB4-BF96-ECD775640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796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DE7616-AA19-4600-822A-11265057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29B322-0449-4782-9E50-35AB166FF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9B131A8-F739-4334-A231-79561D4DA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B34BDF5-54DF-43D5-BAE3-4B73A2363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58ED7C1-AF39-42D3-875A-D7905984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A797EB7-9A78-4B91-A173-1A088C4CD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46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5192A3-1B37-43DB-8D36-710E0C1C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85C8201-0419-4401-A72C-A63CD77FC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D690C83-30E5-491F-8E03-CD8AEB223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BFB8E9F-10D0-4ACE-A601-D3FEC38C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EC4B9F8-494B-4424-A981-5F93B2B5E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F50E4EC-F6CF-47CD-8AF1-806EFF246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054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B30016-2CD7-4527-8681-AD665A7B6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483A537-D745-4787-91EF-1A6DD65C8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27A06B4-2BD9-435E-991D-900664A823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DE2722-E574-4921-AF36-FC7F67588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469CAD-DFF5-411F-B99D-CF33CA56E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23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connected dots web patt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562"/>
            <a:ext cx="12392526" cy="69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136078"/>
            <a:ext cx="12192000" cy="2585844"/>
          </a:xfrm>
          <a:prstGeom prst="rect">
            <a:avLst/>
          </a:prstGeom>
          <a:solidFill>
            <a:srgbClr val="262626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2837194"/>
            <a:ext cx="121920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uk-UA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 </a:t>
            </a:r>
            <a:r>
              <a:rPr lang="uk-UA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r>
              <a:rPr lang="ru-RU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Узагальнення та систематизація знань з теми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uk-U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«Рух і взаємодія. Закони збереження</a:t>
            </a:r>
            <a:r>
              <a:rPr lang="uk-UA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Частина ІІ»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00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82C3BC0-5526-49B1-86D1-0B2F7B1A0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C1151B98-A0B9-4657-B55C-9D77EB8F6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2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1370" y="195486"/>
            <a:ext cx="800148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  <a:t>Від літаючого рюкзака </a:t>
            </a:r>
            <a:r>
              <a:rPr lang="uk-UA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4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  <a:t>літаючого </a:t>
            </a:r>
            <a:r>
              <a:rPr lang="uk-UA" sz="4800" dirty="0" err="1">
                <a:latin typeface="Arial" panose="020B0604020202020204" pitchFamily="34" charset="0"/>
                <a:cs typeface="Arial" panose="020B0604020202020204" pitchFamily="34" charset="0"/>
              </a:rPr>
              <a:t>хаверборда</a:t>
            </a:r>
            <a: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67544" y="1876450"/>
            <a:ext cx="7743006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69" y="2443163"/>
            <a:ext cx="79248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67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82C3BC0-5526-49B1-86D1-0B2F7B1A0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C1151B98-A0B9-4657-B55C-9D77EB8F6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2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1370" y="195486"/>
            <a:ext cx="55764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err="1">
                <a:latin typeface="Arial" panose="020B0604020202020204" pitchFamily="34" charset="0"/>
                <a:cs typeface="Arial" panose="020B0604020202020204" pitchFamily="34" charset="0"/>
              </a:rPr>
              <a:t>Реактивний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latin typeface="Arial" panose="020B0604020202020204" pitchFamily="34" charset="0"/>
                <a:cs typeface="Arial" panose="020B0604020202020204" pitchFamily="34" charset="0"/>
              </a:rPr>
              <a:t>рух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4800" dirty="0" err="1">
                <a:latin typeface="Arial" panose="020B0604020202020204" pitchFamily="34" charset="0"/>
                <a:cs typeface="Arial" panose="020B0604020202020204" pitchFamily="34" charset="0"/>
              </a:rPr>
              <a:t>військовій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latin typeface="Arial" panose="020B0604020202020204" pitchFamily="34" charset="0"/>
                <a:cs typeface="Arial" panose="020B0604020202020204" pitchFamily="34" charset="0"/>
              </a:rPr>
              <a:t>техніці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67544" y="1876450"/>
            <a:ext cx="7743006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159" y="2386013"/>
            <a:ext cx="648652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78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27915" y="1130069"/>
            <a:ext cx="6240693" cy="55522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 fontAlgn="base">
              <a:lnSpc>
                <a:spcPct val="140000"/>
              </a:lnSpc>
            </a:pPr>
            <a:r>
              <a:rPr lang="ru-RU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Людство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залишиться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вічно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Землі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, але, в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гонитві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світлом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і простором,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спочатку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несміливо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проникне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межі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атмосфери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потім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завоює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собі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весь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навколосонячний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простір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base">
              <a:lnSpc>
                <a:spcPct val="140000"/>
              </a:lnSpc>
            </a:pPr>
            <a:endParaRPr lang="ru-RU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base">
              <a:lnSpc>
                <a:spcPct val="140000"/>
              </a:lnSpc>
            </a:pPr>
            <a:r>
              <a:rPr lang="uk-UA" i="1" dirty="0">
                <a:latin typeface="Arial" panose="020B0604020202020204" pitchFamily="34" charset="0"/>
                <a:cs typeface="Arial" panose="020B0604020202020204" pitchFamily="34" charset="0"/>
              </a:rPr>
              <a:t>К. Е. Ціолковський, </a:t>
            </a:r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чений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галузі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ракетної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техніки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авіаконструктор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, основоположник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сучасної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 космонавтики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711957" y="1128547"/>
            <a:ext cx="6048672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711957" y="4860296"/>
            <a:ext cx="6048672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29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04" y="898630"/>
            <a:ext cx="381952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447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82C3BC0-5526-49B1-86D1-0B2F7B1A0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C1151B98-A0B9-4657-B55C-9D77EB8F6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2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1370" y="195486"/>
            <a:ext cx="69172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  <a:t>Механічна енергія тіла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67544" y="1133500"/>
            <a:ext cx="6695256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888" y="1411605"/>
            <a:ext cx="8382000" cy="516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17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CBA576D-64CF-48E6-B1FC-BE94A04A7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704" y="1120774"/>
            <a:ext cx="7898592" cy="44323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26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82C3BC0-5526-49B1-86D1-0B2F7B1A0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C1151B98-A0B9-4657-B55C-9D77EB8F6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2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1370" y="195486"/>
            <a:ext cx="12134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Закон </a:t>
            </a:r>
            <a:r>
              <a:rPr lang="ru-RU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збереження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ru-RU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перетворення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  <a:t>механічної енергії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81370" y="2028850"/>
            <a:ext cx="9648006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A92668E-F144-4B8C-ACF1-D4DE15AD5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10" y="2259488"/>
            <a:ext cx="4295880" cy="42852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9439F7C-DBCA-4979-A52D-496BAC821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4623" y="3964458"/>
            <a:ext cx="4585025" cy="7964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002B60B-7EA9-4805-835F-DEC32DB55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842" y="2310043"/>
            <a:ext cx="2521156" cy="9398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8344BB3-F54A-4A9E-BC8D-7C993A95D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3928" y="5233255"/>
            <a:ext cx="2083599" cy="79717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82C3BC0-5526-49B1-86D1-0B2F7B1A0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1370" y="195486"/>
            <a:ext cx="55867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Казка про </a:t>
            </a:r>
            <a:r>
              <a:rPr lang="ru-RU" sz="4800" dirty="0" err="1">
                <a:latin typeface="Arial" panose="020B0604020202020204" pitchFamily="34" charset="0"/>
                <a:cs typeface="Arial" panose="020B0604020202020204" pitchFamily="34" charset="0"/>
              </a:rPr>
              <a:t>яблучко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339" name="Группа 14338"/>
          <p:cNvGrpSpPr/>
          <p:nvPr/>
        </p:nvGrpSpPr>
        <p:grpSpPr>
          <a:xfrm>
            <a:off x="327655" y="1133500"/>
            <a:ext cx="11654795" cy="5482348"/>
            <a:chOff x="327655" y="1133500"/>
            <a:chExt cx="11654795" cy="5482348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xmlns="" id="{C1151B98-A0B9-4657-B55C-9D77EB8F6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6325" y="4112583"/>
              <a:ext cx="271228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ru-RU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467544" y="1133500"/>
              <a:ext cx="6695256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4338" name="Picture 2" descr="Картинки по запросу яблоня пнг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55" y="1609318"/>
              <a:ext cx="4723141" cy="5006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0" name="Picture 4" descr="Картинки по запросу яблоко рисунок пнг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2048" y="1828125"/>
              <a:ext cx="844881" cy="107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Прямая соединительная линия 2"/>
            <p:cNvCxnSpPr/>
            <p:nvPr/>
          </p:nvCxnSpPr>
          <p:spPr>
            <a:xfrm>
              <a:off x="5050796" y="3018933"/>
              <a:ext cx="2416804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Рисунок 14"/>
            <p:cNvPicPr/>
            <p:nvPr/>
          </p:nvPicPr>
          <p:blipFill rotWithShape="1">
            <a:blip r:embed="rId4"/>
            <a:srcRect r="88954"/>
            <a:stretch/>
          </p:blipFill>
          <p:spPr bwMode="auto">
            <a:xfrm>
              <a:off x="5050796" y="2060074"/>
              <a:ext cx="597616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6624488" y="3018933"/>
              <a:ext cx="0" cy="1991217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140054" y="5376863"/>
              <a:ext cx="2416804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4" descr="Картинки по запросу яблоко рисунок пнг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2048" y="4297189"/>
              <a:ext cx="844881" cy="107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Рисунок 17"/>
            <p:cNvPicPr/>
            <p:nvPr/>
          </p:nvPicPr>
          <p:blipFill rotWithShape="1">
            <a:blip r:embed="rId4"/>
            <a:srcRect l="19366" t="-13109" r="68310"/>
            <a:stretch/>
          </p:blipFill>
          <p:spPr bwMode="auto">
            <a:xfrm>
              <a:off x="5086437" y="4357596"/>
              <a:ext cx="666750" cy="958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Рисунок 13"/>
            <p:cNvPicPr/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2887" t="-42134"/>
            <a:stretch/>
          </p:blipFill>
          <p:spPr bwMode="auto">
            <a:xfrm>
              <a:off x="10172700" y="3018933"/>
              <a:ext cx="1466850" cy="1204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Прямая со стрелкой 9"/>
            <p:cNvCxnSpPr/>
            <p:nvPr/>
          </p:nvCxnSpPr>
          <p:spPr>
            <a:xfrm>
              <a:off x="7924800" y="3018933"/>
              <a:ext cx="0" cy="166736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Прямоугольник 10"/>
            <p:cNvSpPr/>
            <p:nvPr/>
          </p:nvSpPr>
          <p:spPr>
            <a:xfrm>
              <a:off x="8677275" y="2640301"/>
              <a:ext cx="3305175" cy="27365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Рисунок 20"/>
            <p:cNvPicPr/>
            <p:nvPr/>
          </p:nvPicPr>
          <p:blipFill rotWithShape="1">
            <a:blip r:embed="rId4"/>
            <a:srcRect l="38028" t="36890" r="50704"/>
            <a:stretch/>
          </p:blipFill>
          <p:spPr bwMode="auto">
            <a:xfrm>
              <a:off x="7620000" y="2372803"/>
              <a:ext cx="609600" cy="534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Рисунок 21"/>
            <p:cNvPicPr/>
            <p:nvPr/>
          </p:nvPicPr>
          <p:blipFill rotWithShape="1">
            <a:blip r:embed="rId4"/>
            <a:srcRect l="57042" r="29930"/>
            <a:stretch/>
          </p:blipFill>
          <p:spPr bwMode="auto">
            <a:xfrm>
              <a:off x="7781925" y="4647954"/>
              <a:ext cx="70485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4" descr="Картинки по запросу яблоко рисунок пнг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6110" y="2714960"/>
              <a:ext cx="577065" cy="737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Прямая соединительная линия 19"/>
            <p:cNvCxnSpPr/>
            <p:nvPr/>
          </p:nvCxnSpPr>
          <p:spPr>
            <a:xfrm>
              <a:off x="8877300" y="3548854"/>
              <a:ext cx="257175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>
              <a:stCxn id="25" idx="2"/>
            </p:cNvCxnSpPr>
            <p:nvPr/>
          </p:nvCxnSpPr>
          <p:spPr>
            <a:xfrm flipH="1">
              <a:off x="9874642" y="3452392"/>
              <a:ext cx="1" cy="6601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8677275" y="5281613"/>
              <a:ext cx="292417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>
              <a:off x="9124950" y="3548854"/>
              <a:ext cx="0" cy="1732759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37" name="Прямоугольник 14336"/>
            <p:cNvSpPr/>
            <p:nvPr/>
          </p:nvSpPr>
          <p:spPr>
            <a:xfrm>
              <a:off x="8667146" y="4043116"/>
              <a:ext cx="42030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Рисунок 36"/>
            <p:cNvPicPr/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5089" t="5104"/>
            <a:stretch/>
          </p:blipFill>
          <p:spPr bwMode="auto">
            <a:xfrm>
              <a:off x="10101325" y="3621390"/>
              <a:ext cx="1009311" cy="602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Прямоугольник 38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81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EDDD6C6-5AA4-4FCD-A3E4-6420C1422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326" y="1424820"/>
            <a:ext cx="8601348" cy="45146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08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9B71E6B-5EAB-4331-83FA-27617FB76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783"/>
          <a:stretch/>
        </p:blipFill>
        <p:spPr>
          <a:xfrm>
            <a:off x="783465" y="1627868"/>
            <a:ext cx="10548868" cy="3541104"/>
          </a:xfrm>
          <a:prstGeom prst="rect">
            <a:avLst/>
          </a:prstGeom>
        </p:spPr>
      </p:pic>
      <p:sp>
        <p:nvSpPr>
          <p:cNvPr id="4" name="AutoShape 2" descr="Картинки по запросу энерг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88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157" y="280368"/>
            <a:ext cx="7387686" cy="637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90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27915" y="1796819"/>
            <a:ext cx="6240693" cy="28376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 fontAlgn="base">
              <a:lnSpc>
                <a:spcPct val="140000"/>
              </a:lnSpc>
            </a:pP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Природа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ніколи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зрадить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великим 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законам </a:t>
            </a:r>
            <a:r>
              <a:rPr lang="ru-RU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збереження</a:t>
            </a:r>
            <a:r>
              <a:rPr lang="uk-UA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base">
              <a:lnSpc>
                <a:spcPct val="140000"/>
              </a:lnSpc>
            </a:pP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base">
              <a:lnSpc>
                <a:spcPct val="140000"/>
              </a:lnSpc>
            </a:pPr>
            <a:endParaRPr lang="ru-RU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base">
              <a:lnSpc>
                <a:spcPct val="140000"/>
              </a:lnSpc>
            </a:pP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Даніель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Бернуллі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швейцарський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фізик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і математик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711957" y="1604797"/>
            <a:ext cx="6048672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711957" y="3660146"/>
            <a:ext cx="6048672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4" name="Picture 6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54" y="649239"/>
            <a:ext cx="3887293" cy="550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565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9D82918-1140-4AF8-8EC6-C27DA099B8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1396"/>
          <a:stretch/>
        </p:blipFill>
        <p:spPr>
          <a:xfrm>
            <a:off x="1625126" y="736868"/>
            <a:ext cx="8838282" cy="56562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41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428B10F-FD2C-49F3-9961-1D66C16DB7DC}"/>
              </a:ext>
            </a:extLst>
          </p:cNvPr>
          <p:cNvSpPr/>
          <p:nvPr/>
        </p:nvSpPr>
        <p:spPr>
          <a:xfrm>
            <a:off x="2165000" y="2803783"/>
            <a:ext cx="3183988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– І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uk-UA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Б  –           </a:t>
            </a:r>
            <a:endParaRPr lang="ru-RU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– І – Б –          </a:t>
            </a:r>
            <a:endParaRPr lang="ru-RU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9">
            <a:extLst>
              <a:ext uri="{FF2B5EF4-FFF2-40B4-BE49-F238E27FC236}">
                <a16:creationId xmlns:a16="http://schemas.microsoft.com/office/drawing/2014/main" xmlns="" id="{5B2C2DC1-96F6-4485-A1C2-7A738FE1C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1686" y="3049512"/>
            <a:ext cx="487903" cy="467043"/>
          </a:xfrm>
          <a:prstGeom prst="rect">
            <a:avLst/>
          </a:prstGeom>
          <a:solidFill>
            <a:schemeClr val="accent2"/>
          </a:solidFill>
          <a:ln w="12700">
            <a:solidFill>
              <a:srgbClr val="F8A02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везда: 5 точек 111">
            <a:extLst>
              <a:ext uri="{FF2B5EF4-FFF2-40B4-BE49-F238E27FC236}">
                <a16:creationId xmlns:a16="http://schemas.microsoft.com/office/drawing/2014/main" xmlns="" id="{C7B3FAB3-17B5-4374-8D0C-CBDD40558F89}"/>
              </a:ext>
            </a:extLst>
          </p:cNvPr>
          <p:cNvSpPr>
            <a:spLocks/>
          </p:cNvSpPr>
          <p:nvPr/>
        </p:nvSpPr>
        <p:spPr bwMode="auto">
          <a:xfrm>
            <a:off x="4455377" y="3777862"/>
            <a:ext cx="760259" cy="665631"/>
          </a:xfrm>
          <a:custGeom>
            <a:avLst/>
            <a:gdLst>
              <a:gd name="T0" fmla="*/ 0 w 257175"/>
              <a:gd name="T1" fmla="*/ 101870 h 266700"/>
              <a:gd name="T2" fmla="*/ 98233 w 257175"/>
              <a:gd name="T3" fmla="*/ 101871 h 266700"/>
              <a:gd name="T4" fmla="*/ 128588 w 257175"/>
              <a:gd name="T5" fmla="*/ 0 h 266700"/>
              <a:gd name="T6" fmla="*/ 158942 w 257175"/>
              <a:gd name="T7" fmla="*/ 101871 h 266700"/>
              <a:gd name="T8" fmla="*/ 257175 w 257175"/>
              <a:gd name="T9" fmla="*/ 101870 h 266700"/>
              <a:gd name="T10" fmla="*/ 177703 w 257175"/>
              <a:gd name="T11" fmla="*/ 164829 h 266700"/>
              <a:gd name="T12" fmla="*/ 208059 w 257175"/>
              <a:gd name="T13" fmla="*/ 266699 h 266700"/>
              <a:gd name="T14" fmla="*/ 128588 w 257175"/>
              <a:gd name="T15" fmla="*/ 203739 h 266700"/>
              <a:gd name="T16" fmla="*/ 49116 w 257175"/>
              <a:gd name="T17" fmla="*/ 266699 h 266700"/>
              <a:gd name="T18" fmla="*/ 79472 w 257175"/>
              <a:gd name="T19" fmla="*/ 164829 h 266700"/>
              <a:gd name="T20" fmla="*/ 0 w 257175"/>
              <a:gd name="T21" fmla="*/ 101870 h 2667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7175" h="266700">
                <a:moveTo>
                  <a:pt x="0" y="101870"/>
                </a:moveTo>
                <a:lnTo>
                  <a:pt x="98233" y="101871"/>
                </a:lnTo>
                <a:lnTo>
                  <a:pt x="128588" y="0"/>
                </a:lnTo>
                <a:lnTo>
                  <a:pt x="158942" y="101871"/>
                </a:lnTo>
                <a:lnTo>
                  <a:pt x="257175" y="101870"/>
                </a:lnTo>
                <a:lnTo>
                  <a:pt x="177703" y="164829"/>
                </a:lnTo>
                <a:lnTo>
                  <a:pt x="208059" y="266699"/>
                </a:lnTo>
                <a:lnTo>
                  <a:pt x="128588" y="203739"/>
                </a:lnTo>
                <a:lnTo>
                  <a:pt x="49116" y="266699"/>
                </a:lnTo>
                <a:lnTo>
                  <a:pt x="79472" y="164829"/>
                </a:lnTo>
                <a:lnTo>
                  <a:pt x="0" y="101870"/>
                </a:lnTo>
                <a:close/>
              </a:path>
            </a:pathLst>
          </a:custGeom>
          <a:solidFill>
            <a:schemeClr val="accent2"/>
          </a:solidFill>
          <a:ln w="12700">
            <a:solidFill>
              <a:srgbClr val="F8A02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Равнобедренный треугольник 110">
            <a:extLst>
              <a:ext uri="{FF2B5EF4-FFF2-40B4-BE49-F238E27FC236}">
                <a16:creationId xmlns:a16="http://schemas.microsoft.com/office/drawing/2014/main" xmlns="" id="{1F573297-112D-45C6-AFC9-8F7520E2B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6120" y="2988176"/>
            <a:ext cx="840300" cy="5897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2700">
            <a:solidFill>
              <a:srgbClr val="F8A02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Овал 112">
            <a:extLst>
              <a:ext uri="{FF2B5EF4-FFF2-40B4-BE49-F238E27FC236}">
                <a16:creationId xmlns:a16="http://schemas.microsoft.com/office/drawing/2014/main" xmlns="" id="{8D4A53B0-B6CA-4505-B07C-C881DB0B2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4228" y="4047787"/>
            <a:ext cx="624083" cy="530471"/>
          </a:xfrm>
          <a:prstGeom prst="ellipse">
            <a:avLst/>
          </a:prstGeom>
          <a:solidFill>
            <a:schemeClr val="accent2"/>
          </a:solidFill>
          <a:ln w="12700">
            <a:solidFill>
              <a:srgbClr val="F8A02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1370" y="195486"/>
            <a:ext cx="96616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Відповіді </a:t>
            </a:r>
            <a: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  <a:t>до логічних ланцюжків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467544" y="1133500"/>
            <a:ext cx="9019356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294522" y="2803783"/>
            <a:ext cx="6096000" cy="1754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– ІІ – А –            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– ІІІ – В –   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8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9538B64-7744-47C8-A1DF-5C9598A27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720"/>
          <a:stretch/>
        </p:blipFill>
        <p:spPr>
          <a:xfrm>
            <a:off x="924567" y="1311914"/>
            <a:ext cx="10871325" cy="36613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7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E9C7178-32E5-46F6-B649-7993D7DEB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5060" y="2319975"/>
            <a:ext cx="7949560" cy="36639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370" y="195486"/>
            <a:ext cx="12134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Перетворення </a:t>
            </a:r>
            <a: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  <a:t>сонячної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енергії </a:t>
            </a:r>
            <a: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  <a:t>в техніці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81370" y="1914550"/>
            <a:ext cx="710528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57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778C58F0-3195-48AE-8345-DFBE41CC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92" y="307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Імпульс тіла</a:t>
            </a:r>
            <a:endParaRPr lang="ru-RU" sz="4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629C1113-4335-4B49-BACA-5B36C4EF0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653" y="2015341"/>
            <a:ext cx="7200901" cy="1114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Латин.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impulsio</a:t>
            </a:r>
            <a:r>
              <a:rPr lang="uk-UA" sz="2600" i="1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uk-UA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поштовх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600" dirty="0"/>
          </a:p>
        </p:txBody>
      </p:sp>
      <p:cxnSp>
        <p:nvCxnSpPr>
          <p:cNvPr id="3" name="Прямая со стрелкой 2"/>
          <p:cNvCxnSpPr>
            <a:stCxn id="15" idx="2"/>
          </p:cNvCxnSpPr>
          <p:nvPr/>
        </p:nvCxnSpPr>
        <p:spPr>
          <a:xfrm flipH="1">
            <a:off x="3683693" y="1123287"/>
            <a:ext cx="2241966" cy="8447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925836" y="1968035"/>
            <a:ext cx="3515711" cy="835570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725826" y="287717"/>
            <a:ext cx="4399666" cy="835570"/>
          </a:xfrm>
          <a:prstGeom prst="rect">
            <a:avLst/>
          </a:prstGeom>
          <a:noFill/>
          <a:ln w="285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/>
          <p:cNvCxnSpPr>
            <a:stCxn id="15" idx="2"/>
          </p:cNvCxnSpPr>
          <p:nvPr/>
        </p:nvCxnSpPr>
        <p:spPr>
          <a:xfrm>
            <a:off x="5925659" y="1123287"/>
            <a:ext cx="2199832" cy="8447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6317379" y="1968035"/>
            <a:ext cx="3515711" cy="835570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бъект 9">
            <a:extLst>
              <a:ext uri="{FF2B5EF4-FFF2-40B4-BE49-F238E27FC236}">
                <a16:creationId xmlns:a16="http://schemas.microsoft.com/office/drawing/2014/main" xmlns="" id="{629C1113-4335-4B49-BACA-5B36C4EF0634}"/>
              </a:ext>
            </a:extLst>
          </p:cNvPr>
          <p:cNvSpPr txBox="1">
            <a:spLocks/>
          </p:cNvSpPr>
          <p:nvPr/>
        </p:nvSpPr>
        <p:spPr>
          <a:xfrm>
            <a:off x="4413527" y="2143990"/>
            <a:ext cx="7200901" cy="111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Кількість руху</a:t>
            </a:r>
            <a:endParaRPr lang="ru-RU" sz="2600" dirty="0"/>
          </a:p>
        </p:txBody>
      </p:sp>
      <p:grpSp>
        <p:nvGrpSpPr>
          <p:cNvPr id="38" name="Группа 37"/>
          <p:cNvGrpSpPr/>
          <p:nvPr/>
        </p:nvGrpSpPr>
        <p:grpSpPr>
          <a:xfrm>
            <a:off x="6317379" y="2872061"/>
            <a:ext cx="3616224" cy="2214087"/>
            <a:chOff x="6317379" y="2872061"/>
            <a:chExt cx="3616224" cy="2214087"/>
          </a:xfrm>
        </p:grpSpPr>
        <p:pic>
          <p:nvPicPr>
            <p:cNvPr id="31" name="Рисунок 30" descr="Картинки по запросу закон сохранения импульса"/>
            <p:cNvPicPr/>
            <p:nvPr/>
          </p:nvPicPr>
          <p:blipFill>
            <a:blip r:embed="rId2"/>
            <a:srcRect l="8963" b="23529"/>
            <a:stretch>
              <a:fillRect/>
            </a:stretch>
          </p:blipFill>
          <p:spPr bwMode="auto">
            <a:xfrm>
              <a:off x="6317379" y="2891086"/>
              <a:ext cx="3616224" cy="2195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Рисунок 31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988644" y="2872061"/>
              <a:ext cx="465587" cy="561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Рисунок 32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64782" y="4446887"/>
              <a:ext cx="521417" cy="595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Рисунок 33"/>
            <p:cNvPicPr/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189905" y="3576294"/>
              <a:ext cx="457200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Рисунок 34"/>
            <p:cNvPicPr/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730115" y="3473814"/>
              <a:ext cx="180579" cy="239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Рисунок 35"/>
            <p:cNvPicPr/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490913" y="3576294"/>
              <a:ext cx="221950" cy="328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Рисунок 36"/>
            <p:cNvPicPr/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488220" y="4009012"/>
              <a:ext cx="180579" cy="239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9" name="Рисунок 38" descr="Картинки по запросу закон сохранения импульса"/>
          <p:cNvPicPr/>
          <p:nvPr/>
        </p:nvPicPr>
        <p:blipFill>
          <a:blip r:embed="rId8"/>
          <a:srcRect b="17059"/>
          <a:stretch>
            <a:fillRect/>
          </a:stretch>
        </p:blipFill>
        <p:spPr bwMode="auto">
          <a:xfrm>
            <a:off x="4347839" y="5141327"/>
            <a:ext cx="32861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" name="Группа 43"/>
          <p:cNvGrpSpPr/>
          <p:nvPr/>
        </p:nvGrpSpPr>
        <p:grpSpPr>
          <a:xfrm>
            <a:off x="1702676" y="2950892"/>
            <a:ext cx="3823139" cy="2315201"/>
            <a:chOff x="1702676" y="2950892"/>
            <a:chExt cx="3823139" cy="2315201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1925836" y="2950892"/>
              <a:ext cx="3599979" cy="2315201"/>
              <a:chOff x="1925836" y="2950892"/>
              <a:chExt cx="3599979" cy="2315201"/>
            </a:xfrm>
          </p:grpSpPr>
          <p:pic>
            <p:nvPicPr>
              <p:cNvPr id="26" name="Рисунок 25" descr="Картинки по запросу закон сохранения импульса"/>
              <p:cNvPicPr/>
              <p:nvPr/>
            </p:nvPicPr>
            <p:blipFill>
              <a:blip r:embed="rId9"/>
              <a:srcRect l="56184" t="20755" b="24905"/>
              <a:stretch>
                <a:fillRect/>
              </a:stretch>
            </p:blipFill>
            <p:spPr bwMode="auto">
              <a:xfrm>
                <a:off x="1925836" y="3075408"/>
                <a:ext cx="3599979" cy="21906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Рисунок 26"/>
              <p:cNvPicPr/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570281" y="2950892"/>
                <a:ext cx="600075" cy="6147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Рисунок 27"/>
              <p:cNvPicPr/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500642" y="3258290"/>
                <a:ext cx="562269" cy="636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3" name="Прямоугольник 42"/>
            <p:cNvSpPr/>
            <p:nvPr/>
          </p:nvSpPr>
          <p:spPr>
            <a:xfrm>
              <a:off x="1702676" y="3258289"/>
              <a:ext cx="441434" cy="335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5" name="Рисунок 44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206822" y="5141327"/>
            <a:ext cx="348844" cy="38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802923" y="5098847"/>
            <a:ext cx="375194" cy="441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/>
          <p:cNvPicPr/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00426" y="5319727"/>
            <a:ext cx="444284" cy="54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Прямоугольник 47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2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381370" y="195486"/>
            <a:ext cx="99094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Замкнені </a:t>
            </a:r>
            <a: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  <a:t>(ізольована) системи тіл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467544" y="1133500"/>
            <a:ext cx="9628956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/>
        </p:nvGrpSpPr>
        <p:grpSpPr>
          <a:xfrm>
            <a:off x="2667000" y="1885950"/>
            <a:ext cx="6915150" cy="4457700"/>
            <a:chOff x="933450" y="1885950"/>
            <a:chExt cx="6915150" cy="4457700"/>
          </a:xfrm>
        </p:grpSpPr>
        <p:sp>
          <p:nvSpPr>
            <p:cNvPr id="8" name="Облако 7"/>
            <p:cNvSpPr/>
            <p:nvPr/>
          </p:nvSpPr>
          <p:spPr>
            <a:xfrm>
              <a:off x="933450" y="1885950"/>
              <a:ext cx="6915150" cy="4457700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Овал 8"/>
                <p:cNvSpPr/>
                <p:nvPr/>
              </p:nvSpPr>
              <p:spPr>
                <a:xfrm>
                  <a:off x="1907658" y="3566130"/>
                  <a:ext cx="1097340" cy="109734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0" b="1" i="1" dirty="0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000" b="1" i="1" dirty="0" smtClean="0">
                                <a:latin typeface="Cambria Math"/>
                                <a:cs typeface="Arial" panose="020B0604020202020204" pitchFamily="34" charset="0"/>
                              </a:rPr>
                              <m:t>  </m:t>
                            </m:r>
                            <m:r>
                              <a:rPr lang="en-US" sz="4000" b="1" i="1" dirty="0">
                                <a:latin typeface="Cambria Math"/>
                                <a:cs typeface="Arial" panose="020B0604020202020204" pitchFamily="34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4000" b="1" i="1" dirty="0">
                                <a:latin typeface="Cambria Math"/>
                                <a:cs typeface="Arial" panose="020B0604020202020204" pitchFamily="34" charset="0"/>
                              </a:rPr>
                              <m:t>𝒏</m:t>
                            </m:r>
                          </m:sub>
                        </m:sSub>
                      </m:oMath>
                    </m:oMathPara>
                  </a14:m>
                  <a:endParaRPr lang="ru-RU" sz="40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Овал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7658" y="3566130"/>
                  <a:ext cx="1097340" cy="1097340"/>
                </a:xfrm>
                <a:prstGeom prst="ellipse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Прямая со стрелкой 12"/>
            <p:cNvCxnSpPr/>
            <p:nvPr/>
          </p:nvCxnSpPr>
          <p:spPr>
            <a:xfrm>
              <a:off x="2760449" y="4423143"/>
              <a:ext cx="1386027" cy="74427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Овал 41"/>
            <p:cNvSpPr/>
            <p:nvPr/>
          </p:nvSpPr>
          <p:spPr>
            <a:xfrm>
              <a:off x="4271630" y="3718530"/>
              <a:ext cx="1097340" cy="10973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6018913" y="2773590"/>
              <a:ext cx="1097340" cy="10973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1" name="Прямая со стрелкой 50"/>
            <p:cNvCxnSpPr/>
            <p:nvPr/>
          </p:nvCxnSpPr>
          <p:spPr>
            <a:xfrm flipH="1">
              <a:off x="6018913" y="3718530"/>
              <a:ext cx="404327" cy="136383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Рисунок 51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05424" y="2795376"/>
              <a:ext cx="590550" cy="69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Рисунок 52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14793" y="4085005"/>
              <a:ext cx="552450" cy="67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Рисунок 53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21517" y="4928218"/>
              <a:ext cx="581025" cy="69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Прямоугольник 54"/>
                <p:cNvSpPr/>
                <p:nvPr/>
              </p:nvSpPr>
              <p:spPr>
                <a:xfrm>
                  <a:off x="6118524" y="2842289"/>
                  <a:ext cx="1049133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0" b="1" i="1" dirty="0" smtClean="0">
                                <a:solidFill>
                                  <a:schemeClr val="lt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000" b="1" i="1" dirty="0" smtClean="0">
                                <a:solidFill>
                                  <a:schemeClr val="lt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4000" b="1" i="1" dirty="0" smtClean="0">
                                <a:solidFill>
                                  <a:schemeClr val="lt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ru-RU" sz="4000" b="1" dirty="0">
                    <a:solidFill>
                      <a:schemeClr val="lt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5" name="Прямоугольник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8524" y="2842289"/>
                  <a:ext cx="1049133" cy="70788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Прямоугольник 56"/>
                <p:cNvSpPr/>
                <p:nvPr/>
              </p:nvSpPr>
              <p:spPr>
                <a:xfrm>
                  <a:off x="4395882" y="3818007"/>
                  <a:ext cx="1049133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0" b="1" i="1" dirty="0" smtClean="0">
                                <a:solidFill>
                                  <a:schemeClr val="lt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000" b="1" i="1" dirty="0" smtClean="0">
                                <a:solidFill>
                                  <a:schemeClr val="lt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4000" b="1" i="1" dirty="0" smtClean="0">
                                <a:solidFill>
                                  <a:schemeClr val="lt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ru-RU" sz="4000" b="1" dirty="0">
                    <a:solidFill>
                      <a:schemeClr val="lt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7" name="Прямоугольник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5882" y="3818007"/>
                  <a:ext cx="1049133" cy="70788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Прямая со стрелкой 15"/>
            <p:cNvCxnSpPr>
              <a:stCxn id="42" idx="1"/>
            </p:cNvCxnSpPr>
            <p:nvPr/>
          </p:nvCxnSpPr>
          <p:spPr>
            <a:xfrm flipH="1" flipV="1">
              <a:off x="3721395" y="2987749"/>
              <a:ext cx="710937" cy="89148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066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Картинки по запросу изолированная система тел">
            <a:extLst>
              <a:ext uri="{FF2B5EF4-FFF2-40B4-BE49-F238E27FC236}">
                <a16:creationId xmlns:a16="http://schemas.microsoft.com/office/drawing/2014/main" xmlns="" id="{47173BA7-80C5-4CF6-AA58-0C9F263F1902}"/>
              </a:ext>
            </a:extLst>
          </p:cNvPr>
          <p:cNvPicPr/>
          <p:nvPr/>
        </p:nvPicPr>
        <p:blipFill>
          <a:blip r:embed="rId2"/>
          <a:srcRect l="2202" t="63245" r="78516" b="16861"/>
          <a:stretch>
            <a:fillRect/>
          </a:stretch>
        </p:blipFill>
        <p:spPr bwMode="auto">
          <a:xfrm>
            <a:off x="8463851" y="2231049"/>
            <a:ext cx="2529115" cy="2397805"/>
          </a:xfrm>
          <a:prstGeom prst="rect">
            <a:avLst/>
          </a:prstGeom>
          <a:noFill/>
        </p:spPr>
      </p:pic>
      <p:pic>
        <p:nvPicPr>
          <p:cNvPr id="8" name="Рисунок 7" descr="Картинки по запросу импульс бильярд">
            <a:extLst>
              <a:ext uri="{FF2B5EF4-FFF2-40B4-BE49-F238E27FC236}">
                <a16:creationId xmlns:a16="http://schemas.microsoft.com/office/drawing/2014/main" xmlns="" id="{4B5758CF-4FB0-4611-BBB7-50B6CA77E3D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544" t="39755" r="12498" b="31111"/>
          <a:stretch/>
        </p:blipFill>
        <p:spPr bwMode="auto">
          <a:xfrm>
            <a:off x="3623703" y="2792481"/>
            <a:ext cx="5307800" cy="1836373"/>
          </a:xfrm>
          <a:prstGeom prst="rect">
            <a:avLst/>
          </a:prstGeom>
          <a:noFill/>
        </p:spPr>
      </p:pic>
      <p:pic>
        <p:nvPicPr>
          <p:cNvPr id="58370" name="Рисунок 17">
            <a:extLst>
              <a:ext uri="{FF2B5EF4-FFF2-40B4-BE49-F238E27FC236}">
                <a16:creationId xmlns:a16="http://schemas.microsoft.com/office/drawing/2014/main" xmlns="" id="{EB6471A6-F628-41C5-8886-483E494FE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248" y="2391797"/>
            <a:ext cx="561852" cy="66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69" name="Рисунок 18">
            <a:extLst>
              <a:ext uri="{FF2B5EF4-FFF2-40B4-BE49-F238E27FC236}">
                <a16:creationId xmlns:a16="http://schemas.microsoft.com/office/drawing/2014/main" xmlns="" id="{3C9115AA-98E5-4808-94B5-F68E84C42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992" y="2377443"/>
            <a:ext cx="552136" cy="67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82C3BC0-5526-49B1-86D1-0B2F7B1A0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C1151B98-A0B9-4657-B55C-9D77EB8F6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2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1370" y="195486"/>
            <a:ext cx="99094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Замкнені </a:t>
            </a:r>
            <a: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  <a:t>(ізольована) системи тіл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67544" y="1133500"/>
            <a:ext cx="9628956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Овал 2"/>
          <p:cNvSpPr/>
          <p:nvPr/>
        </p:nvSpPr>
        <p:spPr>
          <a:xfrm>
            <a:off x="5600048" y="3236608"/>
            <a:ext cx="355736" cy="3557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494808" y="3236608"/>
            <a:ext cx="355736" cy="3557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6919874" y="3429952"/>
            <a:ext cx="380391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5091071" y="3410443"/>
            <a:ext cx="457236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99503" y="2340041"/>
            <a:ext cx="3124200" cy="2179823"/>
            <a:chOff x="499503" y="2340041"/>
            <a:chExt cx="3124200" cy="2179823"/>
          </a:xfrm>
        </p:grpSpPr>
        <p:pic>
          <p:nvPicPr>
            <p:cNvPr id="5" name="Рисунок 4" descr="Картинки по запросу изолированная система тел">
              <a:extLst>
                <a:ext uri="{FF2B5EF4-FFF2-40B4-BE49-F238E27FC236}">
                  <a16:creationId xmlns:a16="http://schemas.microsoft.com/office/drawing/2014/main" xmlns="" id="{BE5E7477-D2C9-4CFD-B85C-43FC9043243E}"/>
                </a:ext>
              </a:extLst>
            </p:cNvPr>
            <p:cNvPicPr/>
            <p:nvPr/>
          </p:nvPicPr>
          <p:blipFill>
            <a:blip r:embed="rId2"/>
            <a:srcRect l="24530" t="61147" r="47597" b="14687"/>
            <a:stretch>
              <a:fillRect/>
            </a:stretch>
          </p:blipFill>
          <p:spPr bwMode="auto">
            <a:xfrm>
              <a:off x="499503" y="2340041"/>
              <a:ext cx="3124200" cy="2179823"/>
            </a:xfrm>
            <a:prstGeom prst="rect">
              <a:avLst/>
            </a:prstGeom>
            <a:noFill/>
          </p:spPr>
        </p:pic>
        <p:sp>
          <p:nvSpPr>
            <p:cNvPr id="2" name="Прямоугольник 1"/>
            <p:cNvSpPr/>
            <p:nvPr/>
          </p:nvSpPr>
          <p:spPr>
            <a:xfrm>
              <a:off x="639165" y="4001984"/>
              <a:ext cx="506655" cy="43685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1679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82C3BC0-5526-49B1-86D1-0B2F7B1A0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C1151B98-A0B9-4657-B55C-9D77EB8F6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2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1370" y="195486"/>
            <a:ext cx="82846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  <a:t>Закон збереження імпульсу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67544" y="1133500"/>
            <a:ext cx="9628956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24" name="Picture 4" descr="Картинки по запросу инерц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" b="8133"/>
          <a:stretch/>
        </p:blipFill>
        <p:spPr bwMode="auto">
          <a:xfrm>
            <a:off x="503111" y="1359241"/>
            <a:ext cx="7328024" cy="351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670" y="5143500"/>
            <a:ext cx="4631808" cy="644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211" y="5883117"/>
            <a:ext cx="9593389" cy="58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7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82C3BC0-5526-49B1-86D1-0B2F7B1A0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C1151B98-A0B9-4657-B55C-9D77EB8F6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2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1370" y="195486"/>
            <a:ext cx="47820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  <a:t>Реактивний рух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15670" y="1133500"/>
            <a:ext cx="6695256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70" name="Picture 2" descr="Картинки по запросу компасная медуз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969" y="1314699"/>
            <a:ext cx="4342496" cy="27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6" b="10444"/>
          <a:stretch/>
        </p:blipFill>
        <p:spPr bwMode="auto">
          <a:xfrm>
            <a:off x="1454154" y="1314699"/>
            <a:ext cx="4561549" cy="27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артинки по запросу jet pa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6"/>
          <a:stretch/>
        </p:blipFill>
        <p:spPr bwMode="auto">
          <a:xfrm>
            <a:off x="1454154" y="4119878"/>
            <a:ext cx="4561549" cy="242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25969" y="4119878"/>
            <a:ext cx="4342496" cy="242833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CE1723A-4F72-408C-B481-4361980FB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6919" y="4232360"/>
            <a:ext cx="2760596" cy="224963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90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82C3BC0-5526-49B1-86D1-0B2F7B1A0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C1151B98-A0B9-4657-B55C-9D77EB8F6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2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1370" y="195486"/>
            <a:ext cx="63049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  <a:t>«Реактивні човники»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67544" y="1133500"/>
            <a:ext cx="6695256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9C319A9-AEBC-4CC1-9AF7-3CA2627C3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684" y="1506775"/>
            <a:ext cx="7016819" cy="482569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4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82C3BC0-5526-49B1-86D1-0B2F7B1A0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C1151B98-A0B9-4657-B55C-9D77EB8F6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2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1370" y="195486"/>
            <a:ext cx="108498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  <a:t>Два способи використання енергії </a:t>
            </a:r>
            <a:b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  <a:t>повітряного струменя для руху човна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67544" y="1876450"/>
            <a:ext cx="10352856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94F33EF-C055-405D-96A9-309090812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151" y="2205017"/>
            <a:ext cx="6905213" cy="443141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84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112</Words>
  <Application>Microsoft Office PowerPoint</Application>
  <PresentationFormat>Произвольный</PresentationFormat>
  <Paragraphs>43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Імпульс тіла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Олеся</dc:creator>
  <cp:lastModifiedBy>Masha</cp:lastModifiedBy>
  <cp:revision>58</cp:revision>
  <dcterms:created xsi:type="dcterms:W3CDTF">2017-11-09T21:08:05Z</dcterms:created>
  <dcterms:modified xsi:type="dcterms:W3CDTF">2017-11-30T13:44:26Z</dcterms:modified>
</cp:coreProperties>
</file>