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58" r:id="rId5"/>
    <p:sldId id="269" r:id="rId6"/>
    <p:sldId id="259" r:id="rId7"/>
    <p:sldId id="270" r:id="rId8"/>
    <p:sldId id="260" r:id="rId9"/>
    <p:sldId id="261" r:id="rId10"/>
    <p:sldId id="271" r:id="rId11"/>
    <p:sldId id="262" r:id="rId12"/>
    <p:sldId id="263" r:id="rId13"/>
    <p:sldId id="272" r:id="rId14"/>
    <p:sldId id="267" r:id="rId15"/>
    <p:sldId id="265" r:id="rId16"/>
    <p:sldId id="264" r:id="rId17"/>
    <p:sldId id="273" r:id="rId18"/>
    <p:sldId id="266"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5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29EAAB96-008F-42ED-A496-04D19FA693F1}" type="datetimeFigureOut">
              <a:rPr lang="ru-RU" smtClean="0"/>
              <a:pPr/>
              <a:t>24.09.2011</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3A5C820-CB7E-41AA-A8EF-70EDF05FDB0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EAAB96-008F-42ED-A496-04D19FA693F1}" type="datetimeFigureOut">
              <a:rPr lang="ru-RU" smtClean="0"/>
              <a:pPr/>
              <a:t>24.09.2011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A5C820-CB7E-41AA-A8EF-70EDF05FDB0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EAAB96-008F-42ED-A496-04D19FA693F1}" type="datetimeFigureOut">
              <a:rPr lang="ru-RU" smtClean="0"/>
              <a:pPr/>
              <a:t>24.09.2011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A5C820-CB7E-41AA-A8EF-70EDF05FDB0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29EAAB96-008F-42ED-A496-04D19FA693F1}" type="datetimeFigureOut">
              <a:rPr lang="ru-RU" smtClean="0"/>
              <a:pPr/>
              <a:t>24.09.2011</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13A5C820-CB7E-41AA-A8EF-70EDF05FDB0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29EAAB96-008F-42ED-A496-04D19FA693F1}" type="datetimeFigureOut">
              <a:rPr lang="ru-RU" smtClean="0"/>
              <a:pPr/>
              <a:t>24.09.2011</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13A5C820-CB7E-41AA-A8EF-70EDF05FDB07}"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29EAAB96-008F-42ED-A496-04D19FA693F1}" type="datetimeFigureOut">
              <a:rPr lang="ru-RU" smtClean="0"/>
              <a:pPr/>
              <a:t>24.09.2011</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13A5C820-CB7E-41AA-A8EF-70EDF05FDB0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29EAAB96-008F-42ED-A496-04D19FA693F1}" type="datetimeFigureOut">
              <a:rPr lang="ru-RU" smtClean="0"/>
              <a:pPr/>
              <a:t>24.09.2011</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13A5C820-CB7E-41AA-A8EF-70EDF05FDB0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9EAAB96-008F-42ED-A496-04D19FA693F1}" type="datetimeFigureOut">
              <a:rPr lang="ru-RU" smtClean="0"/>
              <a:pPr/>
              <a:t>24.09.2011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A5C820-CB7E-41AA-A8EF-70EDF05FDB0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29EAAB96-008F-42ED-A496-04D19FA693F1}" type="datetimeFigureOut">
              <a:rPr lang="ru-RU" smtClean="0"/>
              <a:pPr/>
              <a:t>24.09.2011</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13A5C820-CB7E-41AA-A8EF-70EDF05FDB0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29EAAB96-008F-42ED-A496-04D19FA693F1}" type="datetimeFigureOut">
              <a:rPr lang="ru-RU" smtClean="0"/>
              <a:pPr/>
              <a:t>24.09.2011</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13A5C820-CB7E-41AA-A8EF-70EDF05FDB0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29EAAB96-008F-42ED-A496-04D19FA693F1}" type="datetimeFigureOut">
              <a:rPr lang="ru-RU" smtClean="0"/>
              <a:pPr/>
              <a:t>24.09.2011</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13A5C820-CB7E-41AA-A8EF-70EDF05FDB0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9EAAB96-008F-42ED-A496-04D19FA693F1}" type="datetimeFigureOut">
              <a:rPr lang="ru-RU" smtClean="0"/>
              <a:pPr/>
              <a:t>24.09.2011</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3A5C820-CB7E-41AA-A8EF-70EDF05FDB07}"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uk-UA" sz="9600" b="1" dirty="0" smtClean="0"/>
              <a:t>Князь Ігор</a:t>
            </a:r>
            <a:endParaRPr lang="ru-RU" sz="9600" b="1" dirty="0"/>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14282" y="1643050"/>
            <a:ext cx="8929718" cy="4572000"/>
          </a:xfrm>
        </p:spPr>
        <p:txBody>
          <a:bodyPr>
            <a:noAutofit/>
          </a:bodyPr>
          <a:lstStyle/>
          <a:p>
            <a:r>
              <a:rPr lang="uk-UA" sz="2000" dirty="0" smtClean="0"/>
              <a:t>Давньоруські літописи в оповіданні про похід 941 року сходять до перекладів продовжувача </a:t>
            </a:r>
            <a:r>
              <a:rPr lang="uk-UA" sz="2000" dirty="0" err="1" smtClean="0"/>
              <a:t>Амартола</a:t>
            </a:r>
            <a:r>
              <a:rPr lang="uk-UA" sz="2000" dirty="0" smtClean="0"/>
              <a:t>, але також містять сліди народного переказу.</a:t>
            </a:r>
            <a:br>
              <a:rPr lang="uk-UA" sz="2000" dirty="0" smtClean="0"/>
            </a:br>
            <a:r>
              <a:rPr lang="uk-UA" sz="2000" dirty="0" smtClean="0"/>
              <a:t/>
            </a:r>
            <a:br>
              <a:rPr lang="uk-UA" sz="2000" dirty="0" smtClean="0"/>
            </a:br>
            <a:r>
              <a:rPr lang="uk-UA" sz="2000" dirty="0" smtClean="0"/>
              <a:t>Продовжувач Феофана так починає розповідь про похід:</a:t>
            </a:r>
            <a:br>
              <a:rPr lang="uk-UA" sz="2000" dirty="0" smtClean="0"/>
            </a:br>
            <a:r>
              <a:rPr lang="uk-UA" sz="2000" dirty="0" smtClean="0"/>
              <a:t/>
            </a:r>
            <a:br>
              <a:rPr lang="uk-UA" sz="2000" dirty="0" smtClean="0"/>
            </a:br>
            <a:r>
              <a:rPr lang="uk-UA" sz="2000" dirty="0" smtClean="0"/>
              <a:t>«11 червня чотирнадцятого </a:t>
            </a:r>
            <a:r>
              <a:rPr lang="uk-UA" sz="2000" dirty="0" err="1" smtClean="0"/>
              <a:t>індикта</a:t>
            </a:r>
            <a:r>
              <a:rPr lang="uk-UA" sz="2000" dirty="0" smtClean="0"/>
              <a:t> [941 року] на десяти тисячах суден припливли до Константинополя роси ...».</a:t>
            </a:r>
            <a:br>
              <a:rPr lang="uk-UA" sz="2000" dirty="0" smtClean="0"/>
            </a:br>
            <a:r>
              <a:rPr lang="uk-UA" sz="2000" dirty="0" smtClean="0"/>
              <a:t/>
            </a:r>
            <a:br>
              <a:rPr lang="uk-UA" sz="2000" dirty="0" smtClean="0"/>
            </a:br>
            <a:r>
              <a:rPr lang="uk-UA" sz="2000" dirty="0" err="1" smtClean="0"/>
              <a:t>Ліутпранд</a:t>
            </a:r>
            <a:r>
              <a:rPr lang="uk-UA" sz="2000" dirty="0" smtClean="0"/>
              <a:t> </a:t>
            </a:r>
            <a:r>
              <a:rPr lang="uk-UA" sz="2000" dirty="0" err="1" smtClean="0"/>
              <a:t>кремонських</a:t>
            </a:r>
            <a:r>
              <a:rPr lang="uk-UA" sz="2000" dirty="0" smtClean="0"/>
              <a:t>, посол короля Італії </a:t>
            </a:r>
            <a:r>
              <a:rPr lang="uk-UA" sz="2000" dirty="0" err="1" smtClean="0"/>
              <a:t>Беренгара</a:t>
            </a:r>
            <a:r>
              <a:rPr lang="uk-UA" sz="2000" dirty="0" smtClean="0"/>
              <a:t> II до Візантії в 949 зауважує про більш ніж тисячі кораблів у «короля </a:t>
            </a:r>
            <a:r>
              <a:rPr lang="uk-UA" sz="2000" dirty="0" err="1" smtClean="0"/>
              <a:t>русів</a:t>
            </a:r>
            <a:r>
              <a:rPr lang="uk-UA" sz="2000" dirty="0" smtClean="0"/>
              <a:t> </a:t>
            </a:r>
            <a:r>
              <a:rPr lang="uk-UA" sz="2000" dirty="0" err="1" smtClean="0"/>
              <a:t>Інгер</a:t>
            </a:r>
            <a:r>
              <a:rPr lang="uk-UA" sz="2000" dirty="0" smtClean="0"/>
              <a:t>».</a:t>
            </a:r>
            <a:br>
              <a:rPr lang="uk-UA" sz="2000" dirty="0" smtClean="0"/>
            </a:br>
            <a:r>
              <a:rPr lang="uk-UA" sz="2000" dirty="0" smtClean="0"/>
              <a:t>У морському бою величезний російський флот був частково знищений грецьким вогнем.</a:t>
            </a:r>
            <a:br>
              <a:rPr lang="uk-UA" sz="2000" dirty="0" smtClean="0"/>
            </a:br>
            <a:r>
              <a:rPr lang="uk-UA" sz="2000" dirty="0" smtClean="0"/>
              <a:t>Після набігів на візантійські землі і низки поразок Ігор у вересні 941 повернувся додому.</a:t>
            </a: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2000232" y="6286520"/>
            <a:ext cx="5643586" cy="369332"/>
          </a:xfrm>
          <a:prstGeom prst="rect">
            <a:avLst/>
          </a:prstGeom>
        </p:spPr>
        <p:txBody>
          <a:bodyPr wrap="square">
            <a:spAutoFit/>
          </a:bodyPr>
          <a:lstStyle/>
          <a:p>
            <a:r>
              <a:rPr lang="ru-RU" dirty="0" smtClean="0"/>
              <a:t>Иванов В. "Битва Игоря с византийцами" </a:t>
            </a:r>
            <a:endParaRPr lang="ru-RU" dirty="0"/>
          </a:p>
        </p:txBody>
      </p:sp>
      <p:pic>
        <p:nvPicPr>
          <p:cNvPr id="2050" name="Picture 2"/>
          <p:cNvPicPr>
            <a:picLocks noGrp="1" noChangeAspect="1" noChangeArrowheads="1"/>
          </p:cNvPicPr>
          <p:nvPr>
            <p:ph idx="1"/>
          </p:nvPr>
        </p:nvPicPr>
        <p:blipFill>
          <a:blip r:embed="rId2"/>
          <a:srcRect/>
          <a:stretch>
            <a:fillRect/>
          </a:stretch>
        </p:blipFill>
        <p:spPr bwMode="auto">
          <a:xfrm>
            <a:off x="0" y="285728"/>
            <a:ext cx="9144000" cy="59584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D:\Arxiv\Зображення\Київська Русь\412511fb6321.jpg"/>
          <p:cNvPicPr>
            <a:picLocks noGrp="1" noChangeAspect="1" noChangeArrowheads="1"/>
          </p:cNvPicPr>
          <p:nvPr>
            <p:ph idx="1"/>
          </p:nvPr>
        </p:nvPicPr>
        <p:blipFill>
          <a:blip r:embed="rId2"/>
          <a:srcRect/>
          <a:stretch>
            <a:fillRect/>
          </a:stretch>
        </p:blipFill>
        <p:spPr bwMode="auto">
          <a:xfrm>
            <a:off x="0" y="0"/>
            <a:ext cx="565785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85720" y="1882808"/>
            <a:ext cx="8572560" cy="4975192"/>
          </a:xfrm>
        </p:spPr>
        <p:txBody>
          <a:bodyPr>
            <a:normAutofit fontScale="62500" lnSpcReduction="20000"/>
          </a:bodyPr>
          <a:lstStyle/>
          <a:p>
            <a:pPr algn="ctr"/>
            <a:r>
              <a:rPr lang="uk-UA" dirty="0" smtClean="0"/>
              <a:t>Восени 945 року Ігор на вимогу дружини, незадоволеною своїм утриманням, вирушив за даниною до древлян. Древляни не значилися в складі війська, потерпілого розгром у Візантії. Можливо тому Ігор вирішив поправити становище за їх рахунок. Ігор довільно збільшив величину данини колишніх років, при її збиранні дружинники творили насильство над жителями. На шляху додому Ігор прийняв несподіване рішення:</a:t>
            </a:r>
            <a:br>
              <a:rPr lang="uk-UA" dirty="0" smtClean="0"/>
            </a:br>
            <a:r>
              <a:rPr lang="uk-UA" dirty="0" smtClean="0"/>
              <a:t/>
            </a:r>
            <a:br>
              <a:rPr lang="uk-UA" dirty="0" smtClean="0"/>
            </a:br>
            <a:r>
              <a:rPr lang="uk-UA" dirty="0" smtClean="0"/>
              <a:t>«Поміркувавши, сказав своїй дружині:" Ідіть з даниною додому, а я повернусь і походжу іще ». І відпустив він дружину свою додому, а сам з невеликою дружиною повернувся, бажаючи більшого багатства.</a:t>
            </a:r>
            <a:br>
              <a:rPr lang="uk-UA" dirty="0" smtClean="0"/>
            </a:br>
            <a:r>
              <a:rPr lang="uk-UA" dirty="0" smtClean="0"/>
              <a:t>Древляни ж, почувши, що йде знову, порадилися з князем своїм </a:t>
            </a:r>
            <a:r>
              <a:rPr lang="uk-UA" dirty="0" err="1" smtClean="0"/>
              <a:t>Малом</a:t>
            </a:r>
            <a:r>
              <a:rPr lang="uk-UA" dirty="0" smtClean="0"/>
              <a:t> і сказали:</a:t>
            </a:r>
            <a:br>
              <a:rPr lang="uk-UA" dirty="0" smtClean="0"/>
            </a:br>
            <a:r>
              <a:rPr lang="uk-UA" dirty="0" smtClean="0"/>
              <a:t>"Якщо внадиться вовк до овець, то виносить по одній все стадо, якщо не уб'ють його так і цей: якщо не вб'ємо його, то всіх нас погубить" [...] і древляни, вийшовши з міста Іскоростеня, вбили Ігоря і дружинників його, так як було їх мало. І похований був Ігор, і єсть могила його коло Іскоростеня в </a:t>
            </a:r>
            <a:r>
              <a:rPr lang="uk-UA" dirty="0" err="1" smtClean="0"/>
              <a:t>Деревської</a:t>
            </a:r>
            <a:r>
              <a:rPr lang="uk-UA" dirty="0" smtClean="0"/>
              <a:t> землі і до цього часу. "</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descr="D:\Arxiv\Зображення\Київська Русь\ffc0ec5a0d06.jpg"/>
          <p:cNvPicPr>
            <a:picLocks noGrp="1" noChangeAspect="1" noChangeArrowheads="1"/>
          </p:cNvPicPr>
          <p:nvPr>
            <p:ph idx="1"/>
          </p:nvPr>
        </p:nvPicPr>
        <p:blipFill>
          <a:blip r:embed="rId2"/>
          <a:srcRect/>
          <a:stretch>
            <a:fillRect/>
          </a:stretch>
        </p:blipFill>
        <p:spPr bwMode="auto">
          <a:xfrm>
            <a:off x="0" y="0"/>
            <a:ext cx="5793236" cy="6858000"/>
          </a:xfrm>
          <a:prstGeom prst="rect">
            <a:avLst/>
          </a:prstGeom>
          <a:noFill/>
        </p:spPr>
      </p:pic>
      <p:sp>
        <p:nvSpPr>
          <p:cNvPr id="4" name="Прямоугольник 3"/>
          <p:cNvSpPr/>
          <p:nvPr/>
        </p:nvSpPr>
        <p:spPr>
          <a:xfrm>
            <a:off x="6143636" y="4714884"/>
            <a:ext cx="3000364" cy="923330"/>
          </a:xfrm>
          <a:prstGeom prst="rect">
            <a:avLst/>
          </a:prstGeom>
        </p:spPr>
        <p:txBody>
          <a:bodyPr wrap="square">
            <a:spAutoFit/>
          </a:bodyPr>
          <a:lstStyle/>
          <a:p>
            <a:r>
              <a:rPr lang="ru-RU" dirty="0" smtClean="0"/>
              <a:t>Князь Игорь собирает дань с древлян в 945. Художник К. В. Лебедев</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D:\Arxiv\Зображення\Київська Русь\e476f9dcc40a.jpg"/>
          <p:cNvPicPr>
            <a:picLocks noGrp="1" noChangeAspect="1" noChangeArrowheads="1"/>
          </p:cNvPicPr>
          <p:nvPr>
            <p:ph idx="1"/>
          </p:nvPr>
        </p:nvPicPr>
        <p:blipFill>
          <a:blip r:embed="rId2"/>
          <a:srcRect/>
          <a:stretch>
            <a:fillRect/>
          </a:stretch>
        </p:blipFill>
        <p:spPr bwMode="auto">
          <a:xfrm>
            <a:off x="-97300" y="214290"/>
            <a:ext cx="9241300" cy="5429264"/>
          </a:xfrm>
          <a:prstGeom prst="rect">
            <a:avLst/>
          </a:prstGeom>
          <a:noFill/>
        </p:spPr>
      </p:pic>
      <p:sp>
        <p:nvSpPr>
          <p:cNvPr id="4" name="Прямоугольник 3"/>
          <p:cNvSpPr/>
          <p:nvPr/>
        </p:nvSpPr>
        <p:spPr>
          <a:xfrm>
            <a:off x="2428860" y="5715016"/>
            <a:ext cx="4572000" cy="923330"/>
          </a:xfrm>
          <a:prstGeom prst="rect">
            <a:avLst/>
          </a:prstGeom>
        </p:spPr>
        <p:txBody>
          <a:bodyPr>
            <a:spAutoFit/>
          </a:bodyPr>
          <a:lstStyle/>
          <a:p>
            <a:pPr algn="ctr"/>
            <a:r>
              <a:rPr lang="ru-RU" dirty="0" smtClean="0"/>
              <a:t>Княгиня Ольга встречает тело князя Игоря.</a:t>
            </a:r>
            <a:br>
              <a:rPr lang="ru-RU" dirty="0" smtClean="0"/>
            </a:br>
            <a:r>
              <a:rPr lang="ru-RU" dirty="0" smtClean="0"/>
              <a:t>В. Суриков, 1915</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D:\Arxiv\Зображення\Київська Русь\67b148cee8f4.jpg"/>
          <p:cNvPicPr>
            <a:picLocks noGrp="1" noChangeAspect="1" noChangeArrowheads="1"/>
          </p:cNvPicPr>
          <p:nvPr>
            <p:ph idx="1"/>
          </p:nvPr>
        </p:nvPicPr>
        <p:blipFill>
          <a:blip r:embed="rId2"/>
          <a:srcRect/>
          <a:stretch>
            <a:fillRect/>
          </a:stretch>
        </p:blipFill>
        <p:spPr bwMode="auto">
          <a:xfrm>
            <a:off x="214282" y="0"/>
            <a:ext cx="8643966" cy="667206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r>
              <a:rPr lang="uk-UA" dirty="0" smtClean="0"/>
              <a:t>Через 25 років у листі Святославу візантійський імператор Іоанн </a:t>
            </a:r>
            <a:r>
              <a:rPr lang="uk-UA" dirty="0" err="1" smtClean="0"/>
              <a:t>Цимісхій</a:t>
            </a:r>
            <a:r>
              <a:rPr lang="uk-UA" dirty="0" smtClean="0"/>
              <a:t> нагадав про долю князя Ігоря, називаючи його </a:t>
            </a:r>
            <a:r>
              <a:rPr lang="uk-UA" dirty="0" err="1" smtClean="0"/>
              <a:t>Інгер</a:t>
            </a:r>
            <a:r>
              <a:rPr lang="uk-UA" dirty="0" smtClean="0"/>
              <a:t>. У викладі Льва Диякона імператор повідомляв про те, що Ігор вирушив у похід на якихось германців, був захоплений ними у полон, прив'язаний до верхівок дерев і розірваний надвоє.</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D:\Arxiv\Зображення\Київська Русь\3e538ff63089.jpg"/>
          <p:cNvPicPr>
            <a:picLocks noGrp="1" noChangeAspect="1" noChangeArrowheads="1"/>
          </p:cNvPicPr>
          <p:nvPr>
            <p:ph idx="1"/>
          </p:nvPr>
        </p:nvPicPr>
        <p:blipFill>
          <a:blip r:embed="rId2"/>
          <a:srcRect/>
          <a:stretch>
            <a:fillRect/>
          </a:stretch>
        </p:blipFill>
        <p:spPr bwMode="auto">
          <a:xfrm>
            <a:off x="0" y="-1"/>
            <a:ext cx="4643438" cy="6774621"/>
          </a:xfrm>
          <a:prstGeom prst="rect">
            <a:avLst/>
          </a:prstGeom>
          <a:noFill/>
        </p:spPr>
      </p:pic>
      <p:sp>
        <p:nvSpPr>
          <p:cNvPr id="4" name="Прямоугольник 3"/>
          <p:cNvSpPr/>
          <p:nvPr/>
        </p:nvSpPr>
        <p:spPr>
          <a:xfrm>
            <a:off x="5072066" y="3071810"/>
            <a:ext cx="3214694" cy="2862322"/>
          </a:xfrm>
          <a:prstGeom prst="rect">
            <a:avLst/>
          </a:prstGeom>
        </p:spPr>
        <p:txBody>
          <a:bodyPr wrap="square">
            <a:spAutoFit/>
          </a:bodyPr>
          <a:lstStyle/>
          <a:p>
            <a:pPr algn="ctr"/>
            <a:r>
              <a:rPr lang="uk-UA" sz="2000" dirty="0" smtClean="0"/>
              <a:t>Історики, що вивчають діяння Ігоря з давньоруських літописів, відзначають нестиковки і натяжки в його біографії, що дає привід до різних реконструкцій його правління.</a:t>
            </a:r>
            <a:endParaRPr lang="ru-R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Содержимое 3"/>
          <p:cNvSpPr>
            <a:spLocks noGrp="1"/>
          </p:cNvSpPr>
          <p:nvPr>
            <p:ph idx="1"/>
          </p:nvPr>
        </p:nvSpPr>
        <p:spPr/>
        <p:txBody>
          <a:bodyPr/>
          <a:lstStyle/>
          <a:p>
            <a:endParaRPr lang="ru-RU"/>
          </a:p>
        </p:txBody>
      </p:sp>
      <p:pic>
        <p:nvPicPr>
          <p:cNvPr id="3" name="Picture 2"/>
          <p:cNvPicPr>
            <a:picLocks noChangeAspect="1" noChangeArrowheads="1"/>
          </p:cNvPicPr>
          <p:nvPr/>
        </p:nvPicPr>
        <p:blipFill>
          <a:blip r:embed="rId2"/>
          <a:srcRect/>
          <a:stretch>
            <a:fillRect/>
          </a:stretch>
        </p:blipFill>
        <p:spPr bwMode="auto">
          <a:xfrm>
            <a:off x="0" y="0"/>
            <a:ext cx="5643570" cy="68643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55000" lnSpcReduction="20000"/>
          </a:bodyPr>
          <a:lstStyle/>
          <a:p>
            <a:pPr algn="ctr"/>
            <a:r>
              <a:rPr lang="uk-UA" dirty="0" smtClean="0"/>
              <a:t>Згідно з «Повісті временних літ» (початок XII століття), засновник давньоруської князівської династії Рюрик помер у 879, передавши владу своєму родичу Олегу.</a:t>
            </a:r>
            <a:br>
              <a:rPr lang="uk-UA" dirty="0" smtClean="0"/>
            </a:br>
            <a:r>
              <a:rPr lang="uk-UA" dirty="0" smtClean="0"/>
              <a:t>Рюрик залишив на піклування Олега малолітнього сина Ігоря. Коли (882) Олег підійшов до Києва, де правили варяги Аскольд і Дір, він хитрістю виманив київських князів з міста і наказав убити їх ім'ям Ігоря, якого літопис називає ще немовлям:</a:t>
            </a:r>
            <a:br>
              <a:rPr lang="uk-UA" dirty="0" smtClean="0"/>
            </a:br>
            <a:r>
              <a:rPr lang="uk-UA" dirty="0" smtClean="0"/>
              <a:t>«Не князі ви і не княжого роду, але я княжого роду. А це син Рюрика ».</a:t>
            </a:r>
            <a:br>
              <a:rPr lang="uk-UA" dirty="0" smtClean="0"/>
            </a:br>
            <a:r>
              <a:rPr lang="uk-UA" dirty="0" smtClean="0"/>
              <a:t/>
            </a:r>
            <a:br>
              <a:rPr lang="uk-UA" dirty="0" smtClean="0"/>
            </a:br>
            <a:r>
              <a:rPr lang="uk-UA" dirty="0" smtClean="0"/>
              <a:t>У російсько-візантійському договорі 911 року Олег названий «великим князем руським», тобто в документальному джерелі він вважався не регентом при Ігоря, а повновладним правителем.</a:t>
            </a:r>
            <a:br>
              <a:rPr lang="uk-UA" dirty="0" smtClean="0"/>
            </a:br>
            <a:r>
              <a:rPr lang="uk-UA" dirty="0" smtClean="0"/>
              <a:t/>
            </a:r>
            <a:br>
              <a:rPr lang="uk-UA" dirty="0" smtClean="0"/>
            </a:br>
            <a:r>
              <a:rPr lang="uk-UA" dirty="0" smtClean="0"/>
              <a:t>У 903 році Ігорю привели дружину із Пскова, Ольгу. Враховуючи те, що син Ігоря та Ольги Святослав народився в 942 році, дата одруження Ігоря виглядає вкрай сумнівною. Відправившись в похід на Візантію (907), Олег залишив Ігоря намісником у Києві.</a:t>
            </a:r>
            <a:br>
              <a:rPr lang="uk-UA" dirty="0" smtClean="0"/>
            </a:br>
            <a:r>
              <a:rPr lang="uk-UA" dirty="0" smtClean="0"/>
              <a:t>Після смерті Олега в 912 Ігор став правителем Київської Русі. Дати смерті Олега і, відповідно, початку правління Ігоря, умовні.</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1142976" y="6000768"/>
            <a:ext cx="7500990" cy="646331"/>
          </a:xfrm>
          <a:prstGeom prst="rect">
            <a:avLst/>
          </a:prstGeom>
        </p:spPr>
        <p:txBody>
          <a:bodyPr wrap="square">
            <a:spAutoFit/>
          </a:bodyPr>
          <a:lstStyle/>
          <a:p>
            <a:pPr algn="ctr"/>
            <a:r>
              <a:rPr lang="ru-RU" dirty="0" smtClean="0"/>
              <a:t>Игорь берёт дань от древлян. Иллюстрация из </a:t>
            </a:r>
            <a:r>
              <a:rPr lang="ru-RU" dirty="0" err="1" smtClean="0"/>
              <a:t>Радзивилловской</a:t>
            </a:r>
            <a:r>
              <a:rPr lang="ru-RU" dirty="0" smtClean="0"/>
              <a:t> летописи.</a:t>
            </a:r>
            <a:endParaRPr lang="ru-RU" dirty="0"/>
          </a:p>
        </p:txBody>
      </p:sp>
      <p:pic>
        <p:nvPicPr>
          <p:cNvPr id="3" name="Picture 2"/>
          <p:cNvPicPr>
            <a:picLocks noGrp="1" noChangeAspect="1" noChangeArrowheads="1"/>
          </p:cNvPicPr>
          <p:nvPr>
            <p:ph idx="1"/>
          </p:nvPr>
        </p:nvPicPr>
        <p:blipFill>
          <a:blip r:embed="rId2"/>
          <a:srcRect/>
          <a:stretch>
            <a:fillRect/>
          </a:stretch>
        </p:blipFill>
        <p:spPr bwMode="auto">
          <a:xfrm>
            <a:off x="0" y="500042"/>
            <a:ext cx="91440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r>
              <a:rPr lang="uk-UA" dirty="0" smtClean="0"/>
              <a:t>В 914 Ігор повоював древлян і поклав на них данину більшу за  </a:t>
            </a:r>
            <a:r>
              <a:rPr lang="uk-UA" dirty="0" err="1" smtClean="0"/>
              <a:t>Олегову</a:t>
            </a:r>
            <a:r>
              <a:rPr lang="uk-UA" dirty="0" smtClean="0"/>
              <a:t>. У 915, проходячи походом на Візантію, на Русі вперше з'явилися печеніги. Ігор уклав з ними мир, який опинився неміцним. У 920 Ігор воював з печенігами.</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1643042" y="6000768"/>
            <a:ext cx="5786462" cy="646331"/>
          </a:xfrm>
          <a:prstGeom prst="rect">
            <a:avLst/>
          </a:prstGeom>
        </p:spPr>
        <p:txBody>
          <a:bodyPr wrap="square">
            <a:spAutoFit/>
          </a:bodyPr>
          <a:lstStyle/>
          <a:p>
            <a:pPr algn="ctr"/>
            <a:r>
              <a:rPr lang="ru-RU" dirty="0" smtClean="0"/>
              <a:t>Васнецов Виктор </a:t>
            </a:r>
            <a:r>
              <a:rPr lang="ru-RU" dirty="0" err="1" smtClean="0"/>
              <a:t>Михайлович.После</a:t>
            </a:r>
            <a:r>
              <a:rPr lang="ru-RU" dirty="0" smtClean="0"/>
              <a:t> побоища Игоря </a:t>
            </a:r>
            <a:r>
              <a:rPr lang="ru-RU" dirty="0" err="1" smtClean="0"/>
              <a:t>Святославича</a:t>
            </a:r>
            <a:r>
              <a:rPr lang="ru-RU" dirty="0" smtClean="0"/>
              <a:t> с половцами</a:t>
            </a:r>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a:off x="-1" y="642918"/>
            <a:ext cx="9200299"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r>
              <a:rPr lang="uk-UA" dirty="0" smtClean="0"/>
              <a:t>Наступна літописна звістка про Ігоря - його похід на Царгород 941-944 років. З цього часу свідоцтва про Ігоря вперше з'являються у візантійських і західноєвропейських джерелах. Таким чином він став першим російським князем, названим на ім'я в неросійських джерелах ..</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2714612" y="6215082"/>
            <a:ext cx="3608680" cy="369332"/>
          </a:xfrm>
          <a:prstGeom prst="rect">
            <a:avLst/>
          </a:prstGeom>
        </p:spPr>
        <p:txBody>
          <a:bodyPr wrap="none">
            <a:spAutoFit/>
          </a:bodyPr>
          <a:lstStyle/>
          <a:p>
            <a:r>
              <a:rPr lang="ru-RU" dirty="0" smtClean="0"/>
              <a:t>Иванов В. "Поход князя Игоря" </a:t>
            </a:r>
            <a:endParaRPr lang="ru-RU" dirty="0"/>
          </a:p>
        </p:txBody>
      </p:sp>
      <p:pic>
        <p:nvPicPr>
          <p:cNvPr id="2050" name="Picture 2"/>
          <p:cNvPicPr>
            <a:picLocks noGrp="1" noChangeAspect="1" noChangeArrowheads="1"/>
          </p:cNvPicPr>
          <p:nvPr>
            <p:ph idx="1"/>
          </p:nvPr>
        </p:nvPicPr>
        <p:blipFill>
          <a:blip r:embed="rId2"/>
          <a:srcRect/>
          <a:stretch>
            <a:fillRect/>
          </a:stretch>
        </p:blipFill>
        <p:spPr bwMode="auto">
          <a:xfrm>
            <a:off x="0" y="285728"/>
            <a:ext cx="9144000" cy="5852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3357554" y="6000768"/>
            <a:ext cx="2869696" cy="369332"/>
          </a:xfrm>
          <a:prstGeom prst="rect">
            <a:avLst/>
          </a:prstGeom>
        </p:spPr>
        <p:txBody>
          <a:bodyPr wrap="none">
            <a:spAutoFit/>
          </a:bodyPr>
          <a:lstStyle/>
          <a:p>
            <a:r>
              <a:rPr lang="ru-RU" dirty="0" smtClean="0"/>
              <a:t>Н.К.Рерих .Поход Игоря</a:t>
            </a:r>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a:off x="0" y="500042"/>
            <a:ext cx="9297002"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271</TotalTime>
  <Words>343</Words>
  <Application>Microsoft Office PowerPoint</Application>
  <PresentationFormat>Экран (4:3)</PresentationFormat>
  <Paragraphs>15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Яркая</vt:lpstr>
      <vt:lpstr>Князь Ігор</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31</cp:revision>
  <dcterms:created xsi:type="dcterms:W3CDTF">2011-09-20T07:12:58Z</dcterms:created>
  <dcterms:modified xsi:type="dcterms:W3CDTF">2011-09-24T16:54:29Z</dcterms:modified>
</cp:coreProperties>
</file>