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67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8" r:id="rId11"/>
    <p:sldId id="259" r:id="rId12"/>
    <p:sldId id="269" r:id="rId13"/>
    <p:sldId id="266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C0AC-0EB2-4CB7-AF1F-A909D645DAEB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475808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095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C0AC-0EB2-4CB7-AF1F-A909D645DAEB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2B87-7445-4794-A381-1094B6B4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0B611-ED00-4E41-84DA-BCD0B5FBCB8D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71C38-05C6-4A1B-AD4A-CA3FAA32C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C0AC-0EB2-4CB7-AF1F-A909D645DAEB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2B87-7445-4794-A381-1094B6B4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1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5040559"/>
          </a:xfrm>
        </p:spPr>
        <p:txBody>
          <a:bodyPr>
            <a:normAutofit/>
          </a:bodyPr>
          <a:lstStyle/>
          <a:p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Франція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Посилення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королівської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Правління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Фiліппа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IV Красивого. 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Об’єднання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Франції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2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Битва при </a:t>
            </a:r>
            <a:r>
              <a:rPr lang="ru-RU" sz="3600" dirty="0" err="1"/>
              <a:t>Куртре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Битва </a:t>
            </a:r>
            <a:r>
              <a:rPr lang="ru-RU" sz="3600" dirty="0" err="1"/>
              <a:t>золотих</a:t>
            </a:r>
            <a:r>
              <a:rPr lang="ru-RU" sz="3600" dirty="0"/>
              <a:t> шпор (</a:t>
            </a:r>
            <a:r>
              <a:rPr lang="ru-RU" sz="3600" dirty="0" err="1"/>
              <a:t>нідерл</a:t>
            </a:r>
            <a:r>
              <a:rPr lang="ru-RU" sz="3600" dirty="0"/>
              <a:t>.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Guldensporenslag</a:t>
            </a:r>
            <a:r>
              <a:rPr lang="ru-RU" sz="3600" dirty="0"/>
              <a:t>, фр. </a:t>
            </a:r>
            <a:r>
              <a:rPr lang="ru-RU" sz="3600" dirty="0" err="1"/>
              <a:t>Bataille</a:t>
            </a:r>
            <a:r>
              <a:rPr lang="ru-RU" sz="3600" dirty="0"/>
              <a:t> </a:t>
            </a:r>
            <a:r>
              <a:rPr lang="ru-RU" sz="3600" dirty="0" err="1"/>
              <a:t>des</a:t>
            </a:r>
            <a:r>
              <a:rPr lang="ru-RU" sz="3600" dirty="0"/>
              <a:t> </a:t>
            </a:r>
            <a:r>
              <a:rPr lang="ru-RU" sz="3600" dirty="0" err="1"/>
              <a:t>éperons</a:t>
            </a:r>
            <a:r>
              <a:rPr lang="ru-RU" sz="3600" dirty="0"/>
              <a:t> </a:t>
            </a:r>
            <a:r>
              <a:rPr lang="ru-RU" sz="3600" dirty="0" err="1"/>
              <a:t>d'or</a:t>
            </a:r>
            <a:r>
              <a:rPr lang="ru-RU" sz="3600" dirty="0"/>
              <a:t>) - битва </a:t>
            </a:r>
            <a:r>
              <a:rPr lang="ru-RU" sz="3600" dirty="0" err="1"/>
              <a:t>фламандців</a:t>
            </a:r>
            <a:r>
              <a:rPr lang="ru-RU" sz="3600" dirty="0"/>
              <a:t> з </a:t>
            </a:r>
            <a:r>
              <a:rPr lang="ru-RU" sz="3600" dirty="0" err="1"/>
              <a:t>французькою</a:t>
            </a:r>
            <a:r>
              <a:rPr lang="ru-RU" sz="3600" dirty="0"/>
              <a:t> </a:t>
            </a:r>
            <a:r>
              <a:rPr lang="ru-RU" sz="3600" dirty="0" err="1"/>
              <a:t>армією</a:t>
            </a:r>
            <a:r>
              <a:rPr lang="ru-RU" sz="3600" dirty="0"/>
              <a:t> 11 </a:t>
            </a:r>
            <a:r>
              <a:rPr lang="ru-RU" sz="3600" dirty="0" err="1"/>
              <a:t>липня</a:t>
            </a:r>
            <a:r>
              <a:rPr lang="ru-RU" sz="3600" dirty="0"/>
              <a:t> 1302 </a:t>
            </a:r>
            <a:r>
              <a:rPr lang="ru-RU" sz="3600" dirty="0" err="1"/>
              <a:t>біля</a:t>
            </a:r>
            <a:r>
              <a:rPr lang="ru-RU" sz="3600" dirty="0"/>
              <a:t> </a:t>
            </a:r>
            <a:r>
              <a:rPr lang="ru-RU" sz="3600" dirty="0" err="1"/>
              <a:t>міста</a:t>
            </a:r>
            <a:r>
              <a:rPr lang="ru-RU" sz="3600" dirty="0"/>
              <a:t> </a:t>
            </a:r>
            <a:r>
              <a:rPr lang="ru-RU" sz="3600" dirty="0" err="1"/>
              <a:t>Куртре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Фламандського</a:t>
            </a:r>
            <a:r>
              <a:rPr lang="ru-RU" sz="3600" dirty="0"/>
              <a:t> </a:t>
            </a:r>
            <a:r>
              <a:rPr lang="ru-RU" sz="3600" dirty="0" err="1"/>
              <a:t>повстання</a:t>
            </a:r>
            <a:r>
              <a:rPr lang="ru-RU" sz="3600" dirty="0"/>
              <a:t> 1302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9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619672" y="5894070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Битва шпор» при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Куртре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01" y="404664"/>
            <a:ext cx="614917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Королівське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військо</a:t>
            </a:r>
            <a:r>
              <a:rPr lang="ru-RU" sz="2000" dirty="0" smtClean="0"/>
              <a:t> (</a:t>
            </a:r>
            <a:r>
              <a:rPr lang="ru-RU" sz="2000" dirty="0" err="1" smtClean="0"/>
              <a:t>феодальне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ополчення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посилене</a:t>
            </a:r>
            <a:r>
              <a:rPr lang="ru-RU" sz="2000" dirty="0" smtClean="0"/>
              <a:t> ломбардскими арбалетчиками та </a:t>
            </a:r>
            <a:r>
              <a:rPr lang="ru-RU" sz="2000" dirty="0" err="1" smtClean="0"/>
              <a:t>іспанськими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метальники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дротиків</a:t>
            </a:r>
            <a:r>
              <a:rPr lang="ru-RU" sz="2000" dirty="0" smtClean="0"/>
              <a:t>) на </a:t>
            </a:r>
            <a:r>
              <a:rPr lang="ru-RU" sz="2000" dirty="0" err="1" smtClean="0"/>
              <a:t>чолі</a:t>
            </a:r>
            <a:r>
              <a:rPr lang="ru-RU" sz="2000" dirty="0" smtClean="0"/>
              <a:t> з родичем короля, генерал-</a:t>
            </a:r>
            <a:r>
              <a:rPr lang="ru-RU" sz="2000" dirty="0" err="1" smtClean="0"/>
              <a:t>капітаном</a:t>
            </a:r>
            <a:r>
              <a:rPr lang="ru-RU" sz="2000" dirty="0" smtClean="0"/>
              <a:t> графом д'Артуа, </a:t>
            </a:r>
            <a:r>
              <a:rPr lang="ru-RU" sz="2000" dirty="0" err="1" smtClean="0"/>
              <a:t>зустрілося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ополченням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Фландрії</a:t>
            </a:r>
            <a:r>
              <a:rPr lang="ru-RU" sz="2000" dirty="0" smtClean="0"/>
              <a:t>. Граф д'Артуа </a:t>
            </a:r>
            <a:r>
              <a:rPr lang="ru-RU" sz="2000" dirty="0" err="1" smtClean="0"/>
              <a:t>вів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бій</a:t>
            </a:r>
            <a:r>
              <a:rPr lang="ru-RU" sz="2000" dirty="0" smtClean="0"/>
              <a:t> 7500 </a:t>
            </a:r>
            <a:r>
              <a:rPr lang="ru-RU" sz="2000" dirty="0" err="1" smtClean="0"/>
              <a:t>вершників</a:t>
            </a:r>
            <a:r>
              <a:rPr lang="ru-RU" sz="2000" dirty="0" smtClean="0"/>
              <a:t> і 3-5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піших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найманців</a:t>
            </a:r>
            <a:r>
              <a:rPr lang="ru-RU" sz="2000" dirty="0" smtClean="0"/>
              <a:t>. </a:t>
            </a:r>
            <a:r>
              <a:rPr lang="ru-RU" sz="2000" dirty="0" err="1" smtClean="0"/>
              <a:t>Міське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ополчення</a:t>
            </a:r>
            <a:r>
              <a:rPr lang="ru-RU" sz="2000" dirty="0" smtClean="0"/>
              <a:t> становило 13-20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, але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10 </a:t>
            </a:r>
            <a:r>
              <a:rPr lang="ru-RU" sz="2000" dirty="0" err="1" smtClean="0"/>
              <a:t>лицарів</a:t>
            </a:r>
            <a:r>
              <a:rPr lang="ru-RU" sz="2000" dirty="0" smtClean="0"/>
              <a:t> (</a:t>
            </a:r>
            <a:r>
              <a:rPr lang="ru-RU" sz="2000" dirty="0" err="1" smtClean="0"/>
              <a:t>командувачі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свита),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піхотинцями</a:t>
            </a:r>
            <a:r>
              <a:rPr lang="ru-RU" sz="2000" dirty="0" smtClean="0"/>
              <a:t> (лучниками, арбалетчиками, </a:t>
            </a:r>
            <a:r>
              <a:rPr lang="ru-RU" sz="2000" dirty="0" err="1" smtClean="0"/>
              <a:t>пікінерів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годендагамі</a:t>
            </a:r>
            <a:r>
              <a:rPr lang="ru-RU" sz="2000" dirty="0" smtClean="0"/>
              <a:t> і </a:t>
            </a:r>
            <a:r>
              <a:rPr lang="ru-RU" sz="2000" dirty="0" err="1" smtClean="0"/>
              <a:t>палицями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Фламандці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переможцями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зібрали</a:t>
            </a:r>
            <a:r>
              <a:rPr lang="ru-RU" sz="2000" dirty="0" smtClean="0"/>
              <a:t> з </a:t>
            </a:r>
            <a:r>
              <a:rPr lang="ru-RU" sz="2000" dirty="0" err="1" smtClean="0"/>
              <a:t>трупів</a:t>
            </a:r>
            <a:r>
              <a:rPr lang="ru-RU" sz="2000" dirty="0" smtClean="0"/>
              <a:t> </a:t>
            </a:r>
            <a:r>
              <a:rPr lang="ru-RU" sz="2000" dirty="0" err="1" smtClean="0"/>
              <a:t>лицарів</a:t>
            </a:r>
            <a:r>
              <a:rPr lang="ru-RU" sz="2000" dirty="0" smtClean="0"/>
              <a:t> 700 пар </a:t>
            </a:r>
            <a:r>
              <a:rPr lang="ru-RU" sz="2000" dirty="0" err="1" smtClean="0"/>
              <a:t>золотих</a:t>
            </a:r>
            <a:r>
              <a:rPr lang="ru-RU" sz="2000" dirty="0" smtClean="0"/>
              <a:t> шпор,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для науки </a:t>
            </a:r>
            <a:r>
              <a:rPr lang="ru-RU" sz="2000" dirty="0" err="1" smtClean="0"/>
              <a:t>майбутнім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вивішені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з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церков</a:t>
            </a:r>
            <a:r>
              <a:rPr lang="ru-RU" sz="2000" dirty="0" smtClean="0"/>
              <a:t>, тому битва при </a:t>
            </a:r>
            <a:r>
              <a:rPr lang="ru-RU" sz="2000" dirty="0" err="1" smtClean="0"/>
              <a:t>Куртре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як Битва </a:t>
            </a:r>
            <a:r>
              <a:rPr lang="ru-RU" sz="2000" dirty="0" err="1" smtClean="0"/>
              <a:t>золотих</a:t>
            </a:r>
            <a:r>
              <a:rPr lang="ru-RU" sz="2000" dirty="0" smtClean="0"/>
              <a:t> шпор. </a:t>
            </a:r>
            <a:r>
              <a:rPr lang="ru-RU" sz="2000" dirty="0" err="1" smtClean="0"/>
              <a:t>Історичне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битви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переоцінити</a:t>
            </a:r>
            <a:r>
              <a:rPr lang="ru-RU" sz="2000" dirty="0" smtClean="0"/>
              <a:t>. Як </a:t>
            </a:r>
            <a:r>
              <a:rPr lang="ru-RU" sz="2000" dirty="0" err="1" smtClean="0"/>
              <a:t>відзначає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Вікіпедія</a:t>
            </a:r>
            <a:r>
              <a:rPr lang="ru-RU" sz="2000" dirty="0" smtClean="0"/>
              <a:t>, «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середні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піхота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розгромила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лицарську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кінноту</a:t>
            </a:r>
            <a:r>
              <a:rPr lang="ru-RU" sz="2000" dirty="0" smtClean="0"/>
              <a:t>, і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поклало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відродженню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піхоти</a:t>
            </a:r>
            <a:r>
              <a:rPr lang="ru-RU" sz="2000" dirty="0" smtClean="0"/>
              <a:t>».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битва при </a:t>
            </a:r>
            <a:r>
              <a:rPr lang="ru-RU" sz="2000" dirty="0" err="1" smtClean="0"/>
              <a:t>Куртре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поклала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домаганням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80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французькі</a:t>
            </a:r>
            <a:r>
              <a:rPr lang="ru-RU" sz="2000" dirty="0" smtClean="0"/>
              <a:t> монархи </a:t>
            </a:r>
            <a:r>
              <a:rPr lang="ru-RU" sz="2000" dirty="0" err="1" smtClean="0"/>
              <a:t>робили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безуспішні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Фландрію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королівства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36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7"/>
            <a:ext cx="5616624" cy="61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2"/>
            <a:ext cx="835959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/>
              <a:t>Генеральні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штати</a:t>
            </a:r>
            <a:r>
              <a:rPr lang="ru-RU" sz="3600" dirty="0" smtClean="0"/>
              <a:t> –</a:t>
            </a:r>
            <a:r>
              <a:rPr lang="ru-RU" sz="3600" dirty="0" err="1" smtClean="0"/>
              <a:t>представницькі</a:t>
            </a:r>
            <a:r>
              <a:rPr lang="ru-RU" sz="3600" dirty="0" smtClean="0"/>
              <a:t> </a:t>
            </a:r>
            <a:r>
              <a:rPr lang="ru-RU" sz="3600" dirty="0" err="1" smtClean="0"/>
              <a:t>збори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у </a:t>
            </a:r>
            <a:r>
              <a:rPr lang="ru-RU" sz="3600" dirty="0" err="1" smtClean="0"/>
              <a:t>Франції</a:t>
            </a:r>
            <a:r>
              <a:rPr lang="ru-RU" sz="3600" dirty="0" smtClean="0"/>
              <a:t>, де </a:t>
            </a:r>
            <a:r>
              <a:rPr lang="ru-RU" sz="3600" dirty="0" err="1" smtClean="0"/>
              <a:t>збирались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представники</a:t>
            </a:r>
            <a:r>
              <a:rPr lang="ru-RU" sz="3600" dirty="0" smtClean="0"/>
              <a:t> </a:t>
            </a:r>
            <a:r>
              <a:rPr lang="ru-RU" sz="3600" dirty="0" err="1" smtClean="0"/>
              <a:t>трьох</a:t>
            </a:r>
            <a:r>
              <a:rPr lang="ru-RU" sz="3600" dirty="0" smtClean="0"/>
              <a:t> </a:t>
            </a:r>
            <a:r>
              <a:rPr lang="ru-RU" sz="3600" dirty="0" err="1" smtClean="0"/>
              <a:t>станів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Генеральні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штати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скликалися</a:t>
            </a:r>
            <a:r>
              <a:rPr lang="ru-RU" sz="3600" dirty="0" smtClean="0"/>
              <a:t> королем </a:t>
            </a:r>
          </a:p>
          <a:p>
            <a:pPr algn="ctr"/>
            <a:r>
              <a:rPr lang="ru-RU" sz="3600" dirty="0" smtClean="0"/>
              <a:t>для </a:t>
            </a:r>
            <a:r>
              <a:rPr lang="ru-RU" sz="3600" dirty="0" err="1" smtClean="0"/>
              <a:t>вирішення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важливих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державних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питань</a:t>
            </a:r>
            <a:r>
              <a:rPr lang="ru-RU" sz="3600" dirty="0" smtClean="0"/>
              <a:t> у </a:t>
            </a:r>
            <a:r>
              <a:rPr lang="ru-RU" sz="3600" dirty="0" err="1" smtClean="0"/>
              <a:t>випадку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політичних</a:t>
            </a:r>
            <a:r>
              <a:rPr lang="ru-RU" sz="3600" dirty="0" smtClean="0"/>
              <a:t> криз: </a:t>
            </a:r>
          </a:p>
          <a:p>
            <a:pPr algn="ctr"/>
            <a:r>
              <a:rPr lang="ru-RU" sz="3600" dirty="0" err="1" smtClean="0"/>
              <a:t>військових</a:t>
            </a:r>
            <a:r>
              <a:rPr lang="ru-RU" sz="3600" dirty="0" smtClean="0"/>
              <a:t>, </a:t>
            </a:r>
            <a:r>
              <a:rPr lang="ru-RU" sz="3600" dirty="0" err="1" smtClean="0"/>
              <a:t>дипломатичних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фінансових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67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0"/>
            <a:ext cx="4733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6840" y="5343599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Середньовічна</a:t>
            </a:r>
            <a:r>
              <a:rPr lang="ru-RU" dirty="0" smtClean="0"/>
              <a:t> </a:t>
            </a:r>
            <a:r>
              <a:rPr lang="ru-RU" dirty="0" err="1" smtClean="0"/>
              <a:t>мініатюра</a:t>
            </a:r>
            <a:r>
              <a:rPr lang="ru-RU" dirty="0" smtClean="0"/>
              <a:t> «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Генеральних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1468 р.»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Станова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монархія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Франції</a:t>
            </a:r>
            <a:r>
              <a:rPr lang="ru-RU" sz="2800" b="1" dirty="0" smtClean="0"/>
              <a:t> — форма </a:t>
            </a:r>
            <a:r>
              <a:rPr lang="ru-RU" sz="2800" b="1" dirty="0" err="1" smtClean="0"/>
              <a:t>середньовічної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феодальної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виникла</a:t>
            </a:r>
            <a:r>
              <a:rPr lang="ru-RU" sz="2800" b="1" dirty="0" smtClean="0"/>
              <a:t> на початку XIV ст.. в </a:t>
            </a:r>
            <a:r>
              <a:rPr lang="ru-RU" sz="2800" b="1" dirty="0" err="1" smtClean="0"/>
              <a:t>якій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королівська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спиралася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зібрання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представників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станів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перший </a:t>
            </a:r>
            <a:r>
              <a:rPr lang="ru-RU" sz="2800" b="1" dirty="0" err="1" smtClean="0"/>
              <a:t>ступінь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централізованої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держави</a:t>
            </a:r>
            <a:r>
              <a:rPr lang="ru-RU" sz="2800" b="1" dirty="0" smtClean="0"/>
              <a:t>, за </a:t>
            </a:r>
            <a:r>
              <a:rPr lang="ru-RU" sz="2800" b="1" dirty="0" err="1" smtClean="0"/>
              <a:t>якого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королівська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влада</a:t>
            </a:r>
            <a:r>
              <a:rPr lang="ru-RU" sz="2800" b="1" dirty="0" smtClean="0"/>
              <a:t> управляла </a:t>
            </a:r>
            <a:r>
              <a:rPr lang="ru-RU" sz="2800" b="1" dirty="0" err="1" smtClean="0"/>
              <a:t>країною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допомозі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станів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ще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була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достатньо</a:t>
            </a:r>
            <a:r>
              <a:rPr lang="ru-RU" sz="2800" b="1" dirty="0" smtClean="0"/>
              <a:t> сильною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265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Х--ХІ </a:t>
            </a:r>
            <a:r>
              <a:rPr lang="ru-RU" sz="2400" dirty="0" err="1" smtClean="0"/>
              <a:t>ст</a:t>
            </a:r>
            <a:r>
              <a:rPr lang="ru-RU" sz="2400" dirty="0" smtClean="0"/>
              <a:t>..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феодально </a:t>
            </a:r>
            <a:r>
              <a:rPr lang="ru-RU" sz="2400" dirty="0" err="1" smtClean="0"/>
              <a:t>роздробленою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країною</a:t>
            </a:r>
            <a:r>
              <a:rPr lang="ru-RU" sz="2400" dirty="0" smtClean="0"/>
              <a:t>. </a:t>
            </a:r>
            <a:r>
              <a:rPr lang="ru-RU" sz="2400" dirty="0" err="1" smtClean="0"/>
              <a:t>Правителі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герцогств — </a:t>
            </a:r>
            <a:r>
              <a:rPr lang="ru-RU" sz="2400" dirty="0" err="1" smtClean="0"/>
              <a:t>Нормандії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Британії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Бургундії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Шампані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Тулузького</a:t>
            </a:r>
            <a:r>
              <a:rPr lang="ru-RU" sz="2400" dirty="0" smtClean="0"/>
              <a:t> —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короля, </a:t>
            </a:r>
            <a:r>
              <a:rPr lang="ru-RU" sz="2400" dirty="0" err="1" smtClean="0"/>
              <a:t>карбували</a:t>
            </a:r>
            <a:r>
              <a:rPr lang="ru-RU" sz="2400" dirty="0" smtClean="0"/>
              <a:t> свою монету, </a:t>
            </a:r>
            <a:r>
              <a:rPr lang="ru-RU" sz="2400" dirty="0" err="1" smtClean="0"/>
              <a:t>утримували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</a:t>
            </a:r>
            <a:r>
              <a:rPr lang="ru-RU" sz="2400" dirty="0" smtClean="0"/>
              <a:t>. </a:t>
            </a:r>
            <a:r>
              <a:rPr lang="ru-RU" sz="2400" dirty="0" err="1" smtClean="0"/>
              <a:t>Королівські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домени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на той час невеликими, а </a:t>
            </a:r>
            <a:r>
              <a:rPr lang="ru-RU" sz="2400" dirty="0" err="1" smtClean="0"/>
              <a:t>влада</a:t>
            </a:r>
            <a:r>
              <a:rPr lang="ru-RU" sz="2400" dirty="0" smtClean="0"/>
              <a:t> короля </a:t>
            </a:r>
            <a:r>
              <a:rPr lang="ru-RU" sz="2400" dirty="0" err="1" smtClean="0"/>
              <a:t>слабкою</a:t>
            </a:r>
            <a:r>
              <a:rPr lang="ru-RU" sz="2400" dirty="0" smtClean="0"/>
              <a:t>.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феодали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вважали</a:t>
            </a:r>
            <a:r>
              <a:rPr lang="ru-RU" sz="2400" dirty="0" smtClean="0"/>
              <a:t> короля «першим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рівних</a:t>
            </a:r>
            <a:r>
              <a:rPr lang="ru-RU" sz="2400" dirty="0" smtClean="0"/>
              <a:t>» і не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підкорялися</a:t>
            </a:r>
            <a:r>
              <a:rPr lang="ru-RU" sz="2400" dirty="0" smtClean="0"/>
              <a:t>. 987 р. Помер </a:t>
            </a:r>
            <a:r>
              <a:rPr lang="ru-RU" sz="2400" dirty="0" err="1" smtClean="0"/>
              <a:t>останній</a:t>
            </a:r>
            <a:r>
              <a:rPr lang="ru-RU" sz="2400" dirty="0" smtClean="0"/>
              <a:t> з </a:t>
            </a:r>
            <a:r>
              <a:rPr lang="ru-RU" sz="2400" dirty="0" err="1" smtClean="0"/>
              <a:t>Каролінгів</a:t>
            </a:r>
            <a:r>
              <a:rPr lang="ru-RU" sz="2400" dirty="0" smtClean="0"/>
              <a:t> — Людовик </a:t>
            </a:r>
            <a:r>
              <a:rPr lang="ru-RU" sz="2400" dirty="0" err="1" smtClean="0"/>
              <a:t>Лінивий</a:t>
            </a:r>
            <a:r>
              <a:rPr lang="ru-RU" sz="2400" dirty="0" smtClean="0"/>
              <a:t>. Королем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обрано</a:t>
            </a:r>
            <a:r>
              <a:rPr lang="ru-RU" sz="2400" dirty="0" smtClean="0"/>
              <a:t> графа </a:t>
            </a:r>
            <a:r>
              <a:rPr lang="ru-RU" sz="2400" dirty="0" err="1" smtClean="0"/>
              <a:t>Паризького</a:t>
            </a:r>
            <a:r>
              <a:rPr lang="ru-RU" sz="2400" dirty="0" smtClean="0"/>
              <a:t> Гуго </a:t>
            </a:r>
            <a:r>
              <a:rPr lang="ru-RU" sz="2400" dirty="0" err="1" smtClean="0"/>
              <a:t>Капета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започаткував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династію</a:t>
            </a:r>
            <a:r>
              <a:rPr lang="ru-RU" sz="2400" dirty="0" smtClean="0"/>
              <a:t> </a:t>
            </a:r>
            <a:r>
              <a:rPr lang="ru-RU" sz="2400" dirty="0" err="1" smtClean="0"/>
              <a:t>Капетінгів</a:t>
            </a:r>
            <a:r>
              <a:rPr lang="ru-RU" sz="2400" dirty="0" smtClean="0"/>
              <a:t> (987—1328 </a:t>
            </a:r>
            <a:r>
              <a:rPr lang="ru-RU" sz="2400" dirty="0" err="1" smtClean="0"/>
              <a:t>рр</a:t>
            </a:r>
            <a:r>
              <a:rPr lang="ru-RU" sz="2400" dirty="0" smtClean="0"/>
              <a:t>.). </a:t>
            </a:r>
            <a:r>
              <a:rPr lang="ru-RU" sz="2400" dirty="0" err="1" smtClean="0"/>
              <a:t>Рішучого</a:t>
            </a:r>
            <a:r>
              <a:rPr lang="ru-RU" sz="2400" dirty="0" smtClean="0"/>
              <a:t> удару </a:t>
            </a:r>
            <a:r>
              <a:rPr lang="ru-RU" sz="2400" dirty="0" err="1" smtClean="0"/>
              <a:t>сваволі</a:t>
            </a:r>
            <a:r>
              <a:rPr lang="ru-RU" sz="2400" dirty="0" smtClean="0"/>
              <a:t> </a:t>
            </a:r>
            <a:r>
              <a:rPr lang="ru-RU" sz="2400" dirty="0" err="1" smtClean="0"/>
              <a:t>феодалів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завдав</a:t>
            </a:r>
            <a:r>
              <a:rPr lang="ru-RU" sz="2400" dirty="0" smtClean="0"/>
              <a:t> Людовик </a:t>
            </a:r>
            <a:r>
              <a:rPr lang="en-US" sz="2400" dirty="0" smtClean="0"/>
              <a:t>V</a:t>
            </a:r>
            <a:r>
              <a:rPr lang="ru-RU" sz="2400" dirty="0" smtClean="0"/>
              <a:t>І (1108—1137):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63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85750"/>
            <a:ext cx="47148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143125" y="6000750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Людовік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VI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Товстий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25" y="357188"/>
          <a:ext cx="8358188" cy="6072188"/>
        </p:xfrm>
        <a:graphic>
          <a:graphicData uri="http://schemas.openxmlformats.org/drawingml/2006/table">
            <a:tbl>
              <a:tblPr/>
              <a:tblGrid>
                <a:gridCol w="2870275"/>
                <a:gridCol w="5487913"/>
              </a:tblGrid>
              <a:tr h="702532">
                <a:tc>
                  <a:txBody>
                    <a:bodyPr/>
                    <a:lstStyle/>
                    <a:p>
                      <a:pPr marL="180340" algn="l">
                        <a:lnSpc>
                          <a:spcPct val="119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Представники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станів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ct val="119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Ставлення до посилення королівської влади</a:t>
                      </a:r>
                      <a:endParaRPr lang="ru-RU" sz="2000" b="1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66556" marR="66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62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Великі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феодали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Виступали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проти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посилення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королівської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хотіли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зберег­ти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свою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власну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владу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62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Лицарі</a:t>
                      </a:r>
                      <a:endParaRPr lang="ru-RU" sz="200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Виступали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посилення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королівської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шукали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у короля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захисту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сваволі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сеньйорів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62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Духівництво</a:t>
                      </a:r>
                      <a:endParaRPr lang="ru-RU" sz="200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Виступали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посилення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королівської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шукали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у короля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захисту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сваволі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великих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феодалів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70"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Городяни</a:t>
                      </a:r>
                      <a:endParaRPr lang="ru-RU" sz="200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180340" algn="l"/>
                        </a:tabLs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Виступали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посилення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королівської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хотіли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звільнитися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від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влади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сеньйорів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зробити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більш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безпечною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торгівлю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скасувати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мита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 та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ewtonC"/>
                        </a:rPr>
                        <a:t>митниці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Calibri"/>
                        <a:cs typeface="NewtonC"/>
                      </a:endParaRPr>
                    </a:p>
                  </a:txBody>
                  <a:tcPr marL="35127" marR="35127" marT="35127" marB="35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832"/>
            <a:ext cx="4392488" cy="625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0272" y="587727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Людовик </a:t>
            </a:r>
            <a:r>
              <a:rPr lang="en-US" b="1" dirty="0" smtClean="0"/>
              <a:t>VII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8662" y="1412776"/>
            <a:ext cx="3123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Справжньою</a:t>
            </a:r>
            <a:r>
              <a:rPr lang="ru-RU" sz="2400" dirty="0" smtClean="0"/>
              <a:t> удачею стало </a:t>
            </a:r>
            <a:r>
              <a:rPr lang="ru-RU" sz="2400" dirty="0" err="1" smtClean="0"/>
              <a:t>одруження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сина</a:t>
            </a:r>
            <a:r>
              <a:rPr lang="ru-RU" sz="2400" dirty="0" smtClean="0"/>
              <a:t> Людовика </a:t>
            </a:r>
            <a:r>
              <a:rPr lang="en-US" sz="2400" dirty="0" smtClean="0"/>
              <a:t>V</a:t>
            </a:r>
            <a:r>
              <a:rPr lang="ru-RU" sz="2400" dirty="0" smtClean="0"/>
              <a:t>ІІ з </a:t>
            </a:r>
            <a:r>
              <a:rPr lang="ru-RU" sz="2400" dirty="0" err="1" smtClean="0"/>
              <a:t>Елеонорою</a:t>
            </a:r>
            <a:r>
              <a:rPr lang="ru-RU" sz="2400" dirty="0" smtClean="0"/>
              <a:t> </a:t>
            </a:r>
            <a:r>
              <a:rPr lang="ru-RU" sz="2400" dirty="0" err="1" smtClean="0"/>
              <a:t>Аквітанською</a:t>
            </a:r>
            <a:r>
              <a:rPr lang="ru-RU" sz="2400" dirty="0" smtClean="0"/>
              <a:t>. </a:t>
            </a:r>
            <a:r>
              <a:rPr lang="ru-RU" sz="2400" dirty="0" err="1" smtClean="0"/>
              <a:t>Королівський</a:t>
            </a:r>
            <a:r>
              <a:rPr lang="ru-RU" sz="2400" dirty="0" smtClean="0"/>
              <a:t> домен </a:t>
            </a:r>
            <a:r>
              <a:rPr lang="ru-RU" sz="2400" dirty="0" err="1" smtClean="0"/>
              <a:t>одразу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07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4786313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051720" y="5929313"/>
            <a:ext cx="478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Філіпп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ІІ Август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5084763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00063"/>
            <a:ext cx="3571875" cy="27638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214938" y="5429250"/>
            <a:ext cx="3357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Людовік ІХ Святий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25" y="3357563"/>
            <a:ext cx="3071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Корона Людовіка ІХ Святого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4429125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86000"/>
            <a:ext cx="32861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076056" y="714375"/>
            <a:ext cx="3286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Філіпп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ІІІ Сміливий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857250"/>
            <a:ext cx="421481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500313" y="214313"/>
            <a:ext cx="421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Філіпп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IV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Красивий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220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240SlideId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249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259SlideId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259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39SlideId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39SlideId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3114314SlideId265"/>
</p:tagLst>
</file>

<file path=ppt/theme/theme1.xml><?xml version="1.0" encoding="utf-8"?>
<a:theme xmlns:a="http://schemas.openxmlformats.org/drawingml/2006/main" name="Пе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Перо</Template>
  <TotalTime>313</TotalTime>
  <Words>550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Перо</vt:lpstr>
      <vt:lpstr>Франція. Посилення королівської влади. Правління Фiліппа IV Красивого.  Об’єднання Франції.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2012-02-16T18:07:16Z</dcterms:created>
  <dcterms:modified xsi:type="dcterms:W3CDTF">2012-02-17T10:52:09Z</dcterms:modified>
</cp:coreProperties>
</file>