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9F91E0-2CA3-44F5-B762-95FC19DEBAA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B5FD8-F9A9-45F8-A2B5-0D61B80D117F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8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345FD-D768-4506-8FB2-090000B2CBD2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4B2D9-6AD2-41F1-B68B-47C97A3561C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D9B5-8D7C-46AD-B4C2-11AB6332BF3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3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84A7-3C02-43F6-8361-7D746C3A876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2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0517-F9D0-45EF-97B6-2E223BF6AC4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3CD2-D3AC-4818-82C5-E32AFDE18E8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80CF-81AB-426B-BF19-A927A6C474D6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768D-CE37-4E6B-B3FA-AB96FE4E8379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9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FD71-27CE-4E8A-9256-75B707E4064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B1211-BDB8-4339-A1F8-F985D673C34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837ED-8372-44DC-93EF-AEFF5675E307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195B-2BA7-4E9A-944F-DBB56D35E7B1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2C0A-2FAB-41D4-8798-D9EAC2DEF038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5674C-0F6D-40E3-B132-489BD1257C7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C8E76-CAB4-42A4-9F8D-AA1D24DE7E4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E71A8-1A39-4FC7-BD4A-976667BC398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D1E73-3751-40F0-A172-74D78586FDE3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C599A-7D59-4091-BC2A-0E06A3F5C56A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1E152-B19A-4645-9650-07B111656F44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3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B9E9F-5B03-4749-9E52-D2F4028D66CC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0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E7A1EA-6878-4693-A0D5-C9E15E0046A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984F0-E959-4691-9A03-13CB0353F6AC}" type="slidenum">
              <a:rPr lang="ru-RU">
                <a:solidFill>
                  <a:srgbClr val="FEFAC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1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5536" y="2780928"/>
            <a:ext cx="8929718" cy="7808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atin typeface="Arial Black" pitchFamily="34" charset="0"/>
              </a:rPr>
              <a:t>ЛЮБЛІНСЬКА УНІЯ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571500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162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-285784" y="1000108"/>
            <a:ext cx="9429784" cy="5574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>
                <a:latin typeface="Arial Black" pitchFamily="34" charset="0"/>
              </a:rPr>
              <a:t>КНЯЗЬ ВАСИЛЬ-КОСТЯНТИН ОСТРОЗЬКИЙ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310063" y="1714500"/>
            <a:ext cx="4833937" cy="45005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/>
              <a:t>Був</a:t>
            </a:r>
            <a:r>
              <a:rPr lang="ru-RU" sz="2800" b="1" dirty="0" smtClean="0"/>
              <a:t> одним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лідерів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опозиції</a:t>
            </a:r>
            <a:r>
              <a:rPr lang="ru-RU" sz="2800" b="1" dirty="0" smtClean="0"/>
              <a:t>, яка не </a:t>
            </a:r>
            <a:r>
              <a:rPr lang="ru-RU" sz="2800" b="1" dirty="0" err="1" smtClean="0"/>
              <a:t>підтримувала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укладення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Люблінської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унії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Виступав</a:t>
            </a:r>
            <a:r>
              <a:rPr lang="ru-RU" sz="2800" b="1" dirty="0" smtClean="0"/>
              <a:t> за те,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увійшла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рівних</a:t>
            </a:r>
            <a:r>
              <a:rPr lang="ru-RU" sz="2800" b="1" dirty="0" smtClean="0"/>
              <a:t> правах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Польщею</a:t>
            </a:r>
            <a:r>
              <a:rPr lang="ru-RU" sz="2800" b="1" dirty="0" smtClean="0"/>
              <a:t> та Литвою до нового федеративного державного </a:t>
            </a:r>
            <a:r>
              <a:rPr lang="ru-RU" sz="2800" b="1" dirty="0" err="1" smtClean="0"/>
              <a:t>утворення</a:t>
            </a:r>
            <a:r>
              <a:rPr lang="ru-RU" sz="2800" b="1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963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35988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771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latin typeface="Arial Black" pitchFamily="34" charset="0"/>
              </a:rPr>
              <a:t>УМОВИ ЛЮБЛІНСЬКОЇ УНІЇ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1000124"/>
            <a:ext cx="8305800" cy="5381203"/>
          </a:xfrm>
        </p:spPr>
        <p:txBody>
          <a:bodyPr>
            <a:normAutofit fontScale="40000" lnSpcReduction="20000"/>
          </a:bodyPr>
          <a:lstStyle/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•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Внаслідок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об’єднання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Польщі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та Великого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князівства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Литовського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утворювалася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нова держава —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Річ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Посполита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.</a:t>
            </a: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•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Очолювати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Річ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Посполиту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мали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: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виборний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король,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спільний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сейм і сенат.</a:t>
            </a:r>
            <a:endParaRPr lang="ru-RU" sz="7000" b="1" dirty="0" smtClean="0">
              <a:solidFill>
                <a:srgbClr val="002060"/>
              </a:solidFill>
              <a:cs typeface="Arial" charset="0"/>
            </a:endParaRP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• Угоди з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іншими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державами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мали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укладатися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від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імені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Речі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Посполитої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.</a:t>
            </a:r>
            <a:endParaRPr lang="ru-RU" sz="7000" b="1" dirty="0" smtClean="0">
              <a:solidFill>
                <a:srgbClr val="002060"/>
              </a:solidFill>
              <a:cs typeface="Arial" charset="0"/>
            </a:endParaRP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•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Литовська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українська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й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польська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шляхта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були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зрівняні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в правах і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отримували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право на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володіння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маєтками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по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всій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території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Речі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Посполитої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.</a:t>
            </a:r>
            <a:endParaRPr lang="ru-RU" sz="7000" b="1" dirty="0" smtClean="0">
              <a:solidFill>
                <a:srgbClr val="002060"/>
              </a:solidFill>
              <a:cs typeface="Arial" charset="0"/>
            </a:endParaRP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•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Ліквідовувалися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митні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кордони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запроваджувалася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єдина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грошова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одиниця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.</a:t>
            </a: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• Литва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зберігала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своє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право і суд,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адміністрацію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військо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скарбницю</a:t>
            </a:r>
            <a:r>
              <a:rPr lang="ru-RU" sz="7000" b="1" dirty="0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</a:t>
            </a:r>
            <a:r>
              <a:rPr lang="ru-RU" sz="7000" b="1" dirty="0" err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мову</a:t>
            </a:r>
            <a:r>
              <a:rPr lang="ru-RU" sz="7000" b="1" dirty="0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31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9144000" cy="13523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mtClean="0">
                <a:latin typeface="Arial Black" pitchFamily="34" charset="0"/>
              </a:rPr>
              <a:t>АДМІНІСТРАТИВНО-ТЕРИТОРІАЛЬНИЙ УСТРІЙ 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1214438"/>
            <a:ext cx="9144000" cy="585787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На </a:t>
            </a:r>
            <a:r>
              <a:rPr lang="ru-RU" sz="2800" b="1" dirty="0" err="1" smtClean="0"/>
              <a:t>українських</a:t>
            </a:r>
            <a:r>
              <a:rPr lang="ru-RU" sz="2800" b="1" dirty="0" smtClean="0"/>
              <a:t> землях </a:t>
            </a:r>
            <a:r>
              <a:rPr lang="ru-RU" sz="2800" b="1" dirty="0" err="1" smtClean="0"/>
              <a:t>було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утворено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воєводств</a:t>
            </a:r>
            <a:endParaRPr lang="ru-RU" sz="2800" b="1" dirty="0"/>
          </a:p>
        </p:txBody>
      </p:sp>
      <p:pic>
        <p:nvPicPr>
          <p:cNvPr id="7168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14563"/>
            <a:ext cx="267970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2214554"/>
            <a:ext cx="3286148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Руське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центром у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Львові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3357586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Белзьке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центром у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Белзі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000636"/>
            <a:ext cx="3357586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Подільське (з центром у Кам’янці)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500702"/>
            <a:ext cx="3286148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Київське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центром у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Києві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4000504"/>
            <a:ext cx="3429024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Брацлавське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центром у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Брацлаві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571744"/>
            <a:ext cx="3357586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Волинське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з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 центром у </a:t>
            </a:r>
            <a:r>
              <a:rPr lang="ru-RU" sz="2400" b="1" dirty="0" err="1">
                <a:solidFill>
                  <a:srgbClr val="002060"/>
                </a:solidFill>
                <a:cs typeface="Arial" charset="0"/>
              </a:rPr>
              <a:t>Луцьку</a:t>
            </a:r>
            <a:r>
              <a:rPr lang="ru-RU" sz="2400" b="1" dirty="0">
                <a:solidFill>
                  <a:srgbClr val="002060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16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2214563"/>
            <a:ext cx="3976687" cy="2628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/>
              <a:t>Воєводства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очолювали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призначені</a:t>
            </a:r>
            <a:r>
              <a:rPr lang="ru-RU" sz="2800" b="1" dirty="0" smtClean="0"/>
              <a:t> урядом </a:t>
            </a:r>
            <a:r>
              <a:rPr lang="ru-RU" sz="2800" b="1" dirty="0" err="1" smtClean="0"/>
              <a:t>воєводи</a:t>
            </a:r>
            <a:endParaRPr lang="ru-RU" sz="2800" b="1" dirty="0"/>
          </a:p>
        </p:txBody>
      </p:sp>
      <p:pic>
        <p:nvPicPr>
          <p:cNvPr id="7270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11150"/>
            <a:ext cx="321468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4929188" y="1285875"/>
            <a:ext cx="3833812" cy="35575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err="1" smtClean="0"/>
              <a:t>Після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Люблінської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сталися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зміни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в законах. Вони </a:t>
            </a:r>
            <a:r>
              <a:rPr lang="ru-RU" sz="2800" b="1" dirty="0" err="1" smtClean="0"/>
              <a:t>закріплювалися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Третім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Литовським</a:t>
            </a:r>
            <a:r>
              <a:rPr lang="ru-RU" sz="2800" b="1" dirty="0" smtClean="0"/>
              <a:t> статутом 1588 р.</a:t>
            </a:r>
            <a:endParaRPr lang="ru-RU" sz="2800" b="1" dirty="0"/>
          </a:p>
        </p:txBody>
      </p:sp>
      <p:pic>
        <p:nvPicPr>
          <p:cNvPr id="73731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5750"/>
            <a:ext cx="38354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1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001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6237312"/>
            <a:ext cx="438934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Люблінська</a:t>
            </a:r>
            <a:r>
              <a:rPr lang="ru-RU" dirty="0"/>
              <a:t> </a:t>
            </a:r>
            <a:r>
              <a:rPr lang="ru-RU" dirty="0" err="1"/>
              <a:t>унія</a:t>
            </a:r>
            <a:r>
              <a:rPr lang="ru-RU" dirty="0"/>
              <a:t>. Ян Матейко, 1869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4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-285776"/>
            <a:ext cx="8305800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latin typeface="Arial Black" pitchFamily="34" charset="0"/>
              </a:rPr>
              <a:t>НАСЛІДКИ ЛЮБЛІНСЬКОЇ УНІЇ ДЛЯ УКРАЇНИ</a:t>
            </a:r>
            <a:endParaRPr lang="ru-RU" sz="3600"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1143000"/>
            <a:ext cx="4000500" cy="550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C00000"/>
                </a:solidFill>
              </a:rPr>
              <a:t>Позитивні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1.Об’єднання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більшості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українських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земель у межах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однієї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держави</a:t>
            </a:r>
            <a:endParaRPr lang="ru-RU" b="1" dirty="0">
              <a:solidFill>
                <a:srgbClr val="C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2.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Унія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сприяла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культурному та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політичному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згуртуванню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українського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народу.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3.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Склалися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передумови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для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оформлення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української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нації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4.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Прискорився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процес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зростання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українського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козацтва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й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перетворення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його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на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самостійну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політичну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силу.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5.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Зростання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впливу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культури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Західної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Європи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який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сприяв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культурному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піднесенню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в 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Україні</a:t>
            </a:r>
            <a:endParaRPr lang="ru-RU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5" y="1143000"/>
            <a:ext cx="4143375" cy="542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Негативні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1.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Втрата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українцями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власної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державності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2.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Зростання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повинностей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і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податків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3.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Українське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зазнає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національно-релігійних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утисків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4.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Відбувалося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обмеження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політичних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економічних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станових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особистих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прав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українців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Починається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спольщення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української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еліти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—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князів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та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шляхтичів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6.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Посилення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татарської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агресії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шляхетського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беззаконня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безчинств</a:t>
            </a:r>
            <a:r>
              <a:rPr lang="ru-RU" b="1" dirty="0">
                <a:solidFill>
                  <a:srgbClr val="002060"/>
                </a:solidFill>
                <a:cs typeface="Arial" pitchFamily="34" charset="0"/>
              </a:rPr>
              <a:t> коронного </a:t>
            </a:r>
            <a:r>
              <a:rPr lang="ru-RU" b="1" dirty="0" err="1">
                <a:solidFill>
                  <a:srgbClr val="002060"/>
                </a:solidFill>
                <a:cs typeface="Arial" pitchFamily="34" charset="0"/>
              </a:rPr>
              <a:t>війська</a:t>
            </a:r>
            <a:endParaRPr lang="ru-RU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28596" y="357166"/>
            <a:ext cx="8305800" cy="4859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err="1" smtClean="0">
                <a:latin typeface="Arial Black" pitchFamily="34" charset="0"/>
              </a:rPr>
              <a:t>Домашнє</a:t>
            </a:r>
            <a:r>
              <a:rPr lang="ru-RU" sz="4400" smtClean="0">
                <a:latin typeface="Arial Black" pitchFamily="34" charset="0"/>
              </a:rPr>
              <a:t> </a:t>
            </a:r>
            <a:r>
              <a:rPr lang="ru-RU" sz="4400" err="1" smtClean="0">
                <a:latin typeface="Arial Black" pitchFamily="34" charset="0"/>
              </a:rPr>
              <a:t>завдання</a:t>
            </a:r>
            <a:endParaRPr lang="ru-RU" sz="440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7188" y="1071563"/>
            <a:ext cx="4614862" cy="4129087"/>
          </a:xfrm>
        </p:spPr>
        <p:txBody>
          <a:bodyPr/>
          <a:lstStyle/>
          <a:p>
            <a:pPr>
              <a:defRPr/>
            </a:pPr>
            <a:r>
              <a:rPr lang="ru-RU" dirty="0"/>
              <a:t>1.	</a:t>
            </a:r>
            <a:r>
              <a:rPr lang="ru-RU" dirty="0" err="1"/>
              <a:t>Опрацювати</a:t>
            </a:r>
            <a:r>
              <a:rPr lang="ru-RU" dirty="0"/>
              <a:t> текст </a:t>
            </a:r>
            <a:r>
              <a:rPr lang="ru-RU" dirty="0" err="1"/>
              <a:t>підручника</a:t>
            </a:r>
            <a:r>
              <a:rPr lang="ru-RU" dirty="0"/>
              <a:t>.</a:t>
            </a:r>
          </a:p>
          <a:p>
            <a:pPr>
              <a:defRPr/>
            </a:pPr>
            <a:r>
              <a:rPr lang="ru-RU" dirty="0"/>
              <a:t>2.	</a:t>
            </a:r>
            <a:r>
              <a:rPr lang="ru-RU" dirty="0" err="1"/>
              <a:t>Виписати</a:t>
            </a:r>
            <a:r>
              <a:rPr lang="ru-RU" dirty="0"/>
              <a:t> та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і понять.</a:t>
            </a:r>
          </a:p>
          <a:p>
            <a:pPr>
              <a:defRPr/>
            </a:pPr>
            <a:r>
              <a:rPr lang="ru-RU" dirty="0"/>
              <a:t>3.	</a:t>
            </a:r>
            <a:r>
              <a:rPr lang="ru-RU" dirty="0" err="1"/>
              <a:t>Позначити</a:t>
            </a:r>
            <a:r>
              <a:rPr lang="ru-RU" dirty="0"/>
              <a:t> на </a:t>
            </a:r>
            <a:r>
              <a:rPr lang="ru-RU" dirty="0" err="1"/>
              <a:t>к.к</a:t>
            </a:r>
            <a:r>
              <a:rPr lang="ru-RU" dirty="0"/>
              <a:t>. </a:t>
            </a:r>
            <a:r>
              <a:rPr lang="ru-RU" dirty="0" err="1"/>
              <a:t>назви</a:t>
            </a:r>
            <a:r>
              <a:rPr lang="ru-RU" dirty="0"/>
              <a:t> та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воєводств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Посполитої</a:t>
            </a:r>
            <a:endParaRPr lang="ru-RU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7578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928688"/>
            <a:ext cx="35306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9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63"/>
            <a:ext cx="6186488" cy="59293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1. </a:t>
            </a:r>
            <a:r>
              <a:rPr lang="ru-RU" sz="2800" b="1" dirty="0" err="1" smtClean="0"/>
              <a:t>Пригадайте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умови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Кревської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Городельської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уній</a:t>
            </a:r>
            <a:r>
              <a:rPr lang="ru-RU" sz="2800" b="1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2. Коли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між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якими</a:t>
            </a:r>
            <a:r>
              <a:rPr lang="ru-RU" sz="2800" b="1" dirty="0" smtClean="0"/>
              <a:t> державами вони </a:t>
            </a:r>
            <a:r>
              <a:rPr lang="ru-RU" sz="2800" b="1" dirty="0" err="1" smtClean="0"/>
              <a:t>були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укладені</a:t>
            </a:r>
            <a:r>
              <a:rPr lang="ru-RU" sz="2800" b="1" dirty="0" smtClean="0"/>
              <a:t>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3. Яке </a:t>
            </a:r>
            <a:r>
              <a:rPr lang="ru-RU" sz="2800" b="1" dirty="0" err="1" smtClean="0"/>
              <a:t>значення</a:t>
            </a:r>
            <a:r>
              <a:rPr lang="ru-RU" sz="2800" b="1" dirty="0" smtClean="0"/>
              <a:t> вони </a:t>
            </a:r>
            <a:r>
              <a:rPr lang="ru-RU" sz="2800" b="1" dirty="0" err="1" smtClean="0"/>
              <a:t>мали</a:t>
            </a:r>
            <a:r>
              <a:rPr lang="ru-RU" sz="2800" b="1" dirty="0" smtClean="0"/>
              <a:t> для </a:t>
            </a:r>
            <a:r>
              <a:rPr lang="ru-RU" sz="2800" b="1" dirty="0" err="1" smtClean="0"/>
              <a:t>цих</a:t>
            </a:r>
            <a:r>
              <a:rPr lang="ru-RU" sz="2800" b="1" dirty="0" smtClean="0"/>
              <a:t> держав?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4. Як </a:t>
            </a:r>
            <a:r>
              <a:rPr lang="ru-RU" sz="2800" b="1" dirty="0" err="1" smtClean="0"/>
              <a:t>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рішення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вплинули</a:t>
            </a:r>
            <a:r>
              <a:rPr lang="ru-RU" sz="2800" b="1" dirty="0" smtClean="0"/>
              <a:t> на становище </a:t>
            </a:r>
            <a:r>
              <a:rPr lang="ru-RU" sz="2800" b="1" dirty="0" err="1" smtClean="0"/>
              <a:t>українських</a:t>
            </a:r>
            <a:r>
              <a:rPr lang="ru-RU" sz="2800" b="1" dirty="0" smtClean="0"/>
              <a:t> земель?</a:t>
            </a:r>
            <a:endParaRPr lang="ru-RU" sz="2800" b="1" dirty="0"/>
          </a:p>
        </p:txBody>
      </p:sp>
      <p:pic>
        <p:nvPicPr>
          <p:cNvPr id="63491" name="Picture 1" descr="C:\Documents and Settings\Admin\Рабочий стол\РАБОТА\украина 8 класс\урок 01\картинки\1-02 Знак вопр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71563"/>
            <a:ext cx="24288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1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200354"/>
            <a:ext cx="4171228" cy="278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8929718" cy="700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Arial Black" pitchFamily="34" charset="0"/>
              </a:rPr>
              <a:t>КРЕВСЬКА УНІЯ 1385 </a:t>
            </a:r>
            <a:r>
              <a:rPr lang="ru-RU" sz="4000" b="1" dirty="0" smtClean="0"/>
              <a:t>р.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4572008"/>
            <a:ext cx="2857520" cy="207172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Король Польщі одночасно вважався і великим князем Литви</a:t>
            </a:r>
            <a:endParaRPr lang="ru-RU" sz="2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500570"/>
            <a:ext cx="2857520" cy="207172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Ягайло одружувався з польською королевою Ядвігою і ставав королем Польщі</a:t>
            </a:r>
            <a:endParaRPr lang="ru-RU" sz="2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1785926"/>
            <a:ext cx="2000264" cy="242889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Король Польщі одночасно вважався і великим князем Литви</a:t>
            </a:r>
            <a:endParaRPr lang="ru-RU" sz="20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0826" y="1142984"/>
            <a:ext cx="2428860" cy="44291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Ягайло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зобов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’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язувався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прийняти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католицизм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хрестити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литовське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населення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приєднати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до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Польщі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всі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литовські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українські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білоруські</a:t>
            </a: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cs typeface="Arial" charset="0"/>
              </a:rPr>
              <a:t>землі</a:t>
            </a:r>
            <a:endParaRPr lang="ru-RU" sz="20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latin typeface="Arial Black" pitchFamily="34" charset="0"/>
              </a:rPr>
              <a:t>ГОРОДЕЛЬСЬКА УНІЯ 1413 р.</a:t>
            </a:r>
            <a:endParaRPr lang="ru-RU" sz="400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3"/>
            <a:ext cx="9144000" cy="257175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buClrTx/>
              <a:buSzTx/>
              <a:defRPr/>
            </a:pPr>
            <a:r>
              <a:rPr lang="ru-RU" b="1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Угода між польським королем Владиславом ІІ Ягайлом та великим князем литовським Вітовтом. Укладена 2 жовтня 1413 р. у місті Городлі.</a:t>
            </a:r>
            <a:r>
              <a:rPr lang="ru-RU" b="1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 smtClean="0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Вона підтверджувала існування Великого князівства Литовського. Визнавалася політична зверхність польського короля. Передбачалося проведення заходів, спрямованих на уніфікацію органів управління в обох країнах, зрівняння в правах шляхти католицького віросповідання Польщі та Литви</a:t>
            </a:r>
            <a:r>
              <a:rPr lang="ru-RU" b="1" smtClean="0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85875"/>
            <a:ext cx="52863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14813"/>
            <a:ext cx="3286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0" y="285750"/>
            <a:ext cx="9144000" cy="1357313"/>
          </a:xfrm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У </a:t>
            </a:r>
            <a:r>
              <a:rPr lang="ru-RU" sz="2400" b="1" dirty="0" err="1" smtClean="0"/>
              <a:t>другій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половині</a:t>
            </a:r>
            <a:r>
              <a:rPr lang="ru-RU" sz="2400" b="1" dirty="0" smtClean="0"/>
              <a:t> ХV — на початку XVI ст. </a:t>
            </a:r>
            <a:r>
              <a:rPr lang="ru-RU" sz="2400" b="1" dirty="0" err="1" smtClean="0"/>
              <a:t>розгортаються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централізації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посилюється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вплив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Польщі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прогресує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занепад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Литви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зумовлений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певними</a:t>
            </a:r>
            <a:r>
              <a:rPr lang="ru-RU" sz="2400" b="1" dirty="0" smtClean="0"/>
              <a:t> факторами:</a:t>
            </a:r>
          </a:p>
          <a:p>
            <a:pPr algn="l">
              <a:spcBef>
                <a:spcPct val="0"/>
              </a:spcBef>
              <a:buClrTx/>
              <a:buSzTx/>
              <a:buFont typeface="Wingdings 2"/>
              <a:buNone/>
              <a:defRPr/>
            </a:pPr>
            <a:r>
              <a:rPr lang="ru-RU" sz="2400" dirty="0" smtClean="0" bmk="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 2"/>
              <a:buNone/>
              <a:defRPr/>
            </a:pPr>
            <a:r>
              <a:rPr lang="ru-RU" sz="2400" dirty="0" smtClean="0" bmk="п201151413307SlideId26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;</a:t>
            </a:r>
            <a:endParaRPr lang="ru-RU" sz="1400" dirty="0" smtClean="0" bmk="п201151413307SlideId260">
              <a:solidFill>
                <a:schemeClr val="tx1"/>
              </a:solidFill>
              <a:cs typeface="Arial" pitchFamily="34" charset="0"/>
            </a:endParaRPr>
          </a:p>
          <a:p>
            <a:pPr algn="l">
              <a:spcBef>
                <a:spcPct val="0"/>
              </a:spcBef>
              <a:buClrTx/>
              <a:buSzTx/>
              <a:buFont typeface="Wingdings 2"/>
              <a:buNone/>
              <a:defRPr/>
            </a:pPr>
            <a:r>
              <a:rPr lang="ru-RU" sz="2400" dirty="0" smtClean="0" bmk="п201151413307SlideId26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lang="ru-RU" sz="3600" dirty="0" smtClean="0">
              <a:solidFill>
                <a:schemeClr val="tx1"/>
              </a:solidFill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656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857375"/>
            <a:ext cx="311943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214282" y="1928802"/>
            <a:ext cx="4286280" cy="157163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а) тривалим протистоянням з Москвою</a:t>
            </a:r>
          </a:p>
        </p:txBody>
      </p:sp>
      <p:sp>
        <p:nvSpPr>
          <p:cNvPr id="10" name="Овал 9"/>
          <p:cNvSpPr/>
          <p:nvPr/>
        </p:nvSpPr>
        <p:spPr>
          <a:xfrm>
            <a:off x="4286248" y="4857760"/>
            <a:ext cx="4572032" cy="157163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в) постійною боротьбою за великокнязівський престол</a:t>
            </a:r>
          </a:p>
        </p:txBody>
      </p:sp>
      <p:sp>
        <p:nvSpPr>
          <p:cNvPr id="8" name="Овал 7"/>
          <p:cNvSpPr/>
          <p:nvPr/>
        </p:nvSpPr>
        <p:spPr>
          <a:xfrm>
            <a:off x="2500298" y="3357562"/>
            <a:ext cx="4286280" cy="1571636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>
                <a:solidFill>
                  <a:srgbClr val="002060"/>
                </a:solidFill>
                <a:cs typeface="Arial" charset="0"/>
              </a:rPr>
              <a:t>б) спустошливими нападами татар</a:t>
            </a:r>
          </a:p>
        </p:txBody>
      </p:sp>
    </p:spTree>
    <p:extLst>
      <p:ext uri="{BB962C8B-B14F-4D97-AF65-F5344CB8AC3E}">
        <p14:creationId xmlns:p14="http://schemas.microsoft.com/office/powerpoint/2010/main" val="242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00034" y="5143488"/>
            <a:ext cx="8305800" cy="171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/>
              <a:t/>
            </a:r>
            <a:br>
              <a:rPr lang="ru-RU" sz="2400" smtClean="0"/>
            </a:b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0625"/>
            <a:ext cx="9144000" cy="16430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err="1" smtClean="0"/>
              <a:t>Об’єднання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королівства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князівства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Литовського</a:t>
            </a:r>
            <a:r>
              <a:rPr lang="ru-RU" sz="2400" dirty="0" smtClean="0"/>
              <a:t> в одну державу </a:t>
            </a:r>
            <a:r>
              <a:rPr lang="ru-RU" sz="2400" dirty="0" err="1" smtClean="0"/>
              <a:t>відбулося</a:t>
            </a:r>
            <a:r>
              <a:rPr lang="ru-RU" sz="2400" dirty="0" smtClean="0"/>
              <a:t> у 1569 р. на </a:t>
            </a:r>
            <a:r>
              <a:rPr lang="ru-RU" sz="2400" dirty="0" err="1" smtClean="0"/>
              <a:t>спільному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сеймі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привілейованих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обох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. 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758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"/>
            <a:ext cx="5857875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3" y="785813"/>
            <a:ext cx="4019550" cy="4786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1 </a:t>
            </a:r>
            <a:r>
              <a:rPr lang="ru-RU" sz="2800" b="1" dirty="0" err="1" smtClean="0"/>
              <a:t>липня</a:t>
            </a:r>
            <a:r>
              <a:rPr lang="ru-RU" sz="2800" b="1" dirty="0" smtClean="0"/>
              <a:t> 1569 р. </a:t>
            </a:r>
            <a:r>
              <a:rPr lang="ru-RU" sz="2800" b="1" dirty="0" err="1" smtClean="0"/>
              <a:t>унія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була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підписана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Проголошувалося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об’єднання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Польщі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Литви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єдину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федеративну</a:t>
            </a:r>
            <a:r>
              <a:rPr lang="ru-RU" sz="2800" b="1" dirty="0" smtClean="0"/>
              <a:t> державу </a:t>
            </a:r>
            <a:r>
              <a:rPr lang="ru-RU" sz="2800" b="1" dirty="0" err="1" smtClean="0"/>
              <a:t>Річ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Посполиту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дослівно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республіку</a:t>
            </a:r>
            <a:r>
              <a:rPr lang="ru-RU" sz="2800" b="1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861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625"/>
            <a:ext cx="4300537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23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43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0714"/>
            <a:ext cx="4933985" cy="657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17072" y="6093296"/>
            <a:ext cx="352692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/>
              <a:t>Пам'ятний</a:t>
            </a:r>
            <a:r>
              <a:rPr lang="ru-RU" dirty="0"/>
              <a:t> знак </a:t>
            </a:r>
            <a:r>
              <a:rPr lang="ru-RU" dirty="0" err="1"/>
              <a:t>унії</a:t>
            </a:r>
            <a:r>
              <a:rPr lang="ru-RU" dirty="0"/>
              <a:t> у </a:t>
            </a:r>
            <a:r>
              <a:rPr lang="ru-RU" dirty="0" err="1"/>
              <a:t>Любліні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3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2212SlideId2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753SlideId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88SlideId2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846SlideId2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81SlideId2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023SlideId26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042SlideId26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052SlideId2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10SlideId2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211SlideId2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20SlideId2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2216SlideId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353SlideId26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61SlideId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4556SlideId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250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2519SlideId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07SlideId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286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07SlideId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230SlideId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14133222SlideId26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524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Courier New</vt:lpstr>
      <vt:lpstr>Palatino Linotype</vt:lpstr>
      <vt:lpstr>Times New Roman</vt:lpstr>
      <vt:lpstr>Wingdings 2</vt:lpstr>
      <vt:lpstr>Исполнительная</vt:lpstr>
      <vt:lpstr>12_Бумажная</vt:lpstr>
      <vt:lpstr>ЛЮБЛІНСЬКА УНІЯ</vt:lpstr>
      <vt:lpstr>Презентация PowerPoint</vt:lpstr>
      <vt:lpstr>КРЕВСЬКА УНІЯ 1385 р.</vt:lpstr>
      <vt:lpstr>ГОРОДЕЛЬСЬКА УНІЯ 1413 р.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КНЯЗЬ ВАСИЛЬ-КОСТЯНТИН ОСТРОЗЬКИЙ</vt:lpstr>
      <vt:lpstr>УМОВИ ЛЮБЛІНСЬКОЇ УНІЇ</vt:lpstr>
      <vt:lpstr>АДМІНІСТРАТИВНО-ТЕРИТОРІАЛЬНИЙ УСТРІЙ </vt:lpstr>
      <vt:lpstr>Презентация PowerPoint</vt:lpstr>
      <vt:lpstr>Презентация PowerPoint</vt:lpstr>
      <vt:lpstr>Презентация PowerPoint</vt:lpstr>
      <vt:lpstr>НАСЛІДКИ ЛЮБЛІНСЬКОЇ УНІЇ ДЛЯ УКРАЇНИ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ЛЮБЛІНСЬКА УНІЯ</dc:title>
  <dc:creator>Валентина Іванівна</dc:creator>
  <cp:lastModifiedBy>Пользователь</cp:lastModifiedBy>
  <cp:revision>3</cp:revision>
  <dcterms:created xsi:type="dcterms:W3CDTF">2012-09-09T18:29:17Z</dcterms:created>
  <dcterms:modified xsi:type="dcterms:W3CDTF">2019-01-01T22:00:51Z</dcterms:modified>
</cp:coreProperties>
</file>