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7"/>
  </p:notesMasterIdLst>
  <p:sldIdLst>
    <p:sldId id="256" r:id="rId2"/>
    <p:sldId id="264" r:id="rId3"/>
    <p:sldId id="259" r:id="rId4"/>
    <p:sldId id="270" r:id="rId5"/>
    <p:sldId id="265" r:id="rId6"/>
    <p:sldId id="266" r:id="rId7"/>
    <p:sldId id="258" r:id="rId8"/>
    <p:sldId id="257" r:id="rId9"/>
    <p:sldId id="267" r:id="rId10"/>
    <p:sldId id="298" r:id="rId11"/>
    <p:sldId id="260" r:id="rId12"/>
    <p:sldId id="261" r:id="rId13"/>
    <p:sldId id="268" r:id="rId14"/>
    <p:sldId id="296" r:id="rId15"/>
    <p:sldId id="295" r:id="rId16"/>
    <p:sldId id="293" r:id="rId17"/>
    <p:sldId id="262" r:id="rId18"/>
    <p:sldId id="287" r:id="rId19"/>
    <p:sldId id="269" r:id="rId20"/>
    <p:sldId id="289" r:id="rId21"/>
    <p:sldId id="300" r:id="rId22"/>
    <p:sldId id="292" r:id="rId23"/>
    <p:sldId id="294" r:id="rId24"/>
    <p:sldId id="301" r:id="rId25"/>
    <p:sldId id="302" r:id="rId26"/>
    <p:sldId id="271" r:id="rId27"/>
    <p:sldId id="272" r:id="rId28"/>
    <p:sldId id="273" r:id="rId29"/>
    <p:sldId id="288" r:id="rId30"/>
    <p:sldId id="291" r:id="rId31"/>
    <p:sldId id="290" r:id="rId32"/>
    <p:sldId id="286" r:id="rId33"/>
    <p:sldId id="297" r:id="rId34"/>
    <p:sldId id="285" r:id="rId35"/>
    <p:sldId id="278" r:id="rId36"/>
    <p:sldId id="281" r:id="rId37"/>
    <p:sldId id="279" r:id="rId38"/>
    <p:sldId id="282" r:id="rId39"/>
    <p:sldId id="283" r:id="rId40"/>
    <p:sldId id="284" r:id="rId41"/>
    <p:sldId id="280" r:id="rId42"/>
    <p:sldId id="274" r:id="rId43"/>
    <p:sldId id="275" r:id="rId44"/>
    <p:sldId id="277" r:id="rId45"/>
    <p:sldId id="299" r:id="rId4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847E6063-392D-4C2E-BADB-5FA9DA1B95D4}">
          <p14:sldIdLst>
            <p14:sldId id="256"/>
            <p14:sldId id="264"/>
            <p14:sldId id="259"/>
            <p14:sldId id="270"/>
            <p14:sldId id="265"/>
            <p14:sldId id="266"/>
            <p14:sldId id="258"/>
            <p14:sldId id="257"/>
            <p14:sldId id="267"/>
            <p14:sldId id="298"/>
            <p14:sldId id="260"/>
            <p14:sldId id="261"/>
            <p14:sldId id="268"/>
            <p14:sldId id="296"/>
            <p14:sldId id="295"/>
            <p14:sldId id="293"/>
            <p14:sldId id="262"/>
            <p14:sldId id="287"/>
            <p14:sldId id="269"/>
            <p14:sldId id="289"/>
            <p14:sldId id="300"/>
            <p14:sldId id="292"/>
            <p14:sldId id="294"/>
            <p14:sldId id="301"/>
            <p14:sldId id="302"/>
            <p14:sldId id="271"/>
            <p14:sldId id="272"/>
            <p14:sldId id="273"/>
            <p14:sldId id="288"/>
            <p14:sldId id="291"/>
            <p14:sldId id="290"/>
            <p14:sldId id="286"/>
            <p14:sldId id="297"/>
            <p14:sldId id="285"/>
            <p14:sldId id="278"/>
            <p14:sldId id="281"/>
            <p14:sldId id="279"/>
            <p14:sldId id="282"/>
            <p14:sldId id="283"/>
            <p14:sldId id="284"/>
            <p14:sldId id="280"/>
            <p14:sldId id="274"/>
            <p14:sldId id="275"/>
            <p14:sldId id="277"/>
            <p14:sldId id="29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50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NUL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346E6B-822C-4390-B193-0EF80D562B23}" type="datetimeFigureOut">
              <a:rPr lang="ru-RU" smtClean="0"/>
              <a:t>15.08.2012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5881F79-DAF8-437D-9DE3-DFAEA75CA67F}" type="slidenum">
              <a:rPr lang="ru-RU" smtClean="0"/>
              <a:t>‹#›</a:t>
            </a:fld>
            <a:endParaRPr lang="ru-RU"/>
          </a:p>
        </p:txBody>
      </p:sp>
    </p:spTree>
    <p:extLst>
      <p:ext uri="{BB962C8B-B14F-4D97-AF65-F5344CB8AC3E}">
        <p14:creationId xmlns:p14="http://schemas.microsoft.com/office/powerpoint/2010/main" val="2236241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5881F79-DAF8-437D-9DE3-DFAEA75CA67F}" type="slidenum">
              <a:rPr lang="ru-RU" smtClean="0"/>
              <a:t>23</a:t>
            </a:fld>
            <a:endParaRPr lang="ru-RU"/>
          </a:p>
        </p:txBody>
      </p:sp>
    </p:spTree>
    <p:extLst>
      <p:ext uri="{BB962C8B-B14F-4D97-AF65-F5344CB8AC3E}">
        <p14:creationId xmlns:p14="http://schemas.microsoft.com/office/powerpoint/2010/main" val="25942385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14180C1B-4CC5-463F-97CA-F2179B33F445}" type="datetimeFigureOut">
              <a:rPr lang="ru-RU" smtClean="0"/>
              <a:t>15.08.2012</a:t>
            </a:fld>
            <a:endParaRPr lang="ru-RU"/>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98BC8E5-E607-40B6-8898-19FA89479F5A}" type="slidenum">
              <a:rPr lang="ru-RU" smtClean="0"/>
              <a:t>‹#›</a:t>
            </a:fld>
            <a:endParaRPr lang="ru-RU"/>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4180C1B-4CC5-463F-97CA-F2179B33F445}" type="datetimeFigureOut">
              <a:rPr lang="ru-RU" smtClean="0"/>
              <a:t>15.08.2012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98BC8E5-E607-40B6-8898-19FA89479F5A}" type="slidenum">
              <a:rPr lang="ru-RU" smtClean="0"/>
              <a:t>‹#›</a:t>
            </a:fld>
            <a:endParaRPr lang="ru-RU"/>
          </a:p>
        </p:txBody>
      </p:sp>
      <p:sp>
        <p:nvSpPr>
          <p:cNvPr id="11" name="Title 10"/>
          <p:cNvSpPr>
            <a:spLocks noGrp="1"/>
          </p:cNvSpPr>
          <p:nvPr>
            <p:ph type="title"/>
          </p:nvPr>
        </p:nvSpPr>
        <p:spPr/>
        <p:txBody>
          <a:bodyPr/>
          <a:lstStyle/>
          <a:p>
            <a:r>
              <a:rPr lang="ru-RU" smtClean="0"/>
              <a:t>Образец заголовка</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4180C1B-4CC5-463F-97CA-F2179B33F445}" type="datetimeFigureOut">
              <a:rPr lang="ru-RU" smtClean="0"/>
              <a:t>15.08.2012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98BC8E5-E607-40B6-8898-19FA89479F5A}"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4180C1B-4CC5-463F-97CA-F2179B33F445}" type="datetimeFigureOut">
              <a:rPr lang="ru-RU" smtClean="0"/>
              <a:t>15.08.2012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98BC8E5-E607-40B6-8898-19FA89479F5A}" type="slidenum">
              <a:rPr lang="ru-RU" smtClean="0"/>
              <a:t>‹#›</a:t>
            </a:fld>
            <a:endParaRPr lang="ru-RU"/>
          </a:p>
        </p:txBody>
      </p:sp>
      <p:sp>
        <p:nvSpPr>
          <p:cNvPr id="12" name="Title 1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4180C1B-4CC5-463F-97CA-F2179B33F445}" type="datetimeFigureOut">
              <a:rPr lang="ru-RU" smtClean="0"/>
              <a:t>15.08.2012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98BC8E5-E607-40B6-8898-19FA89479F5A}" type="slidenum">
              <a:rPr lang="ru-RU" smtClean="0"/>
              <a:t>‹#›</a:t>
            </a:fld>
            <a:endParaRPr lang="ru-RU"/>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4180C1B-4CC5-463F-97CA-F2179B33F445}" type="datetimeFigureOut">
              <a:rPr lang="ru-RU" smtClean="0"/>
              <a:t>15.08.2012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98BC8E5-E607-40B6-8898-19FA89479F5A}" type="slidenum">
              <a:rPr lang="ru-RU" smtClean="0"/>
              <a:t>‹#›</a:t>
            </a:fld>
            <a:endParaRPr lang="ru-RU"/>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180C1B-4CC5-463F-97CA-F2179B33F445}" type="datetimeFigureOut">
              <a:rPr lang="ru-RU" smtClean="0"/>
              <a:t>15.08.2012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98BC8E5-E607-40B6-8898-19FA89479F5A}"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ru-RU" smtClean="0"/>
              <a:t>Образец заголовка</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4180C1B-4CC5-463F-97CA-F2179B33F445}" type="datetimeFigureOut">
              <a:rPr lang="ru-RU" smtClean="0"/>
              <a:t>15.08.2012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98BC8E5-E607-40B6-8898-19FA89479F5A}"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ru-RU" smtClean="0"/>
              <a:t>Образец заголовка</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4180C1B-4CC5-463F-97CA-F2179B33F445}" type="datetimeFigureOut">
              <a:rPr lang="ru-RU" smtClean="0"/>
              <a:t>15.08.2012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98BC8E5-E607-40B6-8898-19FA89479F5A}"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4180C1B-4CC5-463F-97CA-F2179B33F445}" type="datetimeFigureOut">
              <a:rPr lang="ru-RU" smtClean="0"/>
              <a:t>15.08.2012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98BC8E5-E607-40B6-8898-19FA89479F5A}" type="slidenum">
              <a:rPr lang="ru-RU" smtClean="0"/>
              <a:t>‹#›</a:t>
            </a:fld>
            <a:endParaRPr lang="ru-RU"/>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4180C1B-4CC5-463F-97CA-F2179B33F445}" type="datetimeFigureOut">
              <a:rPr lang="ru-RU" smtClean="0"/>
              <a:t>15.08.2012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98BC8E5-E607-40B6-8898-19FA89479F5A}" type="slidenum">
              <a:rPr lang="ru-RU" smtClean="0"/>
              <a:t>‹#›</a:t>
            </a:fld>
            <a:endParaRPr lang="ru-RU"/>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Заголовок, клип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609600"/>
            <a:ext cx="7772400" cy="1143000"/>
          </a:xfrm>
        </p:spPr>
        <p:txBody>
          <a:bodyPr/>
          <a:lstStyle/>
          <a:p>
            <a:r>
              <a:rPr lang="ru-RU" smtClean="0"/>
              <a:t>Образец заголовка</a:t>
            </a:r>
            <a:endParaRPr lang="ru-RU"/>
          </a:p>
        </p:txBody>
      </p:sp>
      <p:sp>
        <p:nvSpPr>
          <p:cNvPr id="3" name="Клип 2"/>
          <p:cNvSpPr>
            <a:spLocks noGrp="1"/>
          </p:cNvSpPr>
          <p:nvPr>
            <p:ph type="clipArt" sz="half" idx="1"/>
          </p:nvPr>
        </p:nvSpPr>
        <p:spPr>
          <a:xfrm>
            <a:off x="685800" y="1981200"/>
            <a:ext cx="3810000" cy="4114800"/>
          </a:xfrm>
        </p:spPr>
        <p:txBody>
          <a:bodyPr/>
          <a:lstStyle/>
          <a:p>
            <a:pPr lvl="0"/>
            <a:endParaRPr lang="ru-RU" noProof="0" smtClean="0"/>
          </a:p>
        </p:txBody>
      </p:sp>
      <p:sp>
        <p:nvSpPr>
          <p:cNvPr id="4" name="Текст 3"/>
          <p:cNvSpPr>
            <a:spLocks noGrp="1"/>
          </p:cNvSpPr>
          <p:nvPr>
            <p:ph type="body" sz="half" idx="2"/>
          </p:nvPr>
        </p:nvSpPr>
        <p:spPr>
          <a:xfrm>
            <a:off x="4648200" y="1981200"/>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37"/>
          <p:cNvSpPr>
            <a:spLocks noGrp="1" noChangeArrowheads="1"/>
          </p:cNvSpPr>
          <p:nvPr>
            <p:ph type="dt" sz="half" idx="10"/>
          </p:nvPr>
        </p:nvSpPr>
        <p:spPr>
          <a:ln/>
        </p:spPr>
        <p:txBody>
          <a:bodyPr/>
          <a:lstStyle>
            <a:lvl1pPr>
              <a:defRPr/>
            </a:lvl1pPr>
          </a:lstStyle>
          <a:p>
            <a:pPr>
              <a:defRPr/>
            </a:pPr>
            <a:endParaRPr lang="ru-RU"/>
          </a:p>
        </p:txBody>
      </p:sp>
      <p:sp>
        <p:nvSpPr>
          <p:cNvPr id="6" name="Rectangle 38"/>
          <p:cNvSpPr>
            <a:spLocks noGrp="1" noChangeArrowheads="1"/>
          </p:cNvSpPr>
          <p:nvPr>
            <p:ph type="ftr" sz="quarter" idx="11"/>
          </p:nvPr>
        </p:nvSpPr>
        <p:spPr>
          <a:ln/>
        </p:spPr>
        <p:txBody>
          <a:bodyPr/>
          <a:lstStyle>
            <a:lvl1pPr>
              <a:defRPr/>
            </a:lvl1pPr>
          </a:lstStyle>
          <a:p>
            <a:pPr>
              <a:defRPr/>
            </a:pPr>
            <a:endParaRPr lang="ru-RU"/>
          </a:p>
        </p:txBody>
      </p:sp>
      <p:sp>
        <p:nvSpPr>
          <p:cNvPr id="7" name="Rectangle 39"/>
          <p:cNvSpPr>
            <a:spLocks noGrp="1" noChangeArrowheads="1"/>
          </p:cNvSpPr>
          <p:nvPr>
            <p:ph type="sldNum" sz="quarter" idx="12"/>
          </p:nvPr>
        </p:nvSpPr>
        <p:spPr>
          <a:ln/>
        </p:spPr>
        <p:txBody>
          <a:bodyPr/>
          <a:lstStyle>
            <a:lvl1pPr>
              <a:defRPr/>
            </a:lvl1pPr>
          </a:lstStyle>
          <a:p>
            <a:pPr>
              <a:defRPr/>
            </a:pPr>
            <a:fld id="{D269B51C-85CD-4686-AAA8-F0DF46162F3D}" type="slidenum">
              <a:rPr lang="ru-RU"/>
              <a:pPr>
                <a:defRPr/>
              </a:pPr>
              <a:t>‹#›</a:t>
            </a:fld>
            <a:endParaRPr lang="ru-RU"/>
          </a:p>
        </p:txBody>
      </p:sp>
    </p:spTree>
    <p:extLst>
      <p:ext uri="{BB962C8B-B14F-4D97-AF65-F5344CB8AC3E}">
        <p14:creationId xmlns:p14="http://schemas.microsoft.com/office/powerpoint/2010/main" val="161728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14180C1B-4CC5-463F-97CA-F2179B33F445}" type="datetimeFigureOut">
              <a:rPr lang="ru-RU" smtClean="0"/>
              <a:t>15.08.2012</a:t>
            </a:fld>
            <a:endParaRPr lang="ru-RU"/>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098BC8E5-E607-40B6-8898-19FA89479F5A}"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uk.wikipedia.org/wiki/%D0%9C%D0%BE%D1%85%D0%B5%D0%BD%D0%B4%D0%B6%D0%BE-%D0%94%D0%B0%D1%80%D0%BE"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oleObject" Target="../embeddings/oleObject1.bin"/><Relationship Id="rId7" Type="http://schemas.openxmlformats.org/officeDocument/2006/relationships/image" Target="../media/image32.wmf"/><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31.wmf"/><Relationship Id="rId5" Type="http://schemas.openxmlformats.org/officeDocument/2006/relationships/image" Target="../media/image30.wmf"/><Relationship Id="rId10" Type="http://schemas.openxmlformats.org/officeDocument/2006/relationships/image" Target="../media/image35.wmf"/><Relationship Id="rId4" Type="http://schemas.openxmlformats.org/officeDocument/2006/relationships/image" Target="../media/image29.wmf"/><Relationship Id="rId9" Type="http://schemas.openxmlformats.org/officeDocument/2006/relationships/image" Target="../media/image34.wmf"/></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uk-UA" sz="8000" dirty="0" smtClean="0"/>
              <a:t>Стародавня Індія</a:t>
            </a:r>
            <a:endParaRPr lang="ru-RU" sz="8000" dirty="0"/>
          </a:p>
        </p:txBody>
      </p:sp>
      <p:sp>
        <p:nvSpPr>
          <p:cNvPr id="3" name="Подзаголовок 2"/>
          <p:cNvSpPr>
            <a:spLocks noGrp="1"/>
          </p:cNvSpPr>
          <p:nvPr>
            <p:ph type="subTitle" idx="1"/>
          </p:nvPr>
        </p:nvSpPr>
        <p:spPr>
          <a:xfrm>
            <a:off x="3707904" y="4293096"/>
            <a:ext cx="4568552" cy="1752600"/>
          </a:xfrm>
        </p:spPr>
        <p:txBody>
          <a:bodyPr>
            <a:normAutofit fontScale="92500"/>
          </a:bodyPr>
          <a:lstStyle/>
          <a:p>
            <a:pPr algn="r"/>
            <a:r>
              <a:rPr lang="uk-UA" dirty="0">
                <a:effectLst/>
              </a:rPr>
              <a:t>Автор: Кодола Валентина Іванівна</a:t>
            </a:r>
            <a:endParaRPr lang="ru-RU" b="1" dirty="0">
              <a:effectLst/>
            </a:endParaRPr>
          </a:p>
          <a:p>
            <a:pPr algn="r"/>
            <a:r>
              <a:rPr lang="uk-UA" dirty="0" err="1">
                <a:effectLst/>
              </a:rPr>
              <a:t>Шендерівський</a:t>
            </a:r>
            <a:r>
              <a:rPr lang="uk-UA" dirty="0">
                <a:effectLst/>
              </a:rPr>
              <a:t> НВК </a:t>
            </a:r>
            <a:endParaRPr lang="ru-RU" b="1" dirty="0">
              <a:effectLst/>
            </a:endParaRPr>
          </a:p>
          <a:p>
            <a:pPr algn="r"/>
            <a:r>
              <a:rPr lang="uk-UA" dirty="0">
                <a:effectLst/>
              </a:rPr>
              <a:t>К-Шевченківський р-н</a:t>
            </a:r>
            <a:endParaRPr lang="ru-RU" b="1" dirty="0">
              <a:effectLst/>
            </a:endParaRPr>
          </a:p>
          <a:p>
            <a:pPr algn="r"/>
            <a:r>
              <a:rPr lang="uk-UA" dirty="0">
                <a:effectLst/>
              </a:rPr>
              <a:t>Черкаська обл.</a:t>
            </a:r>
            <a:endParaRPr lang="ru-RU" b="1" dirty="0">
              <a:effectLst/>
            </a:endParaRPr>
          </a:p>
          <a:p>
            <a:endParaRPr lang="ru-RU" dirty="0"/>
          </a:p>
        </p:txBody>
      </p:sp>
    </p:spTree>
    <p:extLst>
      <p:ext uri="{BB962C8B-B14F-4D97-AF65-F5344CB8AC3E}">
        <p14:creationId xmlns:p14="http://schemas.microsoft.com/office/powerpoint/2010/main" val="14403342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lnSpcReduction="10000"/>
          </a:bodyPr>
          <a:lstStyle/>
          <a:p>
            <a:r>
              <a:rPr lang="uk-UA" dirty="0"/>
              <a:t>У Південній Азії, на півострові </a:t>
            </a:r>
            <a:r>
              <a:rPr lang="uk-UA" dirty="0" err="1"/>
              <a:t>Індостан</a:t>
            </a:r>
            <a:r>
              <a:rPr lang="uk-UA" dirty="0"/>
              <a:t>, була розташована величезна країна – Стародавня Індія. Тепер на її території існують п'ять держав – Індія, Пакистан, Непал, Бангладеш, Шрі-Ланка. Береги Індії із заходу, зі сходу і з півдня омиваються Індійським океаном. Аравійським морем та Бенгальською затокою. На півночі країна оточена найбільшим і найвищим у світі гірським хребтом – Гімалаями, які відділяли Індію від інших країн світу. Тільки на північному заході Індії пролягав у давнину шлях з неї в інші країни.</a:t>
            </a:r>
            <a:endParaRPr lang="ru-RU"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16701857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0" y="-99392"/>
            <a:ext cx="9125970" cy="6957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42663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t>До </a:t>
            </a:r>
            <a:r>
              <a:rPr lang="en-US" dirty="0"/>
              <a:t>XIX </a:t>
            </a:r>
            <a:r>
              <a:rPr lang="ru-RU" dirty="0"/>
              <a:t>ст. </a:t>
            </a:r>
            <a:r>
              <a:rPr lang="ru-RU" dirty="0" err="1"/>
              <a:t>Індія</a:t>
            </a:r>
            <a:r>
              <a:rPr lang="ru-RU" dirty="0"/>
              <a:t> не мала </a:t>
            </a:r>
            <a:r>
              <a:rPr lang="ru-RU" dirty="0" err="1"/>
              <a:t>загальної</a:t>
            </a:r>
            <a:r>
              <a:rPr lang="ru-RU" dirty="0"/>
              <a:t> </a:t>
            </a:r>
            <a:r>
              <a:rPr lang="ru-RU" dirty="0" err="1"/>
              <a:t>назви</a:t>
            </a:r>
            <a:r>
              <a:rPr lang="ru-RU" dirty="0"/>
              <a:t>. Перси і </a:t>
            </a:r>
            <a:r>
              <a:rPr lang="ru-RU" dirty="0" err="1"/>
              <a:t>китайці</a:t>
            </a:r>
            <a:r>
              <a:rPr lang="ru-RU" dirty="0"/>
              <a:t> </a:t>
            </a:r>
            <a:r>
              <a:rPr lang="ru-RU" dirty="0" err="1"/>
              <a:t>називали</a:t>
            </a:r>
            <a:r>
              <a:rPr lang="ru-RU" dirty="0"/>
              <a:t> </a:t>
            </a:r>
            <a:r>
              <a:rPr lang="ru-RU" dirty="0" err="1"/>
              <a:t>країну</a:t>
            </a:r>
            <a:r>
              <a:rPr lang="ru-RU" dirty="0"/>
              <a:t> </a:t>
            </a:r>
            <a:r>
              <a:rPr lang="ru-RU" dirty="0" err="1"/>
              <a:t>Синдху</a:t>
            </a:r>
            <a:r>
              <a:rPr lang="ru-RU" dirty="0"/>
              <a:t>, греки ж </a:t>
            </a:r>
            <a:r>
              <a:rPr lang="ru-RU" dirty="0" err="1"/>
              <a:t>вимовляли</a:t>
            </a:r>
            <a:r>
              <a:rPr lang="ru-RU" dirty="0"/>
              <a:t> </a:t>
            </a:r>
            <a:r>
              <a:rPr lang="ru-RU" dirty="0" err="1"/>
              <a:t>це</a:t>
            </a:r>
            <a:r>
              <a:rPr lang="ru-RU" dirty="0"/>
              <a:t> слово як «</a:t>
            </a:r>
            <a:r>
              <a:rPr lang="ru-RU" dirty="0" err="1"/>
              <a:t>Індос</a:t>
            </a:r>
            <a:r>
              <a:rPr lang="ru-RU" dirty="0"/>
              <a:t>». </a:t>
            </a:r>
            <a:r>
              <a:rPr lang="ru-RU" dirty="0" err="1"/>
              <a:t>Мусульмани</a:t>
            </a:r>
            <a:r>
              <a:rPr lang="ru-RU" dirty="0"/>
              <a:t>, </a:t>
            </a:r>
            <a:r>
              <a:rPr lang="ru-RU" dirty="0" err="1"/>
              <a:t>що</a:t>
            </a:r>
            <a:r>
              <a:rPr lang="ru-RU" dirty="0"/>
              <a:t> </a:t>
            </a:r>
            <a:r>
              <a:rPr lang="ru-RU" dirty="0" err="1"/>
              <a:t>завоювали</a:t>
            </a:r>
            <a:r>
              <a:rPr lang="ru-RU" dirty="0"/>
              <a:t> </a:t>
            </a:r>
            <a:r>
              <a:rPr lang="ru-RU" dirty="0" err="1"/>
              <a:t>Індію</a:t>
            </a:r>
            <a:r>
              <a:rPr lang="ru-RU" dirty="0"/>
              <a:t> у </a:t>
            </a:r>
            <a:r>
              <a:rPr lang="en-US" dirty="0"/>
              <a:t>XII—XIII </a:t>
            </a:r>
            <a:r>
              <a:rPr lang="ru-RU" dirty="0"/>
              <a:t>ст., дали </a:t>
            </a:r>
            <a:r>
              <a:rPr lang="ru-RU" dirty="0" err="1"/>
              <a:t>їй</a:t>
            </a:r>
            <a:r>
              <a:rPr lang="ru-RU" dirty="0"/>
              <a:t> </a:t>
            </a:r>
            <a:r>
              <a:rPr lang="ru-RU" dirty="0" err="1"/>
              <a:t>ім'я</a:t>
            </a:r>
            <a:r>
              <a:rPr lang="ru-RU" dirty="0"/>
              <a:t> </a:t>
            </a:r>
            <a:r>
              <a:rPr lang="ru-RU" dirty="0" err="1"/>
              <a:t>Хіндустан</a:t>
            </a:r>
            <a:r>
              <a:rPr lang="ru-RU" dirty="0"/>
              <a:t> (</a:t>
            </a:r>
            <a:r>
              <a:rPr lang="ru-RU" dirty="0" err="1"/>
              <a:t>Країна</a:t>
            </a:r>
            <a:r>
              <a:rPr lang="ru-RU" dirty="0"/>
              <a:t> </a:t>
            </a:r>
            <a:r>
              <a:rPr lang="ru-RU" dirty="0" err="1"/>
              <a:t>індусів</a:t>
            </a:r>
            <a:r>
              <a:rPr lang="ru-RU" dirty="0"/>
              <a:t>), яке в </a:t>
            </a:r>
            <a:r>
              <a:rPr lang="ru-RU" dirty="0" err="1"/>
              <a:t>Європі</a:t>
            </a:r>
            <a:r>
              <a:rPr lang="ru-RU" dirty="0"/>
              <a:t> звучало як </a:t>
            </a:r>
            <a:r>
              <a:rPr lang="ru-RU" dirty="0" err="1"/>
              <a:t>Індостан</a:t>
            </a:r>
            <a:r>
              <a:rPr lang="ru-RU" dirty="0"/>
              <a:t>. </a:t>
            </a:r>
            <a:r>
              <a:rPr lang="ru-RU" dirty="0" err="1"/>
              <a:t>Назва</a:t>
            </a:r>
            <a:r>
              <a:rPr lang="ru-RU" dirty="0"/>
              <a:t> «</a:t>
            </a:r>
            <a:r>
              <a:rPr lang="ru-RU" dirty="0" err="1"/>
              <a:t>Індія</a:t>
            </a:r>
            <a:r>
              <a:rPr lang="ru-RU" dirty="0"/>
              <a:t>» в </a:t>
            </a:r>
            <a:r>
              <a:rPr lang="ru-RU" dirty="0" err="1"/>
              <a:t>його</a:t>
            </a:r>
            <a:r>
              <a:rPr lang="ru-RU" dirty="0"/>
              <a:t> </a:t>
            </a:r>
            <a:r>
              <a:rPr lang="ru-RU" dirty="0" err="1"/>
              <a:t>сучасному</a:t>
            </a:r>
            <a:r>
              <a:rPr lang="ru-RU" dirty="0"/>
              <a:t> </a:t>
            </a:r>
            <a:r>
              <a:rPr lang="ru-RU" dirty="0" err="1"/>
              <a:t>значенні</a:t>
            </a:r>
            <a:r>
              <a:rPr lang="ru-RU" dirty="0"/>
              <a:t> </a:t>
            </a:r>
            <a:r>
              <a:rPr lang="ru-RU" dirty="0" err="1"/>
              <a:t>з'явилася</a:t>
            </a:r>
            <a:r>
              <a:rPr lang="ru-RU" dirty="0"/>
              <a:t> </a:t>
            </a:r>
            <a:r>
              <a:rPr lang="ru-RU" dirty="0" err="1"/>
              <a:t>тільки</a:t>
            </a:r>
            <a:r>
              <a:rPr lang="ru-RU" dirty="0"/>
              <a:t> у </a:t>
            </a:r>
            <a:r>
              <a:rPr lang="en-US" dirty="0"/>
              <a:t>XIX </a:t>
            </a:r>
            <a:r>
              <a:rPr lang="ru-RU" dirty="0"/>
              <a:t>ст. </a:t>
            </a:r>
          </a:p>
          <a:p>
            <a:pPr marL="0" indent="0">
              <a:buNone/>
            </a:pPr>
            <a:endParaRPr lang="ru-RU"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32990689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4" name="Picture 2"/>
          <p:cNvPicPr>
            <a:picLocks noGrp="1" noChangeAspect="1" noChangeArrowheads="1"/>
          </p:cNvPicPr>
          <p:nvPr>
            <p:ph idx="1"/>
          </p:nvPr>
        </p:nvPicPr>
        <p:blipFill>
          <a:blip r:embed="rId2"/>
          <a:srcRect/>
          <a:stretch>
            <a:fillRect/>
          </a:stretch>
        </p:blipFill>
        <p:spPr bwMode="auto">
          <a:xfrm>
            <a:off x="39036" y="26594"/>
            <a:ext cx="9126105" cy="6831406"/>
          </a:xfrm>
          <a:prstGeom prst="rect">
            <a:avLst/>
          </a:prstGeom>
          <a:noFill/>
          <a:ln w="9525">
            <a:noFill/>
            <a:miter lim="800000"/>
            <a:headEnd/>
            <a:tailEnd/>
          </a:ln>
          <a:effectLst/>
        </p:spPr>
      </p:pic>
    </p:spTree>
    <p:extLst>
      <p:ext uri="{BB962C8B-B14F-4D97-AF65-F5344CB8AC3E}">
        <p14:creationId xmlns:p14="http://schemas.microsoft.com/office/powerpoint/2010/main" val="17176127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5" y="2248347"/>
            <a:ext cx="8280920" cy="4276997"/>
          </a:xfrm>
        </p:spPr>
        <p:txBody>
          <a:bodyPr>
            <a:normAutofit fontScale="70000" lnSpcReduction="20000"/>
          </a:bodyPr>
          <a:lstStyle/>
          <a:p>
            <a:r>
              <a:rPr lang="uk-UA" dirty="0"/>
              <a:t>Природа Індії вражає своєю пишністю і різноманітністю. Уже в стародавні часи на Індію дивились як на країну чудес. У країні багато тропічних лісів, є степи та пустелі. Велику частину півострова </a:t>
            </a:r>
            <a:r>
              <a:rPr lang="uk-UA" dirty="0" err="1"/>
              <a:t>Індостан</a:t>
            </a:r>
            <a:r>
              <a:rPr lang="uk-UA" dirty="0"/>
              <a:t> займає плоскогір'я, багате на поклади міді та заліза. У Гімалайських горах беруть початок дві великі річки Індії – Ганг, що тече на схід, та Інд, що тече на захід. Коли південний вітер жене дощові хмари з океану, гори їх зупиняють. Тому цілих два місяці на рік – липень та серпень – в Індії йдуть дощі і річки виходять з берегів. В інший період року дощі бувають рідко. В долинах річок, особливо Гангу, були дуже родючі ґрунти.</a:t>
            </a:r>
          </a:p>
          <a:p>
            <a:r>
              <a:rPr lang="uk-UA" dirty="0"/>
              <a:t>Індія розташована близько до екватора, тому більшу частину року тут жарко. Гімалаї не дають проникнути холодним північним вітрам. Велику територію Індії, особливо долину Гангу, покривали вічнозелені тропічні ліси – джунглі. Від густого листя навіть удень там темно. Гілки дерев обвиті ліанами, які звішуються вниз, не даючи змоги пройти лісом. Там водилися тигри, пантери, слони, ведмеді, буйволи, носороги, леопарди, мавпи. По землі повзали змії: величезні пітони, отруйні кобри та гадюки. В джунглях водилося безліч комах, укуси деяких з них були смертельними.</a:t>
            </a:r>
          </a:p>
          <a:p>
            <a:endParaRPr lang="ru-RU"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372648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4" name="Picture 6" descr="Рисунок2"/>
          <p:cNvPicPr>
            <a:picLocks noGrp="1" noChangeAspect="1" noChangeArrowheads="1"/>
          </p:cNvPicPr>
          <p:nvPr>
            <p:ph idx="1"/>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30155" y="0"/>
            <a:ext cx="5832341" cy="6858000"/>
          </a:xfrm>
          <a:prstGeom prst="rect">
            <a:avLst/>
          </a:prstGeom>
          <a:noFill/>
          <a:ln w="57150">
            <a:solidFill>
              <a:schemeClr val="bg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86904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220072" y="1916832"/>
            <a:ext cx="3600400" cy="1054250"/>
          </a:xfrm>
        </p:spPr>
        <p:txBody>
          <a:bodyPr/>
          <a:lstStyle/>
          <a:p>
            <a:r>
              <a:rPr lang="uk-UA" sz="4000" dirty="0" smtClean="0"/>
              <a:t>Розгляньте карту і скажіть, чим могли займатись жителі Давньої Індії ?</a:t>
            </a:r>
            <a:endParaRPr lang="ru-RU" sz="4000" dirty="0"/>
          </a:p>
        </p:txBody>
      </p:sp>
      <p:pic>
        <p:nvPicPr>
          <p:cNvPr id="4" name="Picture 8" descr="Рисунок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4913477" cy="6858000"/>
          </a:xfrm>
          <a:prstGeom prst="rect">
            <a:avLst/>
          </a:prstGeom>
          <a:noFill/>
          <a:ln w="76200">
            <a:solidFill>
              <a:schemeClr val="bg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4538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uk-UA" dirty="0"/>
              <a:t>Територія Індії була населена з дуже давніх часів. Найдавніше населення Індії створило свою самобутню культуру. В результаті розкопок було виявлено залишки двох великих міст, які збудовані за точним планом, їх назвали </a:t>
            </a:r>
            <a:r>
              <a:rPr lang="uk-UA" i="1" dirty="0" err="1"/>
              <a:t>Мохенджо-Даро</a:t>
            </a:r>
            <a:r>
              <a:rPr lang="uk-UA" i="1" dirty="0"/>
              <a:t> </a:t>
            </a:r>
            <a:r>
              <a:rPr lang="uk-UA" dirty="0"/>
              <a:t>та</a:t>
            </a:r>
            <a:r>
              <a:rPr lang="uk-UA" i="1" dirty="0"/>
              <a:t> </a:t>
            </a:r>
            <a:r>
              <a:rPr lang="uk-UA" i="1" dirty="0" err="1"/>
              <a:t>Хараппа</a:t>
            </a:r>
            <a:r>
              <a:rPr lang="uk-UA" dirty="0"/>
              <a:t>. Вони були засновані у III тис. до н.е. на берегах річки Інд.</a:t>
            </a:r>
            <a:endParaRPr lang="ru-RU"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5422280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a:p>
        </p:txBody>
      </p:sp>
      <p:sp>
        <p:nvSpPr>
          <p:cNvPr id="3" name="Заголовок 2"/>
          <p:cNvSpPr>
            <a:spLocks noGrp="1"/>
          </p:cNvSpPr>
          <p:nvPr>
            <p:ph type="title"/>
          </p:nvPr>
        </p:nvSpPr>
        <p:spPr>
          <a:xfrm>
            <a:off x="395536" y="1628800"/>
            <a:ext cx="8424936" cy="4032448"/>
          </a:xfrm>
        </p:spPr>
        <p:txBody>
          <a:bodyPr/>
          <a:lstStyle/>
          <a:p>
            <a:r>
              <a:rPr lang="uk-UA" sz="8800" b="1" dirty="0" err="1"/>
              <a:t>Мохенджо-Даро</a:t>
            </a:r>
            <a:r>
              <a:rPr lang="uk-UA" sz="8800" b="1" dirty="0"/>
              <a:t> та </a:t>
            </a:r>
            <a:r>
              <a:rPr lang="uk-UA" sz="8800" b="1" dirty="0" smtClean="0"/>
              <a:t/>
            </a:r>
            <a:br>
              <a:rPr lang="uk-UA" sz="8800" b="1" dirty="0" smtClean="0"/>
            </a:br>
            <a:r>
              <a:rPr lang="uk-UA" sz="8800" b="1" dirty="0" err="1" smtClean="0"/>
              <a:t>Хараппа</a:t>
            </a:r>
            <a:r>
              <a:rPr lang="uk-UA" sz="8800" b="1" dirty="0"/>
              <a:t>.</a:t>
            </a:r>
            <a:endParaRPr lang="ru-RU" sz="8800" b="1" dirty="0"/>
          </a:p>
        </p:txBody>
      </p:sp>
    </p:spTree>
    <p:extLst>
      <p:ext uri="{BB962C8B-B14F-4D97-AF65-F5344CB8AC3E}">
        <p14:creationId xmlns:p14="http://schemas.microsoft.com/office/powerpoint/2010/main" val="223729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4" name="Picture 7" descr="Рисунок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2139" y="692696"/>
            <a:ext cx="8491620" cy="4464496"/>
          </a:xfrm>
          <a:prstGeom prst="rect">
            <a:avLst/>
          </a:prstGeom>
          <a:noFill/>
          <a:ln w="76200">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5" name="Text Box 8"/>
          <p:cNvSpPr txBox="1">
            <a:spLocks noChangeArrowheads="1"/>
          </p:cNvSpPr>
          <p:nvPr/>
        </p:nvSpPr>
        <p:spPr bwMode="auto">
          <a:xfrm>
            <a:off x="5329650" y="5661248"/>
            <a:ext cx="2604559" cy="830997"/>
          </a:xfrm>
          <a:prstGeom prst="rect">
            <a:avLst/>
          </a:prstGeom>
          <a:ln>
            <a:headEnd type="none" w="sm" len="sm"/>
            <a:tailEnd type="none" w="sm" len="sm"/>
          </a:ln>
        </p:spPr>
        <p:style>
          <a:lnRef idx="2">
            <a:schemeClr val="accent1"/>
          </a:lnRef>
          <a:fillRef idx="1">
            <a:schemeClr val="lt1"/>
          </a:fillRef>
          <a:effectRef idx="0">
            <a:schemeClr val="accent1"/>
          </a:effectRef>
          <a:fontRef idx="minor">
            <a:schemeClr val="dk1"/>
          </a:fontRef>
        </p:style>
        <p:txBody>
          <a:bodyPr wrap="none">
            <a:spAutoFit/>
          </a:bodyPr>
          <a:lstStyle>
            <a:lvl1pPr>
              <a:defRPr sz="5400">
                <a:solidFill>
                  <a:schemeClr val="tx1"/>
                </a:solidFill>
                <a:latin typeface="Arial Cyr" charset="-52"/>
              </a:defRPr>
            </a:lvl1pPr>
            <a:lvl2pPr marL="742950" indent="-285750">
              <a:defRPr sz="5400">
                <a:solidFill>
                  <a:schemeClr val="tx1"/>
                </a:solidFill>
                <a:latin typeface="Arial Cyr" charset="-52"/>
              </a:defRPr>
            </a:lvl2pPr>
            <a:lvl3pPr marL="1143000" indent="-228600">
              <a:defRPr sz="5400">
                <a:solidFill>
                  <a:schemeClr val="tx1"/>
                </a:solidFill>
                <a:latin typeface="Arial Cyr" charset="-52"/>
              </a:defRPr>
            </a:lvl3pPr>
            <a:lvl4pPr marL="1600200" indent="-228600">
              <a:defRPr sz="5400">
                <a:solidFill>
                  <a:schemeClr val="tx1"/>
                </a:solidFill>
                <a:latin typeface="Arial Cyr" charset="-52"/>
              </a:defRPr>
            </a:lvl4pPr>
            <a:lvl5pPr marL="2057400" indent="-228600">
              <a:defRPr sz="5400">
                <a:solidFill>
                  <a:schemeClr val="tx1"/>
                </a:solidFill>
                <a:latin typeface="Arial Cyr" charset="-52"/>
              </a:defRPr>
            </a:lvl5pPr>
            <a:lvl6pPr marL="2514600" indent="-228600" eaLnBrk="0" fontAlgn="base" hangingPunct="0">
              <a:spcBef>
                <a:spcPct val="0"/>
              </a:spcBef>
              <a:spcAft>
                <a:spcPct val="0"/>
              </a:spcAft>
              <a:defRPr sz="5400">
                <a:solidFill>
                  <a:schemeClr val="tx1"/>
                </a:solidFill>
                <a:latin typeface="Arial Cyr" charset="-52"/>
              </a:defRPr>
            </a:lvl6pPr>
            <a:lvl7pPr marL="2971800" indent="-228600" eaLnBrk="0" fontAlgn="base" hangingPunct="0">
              <a:spcBef>
                <a:spcPct val="0"/>
              </a:spcBef>
              <a:spcAft>
                <a:spcPct val="0"/>
              </a:spcAft>
              <a:defRPr sz="5400">
                <a:solidFill>
                  <a:schemeClr val="tx1"/>
                </a:solidFill>
                <a:latin typeface="Arial Cyr" charset="-52"/>
              </a:defRPr>
            </a:lvl7pPr>
            <a:lvl8pPr marL="3429000" indent="-228600" eaLnBrk="0" fontAlgn="base" hangingPunct="0">
              <a:spcBef>
                <a:spcPct val="0"/>
              </a:spcBef>
              <a:spcAft>
                <a:spcPct val="0"/>
              </a:spcAft>
              <a:defRPr sz="5400">
                <a:solidFill>
                  <a:schemeClr val="tx1"/>
                </a:solidFill>
                <a:latin typeface="Arial Cyr" charset="-52"/>
              </a:defRPr>
            </a:lvl8pPr>
            <a:lvl9pPr marL="3886200" indent="-228600" eaLnBrk="0" fontAlgn="base" hangingPunct="0">
              <a:spcBef>
                <a:spcPct val="0"/>
              </a:spcBef>
              <a:spcAft>
                <a:spcPct val="0"/>
              </a:spcAft>
              <a:defRPr sz="5400">
                <a:solidFill>
                  <a:schemeClr val="tx1"/>
                </a:solidFill>
                <a:latin typeface="Arial Cyr" charset="-52"/>
              </a:defRPr>
            </a:lvl9pPr>
          </a:lstStyle>
          <a:p>
            <a:pPr algn="ctr"/>
            <a:r>
              <a:rPr lang="ru-RU" sz="2400" b="1" dirty="0" err="1" smtClean="0">
                <a:solidFill>
                  <a:srgbClr val="CC6600"/>
                </a:solidFill>
              </a:rPr>
              <a:t>Развалини</a:t>
            </a:r>
            <a:r>
              <a:rPr lang="ru-RU" sz="2400" b="1" dirty="0" smtClean="0">
                <a:solidFill>
                  <a:srgbClr val="CC6600"/>
                </a:solidFill>
              </a:rPr>
              <a:t> </a:t>
            </a:r>
            <a:endParaRPr lang="ru-RU" sz="2400" b="1" dirty="0">
              <a:solidFill>
                <a:srgbClr val="CC6600"/>
              </a:solidFill>
            </a:endParaRPr>
          </a:p>
          <a:p>
            <a:pPr algn="ctr"/>
            <a:r>
              <a:rPr lang="ru-RU" sz="2400" b="1" dirty="0" err="1">
                <a:solidFill>
                  <a:srgbClr val="CC6600"/>
                </a:solidFill>
              </a:rPr>
              <a:t>Мохенджо-Даро</a:t>
            </a:r>
            <a:endParaRPr lang="ru-RU" sz="2400" b="1" dirty="0">
              <a:solidFill>
                <a:srgbClr val="CC6600"/>
              </a:solidFill>
            </a:endParaRPr>
          </a:p>
        </p:txBody>
      </p:sp>
    </p:spTree>
    <p:extLst>
      <p:ext uri="{BB962C8B-B14F-4D97-AF65-F5344CB8AC3E}">
        <p14:creationId xmlns:p14="http://schemas.microsoft.com/office/powerpoint/2010/main" val="1144489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86657"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165927" y="6165304"/>
            <a:ext cx="2801857"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ru-RU" dirty="0" err="1" smtClean="0"/>
              <a:t>Розкопки</a:t>
            </a:r>
            <a:r>
              <a:rPr lang="ru-RU" dirty="0" smtClean="0"/>
              <a:t> </a:t>
            </a:r>
            <a:r>
              <a:rPr lang="ru-RU" dirty="0" err="1" smtClean="0">
                <a:hlinkClick r:id="rId3" tooltip="Мохенджо-Даро"/>
              </a:rPr>
              <a:t>Мохенджо-Даро</a:t>
            </a:r>
            <a:r>
              <a:rPr lang="ru-RU" dirty="0" smtClean="0"/>
              <a:t>.</a:t>
            </a:r>
            <a:endParaRPr lang="ru-RU" dirty="0"/>
          </a:p>
        </p:txBody>
      </p:sp>
    </p:spTree>
    <p:extLst>
      <p:ext uri="{BB962C8B-B14F-4D97-AF65-F5344CB8AC3E}">
        <p14:creationId xmlns:p14="http://schemas.microsoft.com/office/powerpoint/2010/main" val="15825117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3" y="2248347"/>
            <a:ext cx="8136904" cy="4276997"/>
          </a:xfrm>
        </p:spPr>
        <p:txBody>
          <a:bodyPr>
            <a:normAutofit fontScale="70000" lnSpcReduction="20000"/>
          </a:bodyPr>
          <a:lstStyle/>
          <a:p>
            <a:r>
              <a:rPr lang="uk-UA" dirty="0"/>
              <a:t>Особливий інтерес становлять руїни стародавнього міста </a:t>
            </a:r>
            <a:r>
              <a:rPr lang="uk-UA" dirty="0" err="1"/>
              <a:t>Мохенджо-Даро</a:t>
            </a:r>
            <a:r>
              <a:rPr lang="uk-UA" dirty="0"/>
              <a:t>. Широкі та довгі вулиці простягалися з півночі на південь. їх перетинали інші, що йшли із заходу на схід. Ширина вулиць сягала 10 м. Вони перехрещувались під прямим кутом. Очевидно, в місті користувались транспортом на колесах. На перехрестях кути будинків заокруглені, щоб не заважати вуличному рухові.</a:t>
            </a:r>
          </a:p>
          <a:p>
            <a:r>
              <a:rPr lang="uk-UA" dirty="0"/>
              <a:t>Вулиці були забудовані </a:t>
            </a:r>
            <a:r>
              <a:rPr lang="uk-UA" dirty="0" err="1"/>
              <a:t>дво-</a:t>
            </a:r>
            <a:r>
              <a:rPr lang="uk-UA" dirty="0"/>
              <a:t> або триповерховими будинками з випаленої цегли. В кожному з них було внутрішнє подвір'я. Там готували їжу.</a:t>
            </a:r>
          </a:p>
          <a:p>
            <a:r>
              <a:rPr lang="uk-UA" dirty="0"/>
              <a:t>Вогонь розводили в заглибленнях, які обкладалися цеглою. На подвір'ях знайдено ясла; це свідчить, що там тримали худобу. На нижньому поверсі розміщувались кухня, колодязь, приміщення для зберігання продуктів. Майже в кожному будинку було обладнано душ і вбиральню. Використана вода стікала у загальноміську каналізацію. На другому поверсі знаходились житлові кімнати. Будинки мали плоскі дахи з утрамбованою них землею, де можна відпочити або поспати, якщо вночі була задуха. Крім житлових будинків, у місті були харчевні, крамниці, склади, майстерні. У центрі міста стояла укріплена цитадель, оточена стінами з вежами. Там влаштовано великий басейн для ритуального обмивання</a:t>
            </a:r>
          </a:p>
          <a:p>
            <a:endParaRPr lang="ru-RU"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16906643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3" y="620688"/>
            <a:ext cx="8403995"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3983227" y="6165304"/>
            <a:ext cx="1241237"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ru-RU" b="1" dirty="0"/>
              <a:t>Хараппа</a:t>
            </a:r>
            <a:r>
              <a:rPr lang="ru-RU" dirty="0"/>
              <a:t>" </a:t>
            </a:r>
          </a:p>
        </p:txBody>
      </p:sp>
    </p:spTree>
    <p:extLst>
      <p:ext uri="{BB962C8B-B14F-4D97-AF65-F5344CB8AC3E}">
        <p14:creationId xmlns:p14="http://schemas.microsoft.com/office/powerpoint/2010/main" val="42892884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323" y="844924"/>
            <a:ext cx="8112505"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983227" y="6165304"/>
            <a:ext cx="1241237"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ru-RU" b="1" dirty="0"/>
              <a:t>Хараппа</a:t>
            </a:r>
            <a:r>
              <a:rPr lang="ru-RU" dirty="0"/>
              <a:t>" </a:t>
            </a:r>
          </a:p>
        </p:txBody>
      </p:sp>
    </p:spTree>
    <p:extLst>
      <p:ext uri="{BB962C8B-B14F-4D97-AF65-F5344CB8AC3E}">
        <p14:creationId xmlns:p14="http://schemas.microsoft.com/office/powerpoint/2010/main" val="34187297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571500"/>
            <a:ext cx="7620000"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995936" y="6471166"/>
            <a:ext cx="464095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ru-RU" dirty="0" err="1"/>
              <a:t>Криниця</a:t>
            </a:r>
            <a:r>
              <a:rPr lang="ru-RU" dirty="0"/>
              <a:t> та платформа для </a:t>
            </a:r>
            <a:r>
              <a:rPr lang="ru-RU" dirty="0" err="1" smtClean="0"/>
              <a:t>купання</a:t>
            </a:r>
            <a:r>
              <a:rPr lang="ru-RU" dirty="0" smtClean="0"/>
              <a:t>. Хараппа</a:t>
            </a:r>
            <a:endParaRPr lang="ru-RU" dirty="0"/>
          </a:p>
        </p:txBody>
      </p:sp>
    </p:spTree>
    <p:extLst>
      <p:ext uri="{BB962C8B-B14F-4D97-AF65-F5344CB8AC3E}">
        <p14:creationId xmlns:p14="http://schemas.microsoft.com/office/powerpoint/2010/main" val="17598075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312374"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228184" y="4149080"/>
            <a:ext cx="2302426" cy="203132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ru-RU" dirty="0" err="1" smtClean="0"/>
              <a:t>Статуетка</a:t>
            </a:r>
            <a:r>
              <a:rPr lang="ru-RU" dirty="0" smtClean="0"/>
              <a:t> </a:t>
            </a:r>
            <a:r>
              <a:rPr lang="ru-RU" dirty="0" err="1" smtClean="0"/>
              <a:t>жерця</a:t>
            </a:r>
            <a:r>
              <a:rPr lang="ru-RU" dirty="0" smtClean="0"/>
              <a:t> </a:t>
            </a:r>
            <a:r>
              <a:rPr lang="ru-RU" dirty="0" err="1" smtClean="0"/>
              <a:t>із</a:t>
            </a:r>
            <a:r>
              <a:rPr lang="ru-RU" dirty="0" smtClean="0"/>
              <a:t> </a:t>
            </a:r>
            <a:r>
              <a:rPr lang="ru-RU" dirty="0" err="1" smtClean="0"/>
              <a:t>Мохенджо-Даро</a:t>
            </a:r>
            <a:r>
              <a:rPr lang="ru-RU" dirty="0" smtClean="0"/>
              <a:t>.</a:t>
            </a:r>
          </a:p>
          <a:p>
            <a:r>
              <a:rPr lang="ru-RU" dirty="0"/>
              <a:t>III—II тис. до р. х. </a:t>
            </a:r>
            <a:br>
              <a:rPr lang="ru-RU" dirty="0"/>
            </a:br>
            <a:r>
              <a:rPr lang="ru-RU" i="1" dirty="0"/>
              <a:t>Стеатит. </a:t>
            </a:r>
            <a:r>
              <a:rPr lang="ru-RU" i="1" dirty="0" err="1"/>
              <a:t>висота</a:t>
            </a:r>
            <a:r>
              <a:rPr lang="ru-RU" i="1" dirty="0"/>
              <a:t> 17,5 см</a:t>
            </a:r>
            <a:r>
              <a:rPr lang="ru-RU" dirty="0"/>
              <a:t> </a:t>
            </a:r>
            <a:br>
              <a:rPr lang="ru-RU" dirty="0"/>
            </a:br>
            <a:r>
              <a:rPr lang="ru-RU" dirty="0"/>
              <a:t> </a:t>
            </a:r>
            <a:r>
              <a:rPr lang="ru-RU" dirty="0" err="1"/>
              <a:t>Національний</a:t>
            </a:r>
            <a:r>
              <a:rPr lang="ru-RU" dirty="0"/>
              <a:t> музей Пакистану, </a:t>
            </a:r>
            <a:r>
              <a:rPr lang="ru-RU" dirty="0" err="1"/>
              <a:t>Караччи</a:t>
            </a:r>
            <a:endParaRPr lang="ru-RU" dirty="0"/>
          </a:p>
        </p:txBody>
      </p:sp>
    </p:spTree>
    <p:extLst>
      <p:ext uri="{BB962C8B-B14F-4D97-AF65-F5344CB8AC3E}">
        <p14:creationId xmlns:p14="http://schemas.microsoft.com/office/powerpoint/2010/main" val="32438780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276872"/>
            <a:ext cx="8049217" cy="4349005"/>
          </a:xfrm>
        </p:spPr>
        <p:txBody>
          <a:bodyPr>
            <a:normAutofit/>
          </a:bodyPr>
          <a:lstStyle/>
          <a:p>
            <a:r>
              <a:rPr lang="uk-UA" dirty="0"/>
              <a:t>Високого розвитку в містах досягло ремесло, з бронзи виготовляли знаряддя праці та зброю, а також статуетки людей і тварин. Археологами знайдено багато прикрас із золота, срібла, міді і бронзи: браслети, каблучки, сережки. З каменю робили ручні жорна, різні види гир.</a:t>
            </a:r>
          </a:p>
          <a:p>
            <a:endParaRPr lang="ru-RU" dirty="0"/>
          </a:p>
        </p:txBody>
      </p:sp>
      <p:sp>
        <p:nvSpPr>
          <p:cNvPr id="3" name="Заголовок 2"/>
          <p:cNvSpPr>
            <a:spLocks noGrp="1"/>
          </p:cNvSpPr>
          <p:nvPr>
            <p:ph type="title"/>
          </p:nvPr>
        </p:nvSpPr>
        <p:spPr/>
        <p:txBody>
          <a:bodyPr/>
          <a:lstStyle/>
          <a:p>
            <a:r>
              <a:rPr lang="uk-UA" b="1" dirty="0"/>
              <a:t>Господарство найдавніших міст Індії</a:t>
            </a:r>
            <a:r>
              <a:rPr lang="ru-RU" dirty="0"/>
              <a:t/>
            </a:r>
            <a:br>
              <a:rPr lang="ru-RU" dirty="0"/>
            </a:br>
            <a:endParaRPr lang="ru-RU" dirty="0"/>
          </a:p>
        </p:txBody>
      </p:sp>
    </p:spTree>
    <p:extLst>
      <p:ext uri="{BB962C8B-B14F-4D97-AF65-F5344CB8AC3E}">
        <p14:creationId xmlns:p14="http://schemas.microsoft.com/office/powerpoint/2010/main" val="12235074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59241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5508104" y="4797152"/>
            <a:ext cx="2934072" cy="147732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ru-RU" b="1" dirty="0" err="1"/>
              <a:t>Статуетка</a:t>
            </a:r>
            <a:r>
              <a:rPr lang="ru-RU" b="1" dirty="0"/>
              <a:t> </a:t>
            </a:r>
            <a:r>
              <a:rPr lang="ru-RU" b="1" dirty="0" err="1"/>
              <a:t>танцівниці</a:t>
            </a:r>
            <a:r>
              <a:rPr lang="ru-RU" b="1" dirty="0"/>
              <a:t> з </a:t>
            </a:r>
            <a:r>
              <a:rPr lang="ru-RU" b="1" dirty="0" err="1"/>
              <a:t>Мохенджо-Даро</a:t>
            </a:r>
            <a:endParaRPr lang="ru-RU" dirty="0" smtClean="0"/>
          </a:p>
          <a:p>
            <a:pPr algn="ctr"/>
            <a:r>
              <a:rPr lang="ru-RU" dirty="0"/>
              <a:t>III—II тис. до р. х. </a:t>
            </a:r>
            <a:br>
              <a:rPr lang="ru-RU" dirty="0"/>
            </a:br>
            <a:r>
              <a:rPr lang="ru-RU" i="1" dirty="0"/>
              <a:t>Бронза. </a:t>
            </a:r>
            <a:r>
              <a:rPr lang="ru-RU" dirty="0"/>
              <a:t/>
            </a:r>
            <a:br>
              <a:rPr lang="ru-RU" dirty="0"/>
            </a:br>
            <a:r>
              <a:rPr lang="ru-RU" dirty="0" err="1"/>
              <a:t>Національний</a:t>
            </a:r>
            <a:r>
              <a:rPr lang="ru-RU" dirty="0"/>
              <a:t> музей, </a:t>
            </a:r>
            <a:r>
              <a:rPr lang="ru-RU" dirty="0" err="1"/>
              <a:t>Делі</a:t>
            </a:r>
            <a:r>
              <a:rPr lang="ru-RU" dirty="0"/>
              <a:t> </a:t>
            </a:r>
          </a:p>
        </p:txBody>
      </p:sp>
    </p:spTree>
    <p:extLst>
      <p:ext uri="{BB962C8B-B14F-4D97-AF65-F5344CB8AC3E}">
        <p14:creationId xmlns:p14="http://schemas.microsoft.com/office/powerpoint/2010/main" val="17776791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99247" y="620689"/>
            <a:ext cx="7745505" cy="5904656"/>
          </a:xfrm>
        </p:spPr>
        <p:txBody>
          <a:bodyPr>
            <a:normAutofit fontScale="70000" lnSpcReduction="20000"/>
          </a:bodyPr>
          <a:lstStyle/>
          <a:p>
            <a:r>
              <a:rPr lang="uk-UA" dirty="0"/>
              <a:t>Високого розвитку досягло гончарне мистецтво. Майже весь посуд виготовлявся на гончарному крузі. Часто посуд розмальовували візерунками й орнаментом. На гончарному крузі робили також череп'яні каналізаційні труби, череп'яні колеса, прядки.</a:t>
            </a:r>
          </a:p>
          <a:p>
            <a:r>
              <a:rPr lang="uk-UA" dirty="0" smtClean="0"/>
              <a:t>Жителі міст утримували також свійських  тварин: корів, овець, свиней, коротконогих биків, горбатих биків зебу, буйволів, кіз, собак, можливо, і приручених слонів. Із свійської птиці утримували курей і павичів.</a:t>
            </a:r>
          </a:p>
          <a:p>
            <a:r>
              <a:rPr lang="uk-UA" dirty="0" smtClean="0"/>
              <a:t>Стародавні індійці вирощували пшеницю, ячмінь, горох, дині, цукрову тростину, рис, бавовну та ін. З бавовни виготовляли нитки і тканини. Користувалися також плодами фінікової пальми. Ґрунт обробляли за допомогою дуже грубого плуга. Під час жнив користувалися мідними серпами. Жителі стародавніх міст займалися полюванням та рибальством.</a:t>
            </a:r>
          </a:p>
          <a:p>
            <a:r>
              <a:rPr lang="uk-UA" dirty="0" smtClean="0"/>
              <a:t>Пересувалися давні індійці на двоколісних візках, запряжених биками. По воді плавали в човнах і парусних суднах.</a:t>
            </a:r>
          </a:p>
          <a:p>
            <a:r>
              <a:rPr lang="uk-UA" dirty="0" smtClean="0"/>
              <a:t>У містах велася жвава торгівля. Жителі стародавніх міст торгували з Південною Індією, Персією, Середньою Азією, Дворіччям. Вивозили бавовняну тканину, золото, слонову кістку, цінну деревину. А купували метали, коштовне каміння тощо.</a:t>
            </a:r>
          </a:p>
          <a:p>
            <a:r>
              <a:rPr lang="uk-UA" dirty="0" smtClean="0"/>
              <a:t>Уже у ІІІ тис. до н.е. індійці мали писемність з ієрогліфів. Однак прочитати їх написи поки що не вдалося, бо всі вони дуже короткі, а мова, на якій зроблено написи, нам майже не відома. Археологами була знайдена череп'яна чорнильниця. Тому можна припустити, що матеріалом для писання служила тканина, кора або щось інше, що не збереглось до наших днів.</a:t>
            </a:r>
          </a:p>
          <a:p>
            <a:endParaRPr lang="ru-RU"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36855466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88640"/>
            <a:ext cx="7776864" cy="6546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62748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60648"/>
            <a:ext cx="7848872" cy="6194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660232" y="6270283"/>
            <a:ext cx="1802288" cy="369332"/>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ru-RU" dirty="0" err="1"/>
              <a:t>Візник</a:t>
            </a:r>
            <a:r>
              <a:rPr lang="ru-RU" dirty="0"/>
              <a:t>, Хараппа</a:t>
            </a:r>
          </a:p>
        </p:txBody>
      </p:sp>
    </p:spTree>
    <p:extLst>
      <p:ext uri="{BB962C8B-B14F-4D97-AF65-F5344CB8AC3E}">
        <p14:creationId xmlns:p14="http://schemas.microsoft.com/office/powerpoint/2010/main" val="38610967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56861"/>
            <a:ext cx="7776864" cy="6179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5796136" y="6351712"/>
            <a:ext cx="292439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ru-RU" dirty="0" err="1"/>
              <a:t>Знайдені</a:t>
            </a:r>
            <a:r>
              <a:rPr lang="ru-RU" dirty="0"/>
              <a:t> в </a:t>
            </a:r>
            <a:r>
              <a:rPr lang="ru-RU" dirty="0" err="1"/>
              <a:t>Хараппі</a:t>
            </a:r>
            <a:r>
              <a:rPr lang="ru-RU" dirty="0"/>
              <a:t> </a:t>
            </a:r>
            <a:r>
              <a:rPr lang="ru-RU" dirty="0" err="1"/>
              <a:t>іграшки</a:t>
            </a:r>
            <a:endParaRPr lang="ru-RU" dirty="0"/>
          </a:p>
        </p:txBody>
      </p:sp>
    </p:spTree>
    <p:extLst>
      <p:ext uri="{BB962C8B-B14F-4D97-AF65-F5344CB8AC3E}">
        <p14:creationId xmlns:p14="http://schemas.microsoft.com/office/powerpoint/2010/main" val="34303135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41" y="0"/>
            <a:ext cx="36576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6670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a:p>
        </p:txBody>
      </p:sp>
      <p:sp>
        <p:nvSpPr>
          <p:cNvPr id="3" name="Заголовок 2"/>
          <p:cNvSpPr>
            <a:spLocks noGrp="1"/>
          </p:cNvSpPr>
          <p:nvPr>
            <p:ph type="title"/>
          </p:nvPr>
        </p:nvSpPr>
        <p:spPr>
          <a:xfrm>
            <a:off x="683568" y="2708920"/>
            <a:ext cx="7756263" cy="1054250"/>
          </a:xfrm>
        </p:spPr>
        <p:txBody>
          <a:bodyPr/>
          <a:lstStyle/>
          <a:p>
            <a:r>
              <a:rPr lang="uk-UA" sz="7200" b="1" dirty="0" smtClean="0"/>
              <a:t>Мистецтво</a:t>
            </a:r>
            <a:endParaRPr lang="ru-RU" sz="7200" b="1" dirty="0"/>
          </a:p>
        </p:txBody>
      </p:sp>
    </p:spTree>
    <p:extLst>
      <p:ext uri="{BB962C8B-B14F-4D97-AF65-F5344CB8AC3E}">
        <p14:creationId xmlns:p14="http://schemas.microsoft.com/office/powerpoint/2010/main" val="3108712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5795766"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005164" y="620688"/>
            <a:ext cx="2880320" cy="5509200"/>
          </a:xfrm>
          <a:prstGeom prst="rect">
            <a:avLst/>
          </a:prstGeom>
        </p:spPr>
        <p:txBody>
          <a:bodyPr wrap="square">
            <a:spAutoFit/>
          </a:bodyPr>
          <a:lstStyle/>
          <a:p>
            <a:pPr algn="ctr"/>
            <a:r>
              <a:rPr lang="ru-RU" sz="1600" dirty="0"/>
              <a:t>На </a:t>
            </a:r>
            <a:r>
              <a:rPr lang="ru-RU" sz="1600" dirty="0" err="1"/>
              <a:t>штампі</a:t>
            </a:r>
            <a:r>
              <a:rPr lang="ru-RU" sz="1600" dirty="0"/>
              <a:t> </a:t>
            </a:r>
            <a:r>
              <a:rPr lang="ru-RU" sz="1600" dirty="0" err="1"/>
              <a:t>зображено</a:t>
            </a:r>
            <a:r>
              <a:rPr lang="ru-RU" sz="1600" dirty="0"/>
              <a:t> божество з </a:t>
            </a:r>
            <a:r>
              <a:rPr lang="ru-RU" sz="1600" dirty="0" err="1"/>
              <a:t>рогатим</a:t>
            </a:r>
            <a:r>
              <a:rPr lang="ru-RU" sz="1600" dirty="0"/>
              <a:t> </a:t>
            </a:r>
            <a:r>
              <a:rPr lang="ru-RU" sz="1600" dirty="0" err="1"/>
              <a:t>головним</a:t>
            </a:r>
            <a:r>
              <a:rPr lang="ru-RU" sz="1600" dirty="0"/>
              <a:t> убором і браслетами на </a:t>
            </a:r>
            <a:r>
              <a:rPr lang="ru-RU" sz="1600" dirty="0" err="1"/>
              <a:t>обох</a:t>
            </a:r>
            <a:r>
              <a:rPr lang="ru-RU" sz="1600" dirty="0"/>
              <a:t> руках. Божество </a:t>
            </a:r>
            <a:r>
              <a:rPr lang="ru-RU" sz="1600" dirty="0" err="1"/>
              <a:t>стоїть</a:t>
            </a:r>
            <a:r>
              <a:rPr lang="ru-RU" sz="1600" dirty="0"/>
              <a:t> на священному </a:t>
            </a:r>
            <a:r>
              <a:rPr lang="ru-RU" sz="1600" dirty="0" err="1"/>
              <a:t>інжирному</a:t>
            </a:r>
            <a:r>
              <a:rPr lang="ru-RU" sz="1600" dirty="0"/>
              <a:t> </a:t>
            </a:r>
            <a:r>
              <a:rPr lang="ru-RU" sz="1600" dirty="0" err="1"/>
              <a:t>дереві</a:t>
            </a:r>
            <a:r>
              <a:rPr lang="ru-RU" sz="1600" dirty="0"/>
              <a:t> і дивиться на </a:t>
            </a:r>
            <a:r>
              <a:rPr lang="ru-RU" sz="1600" dirty="0" err="1"/>
              <a:t>уклінного</a:t>
            </a:r>
            <a:r>
              <a:rPr lang="ru-RU" sz="1600" dirty="0"/>
              <a:t> </a:t>
            </a:r>
            <a:r>
              <a:rPr lang="ru-RU" sz="1600" dirty="0" err="1"/>
              <a:t>шанувальника</a:t>
            </a:r>
            <a:r>
              <a:rPr lang="ru-RU" sz="1600" dirty="0"/>
              <a:t>. На невеликому </a:t>
            </a:r>
            <a:r>
              <a:rPr lang="ru-RU" sz="1600" dirty="0" err="1"/>
              <a:t>стільці</a:t>
            </a:r>
            <a:r>
              <a:rPr lang="ru-RU" sz="1600" dirty="0"/>
              <a:t> </a:t>
            </a:r>
            <a:r>
              <a:rPr lang="ru-RU" sz="1600" dirty="0" err="1"/>
              <a:t>покоїться</a:t>
            </a:r>
            <a:r>
              <a:rPr lang="ru-RU" sz="1600" dirty="0"/>
              <a:t> </a:t>
            </a:r>
            <a:r>
              <a:rPr lang="ru-RU" sz="1600" dirty="0" err="1"/>
              <a:t>людська</a:t>
            </a:r>
            <a:r>
              <a:rPr lang="ru-RU" sz="1600" dirty="0"/>
              <a:t> голова. Сцену </a:t>
            </a:r>
            <a:r>
              <a:rPr lang="ru-RU" sz="1600" dirty="0" err="1"/>
              <a:t>довершує</a:t>
            </a:r>
            <a:r>
              <a:rPr lang="ru-RU" sz="1600" dirty="0"/>
              <a:t> </a:t>
            </a:r>
            <a:r>
              <a:rPr lang="ru-RU" sz="1600" dirty="0" err="1"/>
              <a:t>гігантський</a:t>
            </a:r>
            <a:r>
              <a:rPr lang="ru-RU" sz="1600" dirty="0"/>
              <a:t> баран і </a:t>
            </a:r>
            <a:r>
              <a:rPr lang="ru-RU" sz="1600" dirty="0" err="1"/>
              <a:t>процесія</a:t>
            </a:r>
            <a:r>
              <a:rPr lang="ru-RU" sz="1600" dirty="0"/>
              <a:t> з семи </a:t>
            </a:r>
            <a:r>
              <a:rPr lang="ru-RU" sz="1600" dirty="0" err="1"/>
              <a:t>чоловік</a:t>
            </a:r>
            <a:r>
              <a:rPr lang="ru-RU" sz="1600" dirty="0"/>
              <a:t>. </a:t>
            </a:r>
            <a:r>
              <a:rPr lang="ru-RU" sz="1600" dirty="0" err="1"/>
              <a:t>Ці</a:t>
            </a:r>
            <a:r>
              <a:rPr lang="ru-RU" sz="1600" dirty="0"/>
              <a:t> </a:t>
            </a:r>
            <a:r>
              <a:rPr lang="ru-RU" sz="1600" dirty="0" err="1"/>
              <a:t>останні</a:t>
            </a:r>
            <a:r>
              <a:rPr lang="ru-RU" sz="1600" dirty="0"/>
              <a:t> </a:t>
            </a:r>
            <a:r>
              <a:rPr lang="ru-RU" sz="1600" dirty="0" err="1"/>
              <a:t>носять</a:t>
            </a:r>
            <a:r>
              <a:rPr lang="ru-RU" sz="1600" dirty="0"/>
              <a:t> </a:t>
            </a:r>
            <a:r>
              <a:rPr lang="ru-RU" sz="1600" dirty="0" err="1"/>
              <a:t>головні</a:t>
            </a:r>
            <a:r>
              <a:rPr lang="ru-RU" sz="1600" dirty="0"/>
              <a:t> </a:t>
            </a:r>
            <a:r>
              <a:rPr lang="ru-RU" sz="1600" dirty="0" err="1"/>
              <a:t>убори</a:t>
            </a:r>
            <a:r>
              <a:rPr lang="ru-RU" sz="1600" dirty="0"/>
              <a:t> з одним пером, </a:t>
            </a:r>
            <a:r>
              <a:rPr lang="ru-RU" sz="1600" dirty="0" err="1"/>
              <a:t>довгі</a:t>
            </a:r>
            <a:r>
              <a:rPr lang="ru-RU" sz="1600" dirty="0"/>
              <a:t> </a:t>
            </a:r>
            <a:r>
              <a:rPr lang="ru-RU" sz="1600" dirty="0" err="1"/>
              <a:t>спідниці</a:t>
            </a:r>
            <a:r>
              <a:rPr lang="ru-RU" sz="1600" dirty="0"/>
              <a:t> і </a:t>
            </a:r>
            <a:r>
              <a:rPr lang="ru-RU" sz="1600" dirty="0" err="1"/>
              <a:t>браслети</a:t>
            </a:r>
            <a:r>
              <a:rPr lang="ru-RU" sz="1600" dirty="0"/>
              <a:t> на руках. У </a:t>
            </a:r>
            <a:r>
              <a:rPr lang="ru-RU" sz="1600" dirty="0" err="1"/>
              <a:t>верхнього</a:t>
            </a:r>
            <a:r>
              <a:rPr lang="ru-RU" sz="1600" dirty="0"/>
              <a:t> краю штампу є </a:t>
            </a:r>
            <a:r>
              <a:rPr lang="ru-RU" sz="1600" dirty="0" err="1"/>
              <a:t>декілька</a:t>
            </a:r>
            <a:r>
              <a:rPr lang="ru-RU" sz="1600" dirty="0"/>
              <a:t> </a:t>
            </a:r>
            <a:r>
              <a:rPr lang="ru-RU" sz="1600" dirty="0" err="1"/>
              <a:t>символів</a:t>
            </a:r>
            <a:r>
              <a:rPr lang="ru-RU" sz="1600" dirty="0"/>
              <a:t>, один символ </a:t>
            </a:r>
            <a:r>
              <a:rPr lang="ru-RU" sz="1600" dirty="0" err="1"/>
              <a:t>поміщений</a:t>
            </a:r>
            <a:r>
              <a:rPr lang="ru-RU" sz="1600" dirty="0"/>
              <a:t> </a:t>
            </a:r>
            <a:r>
              <a:rPr lang="ru-RU" sz="1600" dirty="0" err="1"/>
              <a:t>під</a:t>
            </a:r>
            <a:r>
              <a:rPr lang="ru-RU" sz="1600" dirty="0"/>
              <a:t> </a:t>
            </a:r>
            <a:r>
              <a:rPr lang="ru-RU" sz="1600" dirty="0" err="1"/>
              <a:t>священним</a:t>
            </a:r>
            <a:r>
              <a:rPr lang="ru-RU" sz="1600" dirty="0"/>
              <a:t> деревом. </a:t>
            </a:r>
            <a:r>
              <a:rPr lang="ru-RU" sz="1600" dirty="0" err="1"/>
              <a:t>Ця</a:t>
            </a:r>
            <a:r>
              <a:rPr lang="ru-RU" sz="1600" dirty="0"/>
              <a:t> картина </a:t>
            </a:r>
            <a:r>
              <a:rPr lang="ru-RU" sz="1600" dirty="0" err="1"/>
              <a:t>можливо</a:t>
            </a:r>
            <a:r>
              <a:rPr lang="ru-RU" sz="1600" dirty="0"/>
              <a:t>, </a:t>
            </a:r>
            <a:r>
              <a:rPr lang="ru-RU" sz="1600" dirty="0" err="1"/>
              <a:t>зображає</a:t>
            </a:r>
            <a:r>
              <a:rPr lang="ru-RU" sz="1600" dirty="0"/>
              <a:t> ритуал </a:t>
            </a:r>
            <a:r>
              <a:rPr lang="ru-RU" sz="1600" dirty="0" err="1"/>
              <a:t>жертвопринесення</a:t>
            </a:r>
            <a:r>
              <a:rPr lang="ru-RU" sz="1600" dirty="0"/>
              <a:t> божеству з </a:t>
            </a:r>
            <a:r>
              <a:rPr lang="ru-RU" sz="1600" dirty="0" err="1"/>
              <a:t>процесією</a:t>
            </a:r>
            <a:r>
              <a:rPr lang="ru-RU" sz="1600" dirty="0"/>
              <a:t> з семи </a:t>
            </a:r>
            <a:r>
              <a:rPr lang="ru-RU" sz="1600" dirty="0" err="1"/>
              <a:t>фігур</a:t>
            </a:r>
            <a:r>
              <a:rPr lang="ru-RU" sz="1600" dirty="0"/>
              <a:t>.</a:t>
            </a:r>
          </a:p>
        </p:txBody>
      </p:sp>
    </p:spTree>
    <p:extLst>
      <p:ext uri="{BB962C8B-B14F-4D97-AF65-F5344CB8AC3E}">
        <p14:creationId xmlns:p14="http://schemas.microsoft.com/office/powerpoint/2010/main" val="34582827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6081575"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516216" y="4583162"/>
            <a:ext cx="2358008" cy="175432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dirty="0" err="1"/>
              <a:t>Штампи</a:t>
            </a:r>
            <a:r>
              <a:rPr lang="ru-RU" dirty="0"/>
              <a:t> з </a:t>
            </a:r>
            <a:r>
              <a:rPr lang="ru-RU" dirty="0" err="1"/>
              <a:t>Мохенджо-Даро</a:t>
            </a:r>
            <a:r>
              <a:rPr lang="ru-RU" b="1" dirty="0"/>
              <a:t> </a:t>
            </a:r>
            <a:r>
              <a:rPr lang="ru-RU" dirty="0"/>
              <a:t> </a:t>
            </a:r>
            <a:endParaRPr lang="ru-RU" dirty="0" smtClean="0"/>
          </a:p>
          <a:p>
            <a:pPr algn="ctr"/>
            <a:r>
              <a:rPr lang="ru-RU" dirty="0"/>
              <a:t>III—II тис. до р. х. </a:t>
            </a:r>
            <a:br>
              <a:rPr lang="ru-RU" dirty="0"/>
            </a:br>
            <a:r>
              <a:rPr lang="ru-RU" i="1" dirty="0"/>
              <a:t>Стеатит. </a:t>
            </a:r>
            <a:br>
              <a:rPr lang="ru-RU" i="1" dirty="0"/>
            </a:br>
            <a:r>
              <a:rPr lang="ru-RU" dirty="0" err="1"/>
              <a:t>Національний</a:t>
            </a:r>
            <a:r>
              <a:rPr lang="ru-RU" dirty="0"/>
              <a:t> музей, </a:t>
            </a:r>
            <a:r>
              <a:rPr lang="ru-RU" dirty="0" err="1"/>
              <a:t>Ісламабад</a:t>
            </a:r>
            <a:endParaRPr lang="ru-RU" dirty="0"/>
          </a:p>
        </p:txBody>
      </p:sp>
    </p:spTree>
    <p:extLst>
      <p:ext uri="{BB962C8B-B14F-4D97-AF65-F5344CB8AC3E}">
        <p14:creationId xmlns:p14="http://schemas.microsoft.com/office/powerpoint/2010/main" val="31282041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332656"/>
            <a:ext cx="5904656"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858000" y="4653136"/>
            <a:ext cx="1925960" cy="120032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b="1" dirty="0" err="1"/>
              <a:t>Єдінорог</a:t>
            </a:r>
            <a:endParaRPr lang="ru-RU" dirty="0" smtClean="0">
              <a:effectLst/>
            </a:endParaRPr>
          </a:p>
          <a:p>
            <a:r>
              <a:rPr lang="en-US" dirty="0"/>
              <a:t>II </a:t>
            </a:r>
            <a:r>
              <a:rPr lang="ru-RU" dirty="0"/>
              <a:t>тис. до </a:t>
            </a:r>
            <a:r>
              <a:rPr lang="ru-RU" dirty="0" err="1"/>
              <a:t>р.х</a:t>
            </a:r>
            <a:r>
              <a:rPr lang="ru-RU" dirty="0"/>
              <a:t>.  </a:t>
            </a:r>
            <a:endParaRPr lang="ru-RU" dirty="0" smtClean="0">
              <a:effectLst/>
            </a:endParaRPr>
          </a:p>
          <a:p>
            <a:r>
              <a:rPr lang="ru-RU" dirty="0" err="1"/>
              <a:t>Рельєф</a:t>
            </a:r>
            <a:r>
              <a:rPr lang="ru-RU" dirty="0"/>
              <a:t> </a:t>
            </a:r>
            <a:r>
              <a:rPr lang="ru-RU" dirty="0" err="1"/>
              <a:t>зі</a:t>
            </a:r>
            <a:r>
              <a:rPr lang="ru-RU" dirty="0"/>
              <a:t> штампу з </a:t>
            </a:r>
            <a:r>
              <a:rPr lang="ru-RU" dirty="0" err="1"/>
              <a:t>Мохенджо-Даро</a:t>
            </a:r>
            <a:endParaRPr lang="ru-RU" dirty="0">
              <a:effectLst/>
            </a:endParaRPr>
          </a:p>
        </p:txBody>
      </p:sp>
    </p:spTree>
    <p:extLst>
      <p:ext uri="{BB962C8B-B14F-4D97-AF65-F5344CB8AC3E}">
        <p14:creationId xmlns:p14="http://schemas.microsoft.com/office/powerpoint/2010/main" val="27314258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uk-UA" dirty="0"/>
              <a:t>На початку ІІ тис. до н.е. жителі стали залишати свої міста, з часом вони прийшли в занепад, і їх занесло піском. Про міста забули на 3,5 тисячі років, доки у 1922 р. не знайшли їх археологи. Історики ще остаточно не встановили причини запустіння цих міст. Можливо, була епідемія малярії, різка зміна природних умов (екологічна катастрофа) тощо.</a:t>
            </a:r>
          </a:p>
          <a:p>
            <a:r>
              <a:rPr lang="uk-UA" dirty="0"/>
              <a:t>Загибеллю цих двох міст закінчується найдавніший період історії Індії.</a:t>
            </a:r>
          </a:p>
          <a:p>
            <a:endParaRPr lang="ru-RU"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7965153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a:p>
        </p:txBody>
      </p:sp>
      <p:sp>
        <p:nvSpPr>
          <p:cNvPr id="3" name="Заголовок 2"/>
          <p:cNvSpPr>
            <a:spLocks noGrp="1"/>
          </p:cNvSpPr>
          <p:nvPr>
            <p:ph type="title"/>
          </p:nvPr>
        </p:nvSpPr>
        <p:spPr>
          <a:xfrm>
            <a:off x="683568" y="2924944"/>
            <a:ext cx="7756263" cy="1054250"/>
          </a:xfrm>
        </p:spPr>
        <p:txBody>
          <a:bodyPr/>
          <a:lstStyle/>
          <a:p>
            <a:r>
              <a:rPr lang="uk-UA" sz="8000" b="1" dirty="0"/>
              <a:t>Племена аріїв</a:t>
            </a:r>
            <a:endParaRPr lang="ru-RU" sz="8000" dirty="0"/>
          </a:p>
        </p:txBody>
      </p:sp>
    </p:spTree>
    <p:extLst>
      <p:ext uri="{BB962C8B-B14F-4D97-AF65-F5344CB8AC3E}">
        <p14:creationId xmlns:p14="http://schemas.microsoft.com/office/powerpoint/2010/main" val="1702693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70000" lnSpcReduction="20000"/>
          </a:bodyPr>
          <a:lstStyle/>
          <a:p>
            <a:r>
              <a:rPr lang="uk-UA" dirty="0"/>
              <a:t>У середині </a:t>
            </a:r>
            <a:r>
              <a:rPr lang="en-US" dirty="0"/>
              <a:t>II </a:t>
            </a:r>
            <a:r>
              <a:rPr lang="uk-UA" dirty="0"/>
              <a:t>тис. до н.е. в Індію з північного заходу прийшли племена </a:t>
            </a:r>
            <a:r>
              <a:rPr lang="uk-UA" b="1" dirty="0"/>
              <a:t>аріїв</a:t>
            </a:r>
            <a:r>
              <a:rPr lang="uk-UA" dirty="0"/>
              <a:t>. Вони вели напівкочовий спосіб життя. Прийшовши в нову місцевість, арії осідали на ній на недовгий час. Там вони будували укріплені села, засівали ячменем та пшеницею поля, в околицях випасали худобу. Коли пасовища та поля виснажувались, вони переходили на інші землі. Священними тваринами в аріїв були кінь та корова. Шкіра в аріїв світліша, ніж у стародавніх індійців.</a:t>
            </a:r>
          </a:p>
          <a:p>
            <a:r>
              <a:rPr lang="uk-UA" dirty="0"/>
              <a:t>На чолі племені стояв вождь – раджа. Його влада обмежувалася племінною радою. Племена часто об'єднувались у племінні союзи. </a:t>
            </a:r>
          </a:p>
          <a:p>
            <a:r>
              <a:rPr lang="uk-UA" dirty="0"/>
              <a:t>Звідки вони прийшли в Індію, з'ясувати не вдалося. Деякі вчені вважають, що початкова батьківщина аріїв знаходилась десь на північ від Чорного моря (на території сучасної степової України). Звідти декілька тисяч років тому вони вийшли зі своїми стадами і після довгих мандрів одні оселилися на території сучасного Ірану та берегах річки Інд, а інші опанували Європу. Але це лише одна з версій, якої дотримується значна частка вчених.</a:t>
            </a:r>
          </a:p>
          <a:p>
            <a:r>
              <a:rPr lang="uk-UA" dirty="0"/>
              <a:t>Мова аріїв – санскрит – споріднена з мовою стародавніх персів та сучасними європейськими мовами: українською, російською, білоруською, англійською, французькою та ін. Всіх їх відносять до індоєвропейської мовної групи.</a:t>
            </a:r>
          </a:p>
          <a:p>
            <a:endParaRPr lang="ru-RU"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1454982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99247" y="4653136"/>
            <a:ext cx="7745505" cy="1473026"/>
          </a:xfrm>
        </p:spPr>
        <p:txBody>
          <a:bodyPr/>
          <a:lstStyle/>
          <a:p>
            <a:pPr algn="ctr"/>
            <a:r>
              <a:rPr lang="ru-RU" dirty="0"/>
              <a:t>До VI ст. до </a:t>
            </a:r>
            <a:r>
              <a:rPr lang="ru-RU" dirty="0" err="1"/>
              <a:t>н.е</a:t>
            </a:r>
            <a:r>
              <a:rPr lang="ru-RU" dirty="0"/>
              <a:t>. </a:t>
            </a:r>
            <a:r>
              <a:rPr lang="ru-RU" dirty="0" err="1"/>
              <a:t>північна</a:t>
            </a:r>
            <a:r>
              <a:rPr lang="ru-RU" dirty="0"/>
              <a:t> </a:t>
            </a:r>
            <a:r>
              <a:rPr lang="ru-RU" dirty="0" err="1"/>
              <a:t>Індія</a:t>
            </a:r>
            <a:r>
              <a:rPr lang="ru-RU" dirty="0"/>
              <a:t> </a:t>
            </a:r>
            <a:r>
              <a:rPr lang="ru-RU" dirty="0" err="1"/>
              <a:t>поділялася</a:t>
            </a:r>
            <a:r>
              <a:rPr lang="ru-RU" dirty="0"/>
              <a:t> на </a:t>
            </a:r>
            <a:r>
              <a:rPr lang="ru-RU" dirty="0" err="1"/>
              <a:t>безліч</a:t>
            </a:r>
            <a:r>
              <a:rPr lang="ru-RU" dirty="0"/>
              <a:t> царств. З часом </a:t>
            </a:r>
            <a:r>
              <a:rPr lang="ru-RU" dirty="0" err="1"/>
              <a:t>одне</a:t>
            </a:r>
            <a:r>
              <a:rPr lang="ru-RU" dirty="0"/>
              <a:t> з них – </a:t>
            </a:r>
            <a:r>
              <a:rPr lang="ru-RU" dirty="0" err="1"/>
              <a:t>Магадха</a:t>
            </a:r>
            <a:r>
              <a:rPr lang="ru-RU" dirty="0"/>
              <a:t> – </a:t>
            </a:r>
            <a:r>
              <a:rPr lang="ru-RU" dirty="0" err="1"/>
              <a:t>швидко</a:t>
            </a:r>
            <a:r>
              <a:rPr lang="ru-RU" dirty="0"/>
              <a:t> </a:t>
            </a:r>
            <a:r>
              <a:rPr lang="ru-RU" dirty="0" err="1"/>
              <a:t>зміцнилося</a:t>
            </a:r>
            <a:r>
              <a:rPr lang="ru-RU" dirty="0"/>
              <a:t> і </a:t>
            </a:r>
            <a:r>
              <a:rPr lang="ru-RU" dirty="0" err="1"/>
              <a:t>розширилось</a:t>
            </a:r>
            <a:r>
              <a:rPr lang="ru-RU" dirty="0"/>
              <a:t>.</a:t>
            </a:r>
          </a:p>
          <a:p>
            <a:endParaRPr lang="ru-RU" dirty="0"/>
          </a:p>
        </p:txBody>
      </p:sp>
      <p:sp>
        <p:nvSpPr>
          <p:cNvPr id="3" name="Заголовок 2"/>
          <p:cNvSpPr>
            <a:spLocks noGrp="1"/>
          </p:cNvSpPr>
          <p:nvPr>
            <p:ph type="title"/>
          </p:nvPr>
        </p:nvSpPr>
        <p:spPr>
          <a:xfrm>
            <a:off x="611560" y="2636912"/>
            <a:ext cx="7756263" cy="1054250"/>
          </a:xfrm>
        </p:spPr>
        <p:txBody>
          <a:bodyPr/>
          <a:lstStyle/>
          <a:p>
            <a:r>
              <a:rPr lang="ru-RU" sz="8000" b="1" dirty="0" err="1" smtClean="0"/>
              <a:t>Імперія</a:t>
            </a:r>
            <a:r>
              <a:rPr lang="ru-RU" sz="8000" b="1" dirty="0" smtClean="0"/>
              <a:t> </a:t>
            </a:r>
            <a:r>
              <a:rPr lang="ru-RU" sz="8000" b="1" dirty="0" err="1"/>
              <a:t>Маур'їв</a:t>
            </a:r>
            <a:endParaRPr lang="ru-RU" sz="8000" b="1" dirty="0"/>
          </a:p>
        </p:txBody>
      </p:sp>
    </p:spTree>
    <p:extLst>
      <p:ext uri="{BB962C8B-B14F-4D97-AF65-F5344CB8AC3E}">
        <p14:creationId xmlns:p14="http://schemas.microsoft.com/office/powerpoint/2010/main" val="3214042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5" y="620689"/>
            <a:ext cx="8280920" cy="5976664"/>
          </a:xfrm>
        </p:spPr>
        <p:txBody>
          <a:bodyPr>
            <a:normAutofit fontScale="85000" lnSpcReduction="10000"/>
          </a:bodyPr>
          <a:lstStyle/>
          <a:p>
            <a:r>
              <a:rPr lang="uk-UA" dirty="0"/>
              <a:t>Близько 330 р. до н.е. полководець </a:t>
            </a:r>
            <a:r>
              <a:rPr lang="uk-UA" dirty="0" err="1"/>
              <a:t>Александр</a:t>
            </a:r>
            <a:r>
              <a:rPr lang="uk-UA" dirty="0"/>
              <a:t> Македонський заволодів усією західною Індією. Визвольний рух проти завойовників очолив </a:t>
            </a:r>
            <a:r>
              <a:rPr lang="uk-UA" dirty="0" err="1"/>
              <a:t>Чандрагупта</a:t>
            </a:r>
            <a:r>
              <a:rPr lang="uk-UA" dirty="0"/>
              <a:t>, з роду </a:t>
            </a:r>
            <a:r>
              <a:rPr lang="uk-UA" dirty="0" err="1"/>
              <a:t>Маур'їв</a:t>
            </a:r>
            <a:r>
              <a:rPr lang="uk-UA" dirty="0"/>
              <a:t>. Він зруйнував побудовані </a:t>
            </a:r>
            <a:r>
              <a:rPr lang="uk-UA" dirty="0" err="1"/>
              <a:t>Александром</a:t>
            </a:r>
            <a:r>
              <a:rPr lang="uk-UA" dirty="0"/>
              <a:t> Македонським фортеці. З часом </a:t>
            </a:r>
            <a:r>
              <a:rPr lang="uk-UA" dirty="0" err="1"/>
              <a:t>Чандрагупта</a:t>
            </a:r>
            <a:r>
              <a:rPr lang="uk-UA" dirty="0"/>
              <a:t> повернувся до </a:t>
            </a:r>
            <a:r>
              <a:rPr lang="uk-UA" dirty="0" err="1"/>
              <a:t>Магадхи</a:t>
            </a:r>
            <a:r>
              <a:rPr lang="uk-UA" dirty="0"/>
              <a:t> і захопив престол. Він був засновником могутньої держави </a:t>
            </a:r>
            <a:r>
              <a:rPr lang="uk-UA" dirty="0" err="1"/>
              <a:t>Маур'я</a:t>
            </a:r>
            <a:r>
              <a:rPr lang="uk-UA" dirty="0"/>
              <a:t>. її столиця – місто </a:t>
            </a:r>
            <a:r>
              <a:rPr lang="uk-UA" i="1" dirty="0" err="1"/>
              <a:t>Паталіпутра</a:t>
            </a:r>
            <a:r>
              <a:rPr lang="uk-UA" dirty="0"/>
              <a:t>. </a:t>
            </a:r>
            <a:r>
              <a:rPr lang="uk-UA" dirty="0" err="1"/>
              <a:t>Чандрагупті</a:t>
            </a:r>
            <a:r>
              <a:rPr lang="uk-UA" dirty="0"/>
              <a:t> вдалося об'єднати всю північну та центральну Індію.</a:t>
            </a:r>
          </a:p>
          <a:p>
            <a:r>
              <a:rPr lang="uk-UA" dirty="0"/>
              <a:t>Внук </a:t>
            </a:r>
            <a:r>
              <a:rPr lang="uk-UA" dirty="0" err="1"/>
              <a:t>Чандрагупти</a:t>
            </a:r>
            <a:r>
              <a:rPr lang="uk-UA" dirty="0"/>
              <a:t> </a:t>
            </a:r>
            <a:r>
              <a:rPr lang="uk-UA" dirty="0" err="1"/>
              <a:t>Ашока</a:t>
            </a:r>
            <a:r>
              <a:rPr lang="uk-UA" dirty="0"/>
              <a:t> підкорив сусідні царства у південній Індії. Величезна держава </a:t>
            </a:r>
            <a:r>
              <a:rPr lang="uk-UA" dirty="0" err="1"/>
              <a:t>Маур'я</a:t>
            </a:r>
            <a:r>
              <a:rPr lang="uk-UA" dirty="0"/>
              <a:t> охоплювала майже всю Індію, за винятком </a:t>
            </a:r>
            <a:r>
              <a:rPr lang="uk-UA" dirty="0" err="1"/>
              <a:t>найпівденнішої</a:t>
            </a:r>
            <a:r>
              <a:rPr lang="uk-UA" dirty="0"/>
              <a:t> її околиці. Індійські перекази приписують </a:t>
            </a:r>
            <a:r>
              <a:rPr lang="uk-UA" dirty="0" err="1"/>
              <a:t>Ашоці</a:t>
            </a:r>
            <a:r>
              <a:rPr lang="uk-UA" dirty="0"/>
              <a:t> велику будівничу діяльність, розширення зрошувальних робіт і заснування в містах численних лікарень. Держава була поділена на ряд великих областей, на чолі яких стояли члени царської сім`ї. Таким чином, у середині </a:t>
            </a:r>
            <a:r>
              <a:rPr lang="en-US" dirty="0"/>
              <a:t>III </a:t>
            </a:r>
            <a:r>
              <a:rPr lang="uk-UA" dirty="0"/>
              <a:t>ст. до н.е. Індійська держава досягла великої могутності та розквіту.</a:t>
            </a:r>
          </a:p>
          <a:p>
            <a:r>
              <a:rPr lang="uk-UA" dirty="0" err="1"/>
              <a:t>Ашока</a:t>
            </a:r>
            <a:r>
              <a:rPr lang="uk-UA" dirty="0"/>
              <a:t> прагнув зробити населення своєї держави єдиним народом. Але такого об'єднання царю не вдалося здійснити. Більшість індійців вважала себе членами насамперед своїх племен, а вже потім – підданими царів </a:t>
            </a:r>
            <a:r>
              <a:rPr lang="uk-UA" dirty="0" err="1"/>
              <a:t>Маур'я</a:t>
            </a:r>
            <a:r>
              <a:rPr lang="uk-UA" dirty="0"/>
              <a:t>. Тому держава </a:t>
            </a:r>
            <a:r>
              <a:rPr lang="uk-UA" dirty="0" err="1"/>
              <a:t>Маур'я</a:t>
            </a:r>
            <a:r>
              <a:rPr lang="uk-UA" dirty="0"/>
              <a:t> була недовговічною. Вже у </a:t>
            </a:r>
            <a:r>
              <a:rPr lang="en-US" dirty="0"/>
              <a:t>II </a:t>
            </a:r>
            <a:r>
              <a:rPr lang="uk-UA" dirty="0"/>
              <a:t>ст. до н.е. вона розпалася. Роздрібнена й знесилена Індія стає здобиччю нових завойовників.</a:t>
            </a:r>
          </a:p>
          <a:p>
            <a:endParaRPr lang="ru-RU"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382421090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34" y="0"/>
            <a:ext cx="598795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065912" y="6021288"/>
            <a:ext cx="3078088"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ru-RU" dirty="0" err="1"/>
              <a:t>Мапа</a:t>
            </a:r>
            <a:r>
              <a:rPr lang="ru-RU" dirty="0"/>
              <a:t> </a:t>
            </a:r>
            <a:r>
              <a:rPr lang="ru-RU" dirty="0" err="1"/>
              <a:t>імперії</a:t>
            </a:r>
            <a:r>
              <a:rPr lang="ru-RU" dirty="0"/>
              <a:t> </a:t>
            </a:r>
            <a:r>
              <a:rPr lang="ru-RU" dirty="0" err="1"/>
              <a:t>Маур'їв</a:t>
            </a:r>
            <a:r>
              <a:rPr lang="ru-RU" dirty="0"/>
              <a:t> в </a:t>
            </a:r>
            <a:r>
              <a:rPr lang="ru-RU" dirty="0" err="1"/>
              <a:t>часи</a:t>
            </a:r>
            <a:r>
              <a:rPr lang="ru-RU" dirty="0"/>
              <a:t> </a:t>
            </a:r>
            <a:r>
              <a:rPr lang="ru-RU" dirty="0" err="1"/>
              <a:t>найбільшого</a:t>
            </a:r>
            <a:r>
              <a:rPr lang="ru-RU" dirty="0"/>
              <a:t> </a:t>
            </a:r>
            <a:r>
              <a:rPr lang="ru-RU" dirty="0" err="1"/>
              <a:t>розквіту</a:t>
            </a:r>
            <a:endParaRPr lang="ru-RU" dirty="0"/>
          </a:p>
        </p:txBody>
      </p:sp>
    </p:spTree>
    <p:extLst>
      <p:ext uri="{BB962C8B-B14F-4D97-AF65-F5344CB8AC3E}">
        <p14:creationId xmlns:p14="http://schemas.microsoft.com/office/powerpoint/2010/main" val="15385780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94" y="1374"/>
            <a:ext cx="4625317" cy="685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5220072" y="4869160"/>
            <a:ext cx="3312368" cy="147732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ru-RU" dirty="0" err="1"/>
              <a:t>Стамбха</a:t>
            </a:r>
            <a:r>
              <a:rPr lang="ru-RU" dirty="0"/>
              <a:t> </a:t>
            </a:r>
            <a:r>
              <a:rPr lang="ru-RU" dirty="0" err="1"/>
              <a:t>Ашокі</a:t>
            </a:r>
            <a:r>
              <a:rPr lang="ru-RU" dirty="0"/>
              <a:t> </a:t>
            </a:r>
          </a:p>
          <a:p>
            <a:pPr algn="ctr"/>
            <a:r>
              <a:rPr lang="ru-RU" dirty="0"/>
              <a:t>III ст. до р. х. </a:t>
            </a:r>
            <a:br>
              <a:rPr lang="ru-RU" dirty="0"/>
            </a:br>
            <a:r>
              <a:rPr lang="ru-RU" i="1" dirty="0" err="1"/>
              <a:t>Відполірований</a:t>
            </a:r>
            <a:r>
              <a:rPr lang="ru-RU" i="1" dirty="0"/>
              <a:t> </a:t>
            </a:r>
            <a:r>
              <a:rPr lang="ru-RU" i="1" dirty="0" err="1"/>
              <a:t>пісковик</a:t>
            </a:r>
            <a:r>
              <a:rPr lang="ru-RU" i="1" dirty="0"/>
              <a:t>. </a:t>
            </a:r>
            <a:r>
              <a:rPr lang="ru-RU" i="1" dirty="0" err="1"/>
              <a:t>висота</a:t>
            </a:r>
            <a:r>
              <a:rPr lang="ru-RU" i="1" dirty="0"/>
              <a:t> 9,8 м</a:t>
            </a:r>
            <a:r>
              <a:rPr lang="ru-RU" dirty="0"/>
              <a:t> </a:t>
            </a:r>
            <a:br>
              <a:rPr lang="ru-RU" dirty="0"/>
            </a:br>
            <a:r>
              <a:rPr lang="ru-RU" dirty="0" err="1"/>
              <a:t>Біхар</a:t>
            </a:r>
            <a:r>
              <a:rPr lang="ru-RU" dirty="0"/>
              <a:t>, </a:t>
            </a:r>
            <a:r>
              <a:rPr lang="ru-RU" dirty="0" err="1"/>
              <a:t>Індія</a:t>
            </a:r>
            <a:endParaRPr lang="ru-RU" dirty="0">
              <a:effectLst/>
            </a:endParaRPr>
          </a:p>
        </p:txBody>
      </p:sp>
    </p:spTree>
    <p:extLst>
      <p:ext uri="{BB962C8B-B14F-4D97-AF65-F5344CB8AC3E}">
        <p14:creationId xmlns:p14="http://schemas.microsoft.com/office/powerpoint/2010/main" val="42620624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85000" lnSpcReduction="20000"/>
          </a:bodyPr>
          <a:lstStyle/>
          <a:p>
            <a:r>
              <a:rPr lang="ru-RU" dirty="0" err="1"/>
              <a:t>Ашока</a:t>
            </a:r>
            <a:r>
              <a:rPr lang="ru-RU" dirty="0"/>
              <a:t> </a:t>
            </a:r>
            <a:r>
              <a:rPr lang="ru-RU" dirty="0" err="1"/>
              <a:t>демонстрував</a:t>
            </a:r>
            <a:r>
              <a:rPr lang="ru-RU" dirty="0"/>
              <a:t> </a:t>
            </a:r>
            <a:r>
              <a:rPr lang="ru-RU" dirty="0" err="1"/>
              <a:t>своє</a:t>
            </a:r>
            <a:r>
              <a:rPr lang="ru-RU" dirty="0"/>
              <a:t> </a:t>
            </a:r>
            <a:r>
              <a:rPr lang="ru-RU" dirty="0" err="1"/>
              <a:t>прийняття</a:t>
            </a:r>
            <a:r>
              <a:rPr lang="ru-RU" dirty="0"/>
              <a:t> буддизму </a:t>
            </a:r>
            <a:r>
              <a:rPr lang="ru-RU" dirty="0" err="1"/>
              <a:t>енергійним</a:t>
            </a:r>
            <a:r>
              <a:rPr lang="ru-RU" dirty="0"/>
              <a:t> </a:t>
            </a:r>
            <a:r>
              <a:rPr lang="ru-RU" dirty="0" err="1"/>
              <a:t>розповсюдженням</a:t>
            </a:r>
            <a:r>
              <a:rPr lang="ru-RU" dirty="0"/>
              <a:t> </a:t>
            </a:r>
            <a:r>
              <a:rPr lang="ru-RU" dirty="0" err="1"/>
              <a:t>віри</a:t>
            </a:r>
            <a:r>
              <a:rPr lang="ru-RU" dirty="0"/>
              <a:t> по </a:t>
            </a:r>
            <a:r>
              <a:rPr lang="ru-RU" dirty="0" err="1"/>
              <a:t>всій</a:t>
            </a:r>
            <a:r>
              <a:rPr lang="ru-RU" dirty="0"/>
              <a:t> </a:t>
            </a:r>
            <a:r>
              <a:rPr lang="ru-RU" dirty="0" err="1"/>
              <a:t>Індії</a:t>
            </a:r>
            <a:r>
              <a:rPr lang="ru-RU" dirty="0"/>
              <a:t> — </a:t>
            </a:r>
            <a:r>
              <a:rPr lang="ru-RU" dirty="0" err="1"/>
              <a:t>від</a:t>
            </a:r>
            <a:r>
              <a:rPr lang="ru-RU" dirty="0"/>
              <a:t> </a:t>
            </a:r>
            <a:r>
              <a:rPr lang="ru-RU" dirty="0" err="1"/>
              <a:t>Бенгалії</a:t>
            </a:r>
            <a:r>
              <a:rPr lang="ru-RU" dirty="0"/>
              <a:t> до </a:t>
            </a:r>
            <a:r>
              <a:rPr lang="ru-RU" dirty="0" err="1"/>
              <a:t>афганістану</a:t>
            </a:r>
            <a:r>
              <a:rPr lang="ru-RU" dirty="0"/>
              <a:t> — при </a:t>
            </a:r>
            <a:r>
              <a:rPr lang="ru-RU" dirty="0" err="1"/>
              <a:t>допомозі</a:t>
            </a:r>
            <a:r>
              <a:rPr lang="ru-RU" dirty="0"/>
              <a:t> </a:t>
            </a:r>
            <a:r>
              <a:rPr lang="ru-RU" dirty="0" err="1"/>
              <a:t>указів</a:t>
            </a:r>
            <a:r>
              <a:rPr lang="ru-RU" dirty="0"/>
              <a:t>, </a:t>
            </a:r>
            <a:r>
              <a:rPr lang="ru-RU" dirty="0" err="1"/>
              <a:t>висічених</a:t>
            </a:r>
            <a:r>
              <a:rPr lang="ru-RU" dirty="0"/>
              <a:t> на </a:t>
            </a:r>
            <a:r>
              <a:rPr lang="ru-RU" dirty="0" err="1"/>
              <a:t>монументальних</a:t>
            </a:r>
            <a:r>
              <a:rPr lang="ru-RU" dirty="0"/>
              <a:t> колонах з </a:t>
            </a:r>
            <a:r>
              <a:rPr lang="ru-RU" dirty="0" err="1"/>
              <a:t>каменя</a:t>
            </a:r>
            <a:r>
              <a:rPr lang="ru-RU" dirty="0"/>
              <a:t>. В </a:t>
            </a:r>
            <a:r>
              <a:rPr lang="ru-RU" dirty="0" err="1"/>
              <a:t>використовуванні</a:t>
            </a:r>
            <a:r>
              <a:rPr lang="ru-RU" dirty="0"/>
              <a:t> колон </a:t>
            </a:r>
            <a:r>
              <a:rPr lang="ru-RU" dirty="0" err="1"/>
              <a:t>Ашока</a:t>
            </a:r>
            <a:r>
              <a:rPr lang="ru-RU" dirty="0"/>
              <a:t> </a:t>
            </a:r>
            <a:r>
              <a:rPr lang="ru-RU" dirty="0" err="1"/>
              <a:t>слідував</a:t>
            </a:r>
            <a:r>
              <a:rPr lang="ru-RU" dirty="0"/>
              <a:t> </a:t>
            </a:r>
            <a:r>
              <a:rPr lang="ru-RU" dirty="0" err="1"/>
              <a:t>раннім</a:t>
            </a:r>
            <a:r>
              <a:rPr lang="ru-RU" dirty="0"/>
              <a:t> ведийским </a:t>
            </a:r>
            <a:r>
              <a:rPr lang="ru-RU" dirty="0" err="1"/>
              <a:t>віруванням</a:t>
            </a:r>
            <a:r>
              <a:rPr lang="ru-RU" dirty="0"/>
              <a:t> </a:t>
            </a:r>
            <a:r>
              <a:rPr lang="ru-RU" dirty="0" err="1"/>
              <a:t>що</a:t>
            </a:r>
            <a:r>
              <a:rPr lang="ru-RU" dirty="0"/>
              <a:t> черпнув з </a:t>
            </a:r>
            <a:r>
              <a:rPr lang="ru-RU" dirty="0" err="1"/>
              <a:t>Рігведи</a:t>
            </a:r>
            <a:r>
              <a:rPr lang="ru-RU" dirty="0"/>
              <a:t>. Колони (</a:t>
            </a:r>
            <a:r>
              <a:rPr lang="ru-RU" dirty="0" err="1"/>
              <a:t>стамбхі</a:t>
            </a:r>
            <a:r>
              <a:rPr lang="ru-RU" dirty="0"/>
              <a:t>) </a:t>
            </a:r>
            <a:r>
              <a:rPr lang="ru-RU" dirty="0" err="1"/>
              <a:t>символізують</a:t>
            </a:r>
            <a:r>
              <a:rPr lang="ru-RU" dirty="0"/>
              <a:t> ось </a:t>
            </a:r>
            <a:r>
              <a:rPr lang="ru-RU" dirty="0" err="1"/>
              <a:t>Всесвіту</a:t>
            </a:r>
            <a:r>
              <a:rPr lang="ru-RU" dirty="0"/>
              <a:t> яка </a:t>
            </a:r>
            <a:r>
              <a:rPr lang="ru-RU" dirty="0" err="1"/>
              <a:t>сполучає</a:t>
            </a:r>
            <a:r>
              <a:rPr lang="ru-RU" dirty="0"/>
              <a:t> Небо і Землю та </a:t>
            </a:r>
            <a:r>
              <a:rPr lang="ru-RU" dirty="0" err="1"/>
              <a:t>втілює</a:t>
            </a:r>
            <a:r>
              <a:rPr lang="ru-RU" dirty="0"/>
              <a:t> </a:t>
            </a:r>
            <a:r>
              <a:rPr lang="ru-RU" dirty="0" err="1"/>
              <a:t>Світове</a:t>
            </a:r>
            <a:r>
              <a:rPr lang="ru-RU" dirty="0"/>
              <a:t> древо </a:t>
            </a:r>
            <a:r>
              <a:rPr lang="ru-RU" dirty="0" err="1"/>
              <a:t>Життя</a:t>
            </a:r>
            <a:r>
              <a:rPr lang="ru-RU" dirty="0"/>
              <a:t>. </a:t>
            </a:r>
          </a:p>
          <a:p>
            <a:r>
              <a:rPr lang="ru-RU" dirty="0" err="1"/>
              <a:t>Стамбха</a:t>
            </a:r>
            <a:r>
              <a:rPr lang="ru-RU" dirty="0"/>
              <a:t>, </a:t>
            </a:r>
            <a:r>
              <a:rPr lang="ru-RU" dirty="0" err="1"/>
              <a:t>досягаюча</a:t>
            </a:r>
            <a:r>
              <a:rPr lang="ru-RU" dirty="0"/>
              <a:t> у </a:t>
            </a:r>
            <a:r>
              <a:rPr lang="ru-RU" dirty="0" err="1"/>
              <a:t>висоту</a:t>
            </a:r>
            <a:r>
              <a:rPr lang="ru-RU" dirty="0"/>
              <a:t> </a:t>
            </a:r>
            <a:r>
              <a:rPr lang="ru-RU" dirty="0" err="1"/>
              <a:t>понад</a:t>
            </a:r>
            <a:r>
              <a:rPr lang="ru-RU" dirty="0"/>
              <a:t> 10 </a:t>
            </a:r>
            <a:r>
              <a:rPr lang="ru-RU" dirty="0" err="1"/>
              <a:t>метрів</a:t>
            </a:r>
            <a:r>
              <a:rPr lang="ru-RU" dirty="0"/>
              <a:t>, </a:t>
            </a:r>
            <a:r>
              <a:rPr lang="ru-RU" dirty="0" err="1"/>
              <a:t>представляє</a:t>
            </a:r>
            <a:r>
              <a:rPr lang="ru-RU" dirty="0"/>
              <a:t> собою добре </a:t>
            </a:r>
            <a:r>
              <a:rPr lang="ru-RU" dirty="0" err="1"/>
              <a:t>відполірований</a:t>
            </a:r>
            <a:r>
              <a:rPr lang="ru-RU" dirty="0"/>
              <a:t> </a:t>
            </a:r>
            <a:r>
              <a:rPr lang="ru-RU" dirty="0" err="1"/>
              <a:t>кам'яний</a:t>
            </a:r>
            <a:r>
              <a:rPr lang="ru-RU" dirty="0"/>
              <a:t> </a:t>
            </a:r>
            <a:r>
              <a:rPr lang="ru-RU" dirty="0" err="1"/>
              <a:t>стовп</a:t>
            </a:r>
            <a:r>
              <a:rPr lang="ru-RU" dirty="0"/>
              <a:t>. </a:t>
            </a:r>
            <a:r>
              <a:rPr lang="ru-RU" dirty="0" err="1"/>
              <a:t>Вінчає</a:t>
            </a:r>
            <a:r>
              <a:rPr lang="ru-RU" dirty="0"/>
              <a:t> </a:t>
            </a:r>
            <a:r>
              <a:rPr lang="ru-RU" dirty="0" err="1"/>
              <a:t>стамбху</a:t>
            </a:r>
            <a:r>
              <a:rPr lang="ru-RU" dirty="0"/>
              <a:t> </a:t>
            </a:r>
            <a:r>
              <a:rPr lang="ru-RU" dirty="0" err="1"/>
              <a:t>капітель</a:t>
            </a:r>
            <a:r>
              <a:rPr lang="ru-RU" dirty="0"/>
              <a:t> з </a:t>
            </a:r>
            <a:r>
              <a:rPr lang="ru-RU" dirty="0" err="1"/>
              <a:t>скульптурними</a:t>
            </a:r>
            <a:r>
              <a:rPr lang="ru-RU" dirty="0"/>
              <a:t> </a:t>
            </a:r>
            <a:r>
              <a:rPr lang="ru-RU" dirty="0" err="1"/>
              <a:t>зображеннями</a:t>
            </a:r>
            <a:r>
              <a:rPr lang="ru-RU" dirty="0"/>
              <a:t> </a:t>
            </a:r>
            <a:r>
              <a:rPr lang="ru-RU" dirty="0" err="1"/>
              <a:t>тварин</a:t>
            </a:r>
            <a:r>
              <a:rPr lang="ru-RU" dirty="0"/>
              <a:t>, </a:t>
            </a:r>
            <a:r>
              <a:rPr lang="ru-RU" dirty="0" err="1"/>
              <a:t>що</a:t>
            </a:r>
            <a:r>
              <a:rPr lang="ru-RU" dirty="0"/>
              <a:t> </a:t>
            </a:r>
            <a:r>
              <a:rPr lang="ru-RU" dirty="0" err="1"/>
              <a:t>символізують</a:t>
            </a:r>
            <a:r>
              <a:rPr lang="ru-RU" dirty="0"/>
              <a:t> </a:t>
            </a:r>
            <a:r>
              <a:rPr lang="ru-RU" dirty="0" err="1"/>
              <a:t>царські</a:t>
            </a:r>
            <a:r>
              <a:rPr lang="ru-RU" dirty="0"/>
              <a:t> </a:t>
            </a:r>
            <a:r>
              <a:rPr lang="ru-RU" dirty="0" err="1"/>
              <a:t>підношення</a:t>
            </a:r>
            <a:r>
              <a:rPr lang="ru-RU" dirty="0"/>
              <a:t> </a:t>
            </a:r>
            <a:r>
              <a:rPr lang="ru-RU" dirty="0" err="1"/>
              <a:t>Будді</a:t>
            </a:r>
            <a:r>
              <a:rPr lang="ru-RU" dirty="0"/>
              <a:t>. </a:t>
            </a:r>
            <a:r>
              <a:rPr lang="ru-RU" dirty="0" err="1"/>
              <a:t>Найвидатна</a:t>
            </a:r>
            <a:r>
              <a:rPr lang="ru-RU" dirty="0"/>
              <a:t> з них — </a:t>
            </a:r>
            <a:r>
              <a:rPr lang="ru-RU" dirty="0" err="1"/>
              <a:t>Левова</a:t>
            </a:r>
            <a:r>
              <a:rPr lang="ru-RU" dirty="0"/>
              <a:t> </a:t>
            </a:r>
            <a:r>
              <a:rPr lang="ru-RU" dirty="0" err="1"/>
              <a:t>капітель</a:t>
            </a:r>
            <a:r>
              <a:rPr lang="ru-RU" dirty="0"/>
              <a:t> з </a:t>
            </a:r>
            <a:r>
              <a:rPr lang="ru-RU" dirty="0" err="1"/>
              <a:t>Сарнатха</a:t>
            </a:r>
            <a:r>
              <a:rPr lang="ru-RU" dirty="0"/>
              <a:t> (сер. </a:t>
            </a:r>
            <a:r>
              <a:rPr lang="en-US" dirty="0"/>
              <a:t>III </a:t>
            </a:r>
            <a:r>
              <a:rPr lang="ru-RU" dirty="0"/>
              <a:t>в. до р. х.). </a:t>
            </a:r>
            <a:r>
              <a:rPr lang="ru-RU" dirty="0" err="1"/>
              <a:t>Згідно</a:t>
            </a:r>
            <a:r>
              <a:rPr lang="ru-RU" dirty="0"/>
              <a:t> </a:t>
            </a:r>
            <a:r>
              <a:rPr lang="ru-RU" dirty="0" err="1"/>
              <a:t>переказу</a:t>
            </a:r>
            <a:r>
              <a:rPr lang="ru-RU" dirty="0"/>
              <a:t>, </a:t>
            </a:r>
            <a:r>
              <a:rPr lang="ru-RU" dirty="0" err="1"/>
              <a:t>стовп</a:t>
            </a:r>
            <a:r>
              <a:rPr lang="ru-RU" dirty="0"/>
              <a:t>, </a:t>
            </a:r>
            <a:r>
              <a:rPr lang="ru-RU" dirty="0" err="1"/>
              <a:t>що</a:t>
            </a:r>
            <a:r>
              <a:rPr lang="ru-RU" dirty="0"/>
              <a:t> </a:t>
            </a:r>
            <a:r>
              <a:rPr lang="ru-RU" dirty="0" err="1"/>
              <a:t>ніс</a:t>
            </a:r>
            <a:r>
              <a:rPr lang="ru-RU" dirty="0"/>
              <a:t> </a:t>
            </a:r>
            <a:r>
              <a:rPr lang="ru-RU" dirty="0" err="1"/>
              <a:t>цю</a:t>
            </a:r>
            <a:r>
              <a:rPr lang="ru-RU" dirty="0"/>
              <a:t> </a:t>
            </a:r>
            <a:r>
              <a:rPr lang="ru-RU" dirty="0" err="1"/>
              <a:t>капітель</a:t>
            </a:r>
            <a:r>
              <a:rPr lang="ru-RU" dirty="0"/>
              <a:t>, </a:t>
            </a:r>
            <a:r>
              <a:rPr lang="ru-RU" dirty="0" err="1"/>
              <a:t>був</a:t>
            </a:r>
            <a:r>
              <a:rPr lang="ru-RU" dirty="0"/>
              <a:t> </a:t>
            </a:r>
            <a:r>
              <a:rPr lang="ru-RU" dirty="0" err="1"/>
              <a:t>встановлений</a:t>
            </a:r>
            <a:r>
              <a:rPr lang="ru-RU" dirty="0"/>
              <a:t> в тому </a:t>
            </a:r>
            <a:r>
              <a:rPr lang="ru-RU" dirty="0" err="1"/>
              <a:t>місці</a:t>
            </a:r>
            <a:r>
              <a:rPr lang="ru-RU" dirty="0"/>
              <a:t>, де Будда </a:t>
            </a:r>
            <a:r>
              <a:rPr lang="ru-RU" dirty="0" err="1"/>
              <a:t>вимовив</a:t>
            </a:r>
            <a:r>
              <a:rPr lang="ru-RU" dirty="0"/>
              <a:t> свою першу </a:t>
            </a:r>
            <a:r>
              <a:rPr lang="ru-RU" dirty="0" err="1"/>
              <a:t>проповідь</a:t>
            </a:r>
            <a:r>
              <a:rPr lang="ru-RU" dirty="0"/>
              <a:t>. </a:t>
            </a:r>
            <a:r>
              <a:rPr lang="ru-RU" dirty="0" err="1"/>
              <a:t>Капітелі</a:t>
            </a:r>
            <a:r>
              <a:rPr lang="ru-RU" dirty="0"/>
              <a:t> </a:t>
            </a:r>
            <a:r>
              <a:rPr lang="ru-RU" dirty="0" err="1"/>
              <a:t>Ашокі</a:t>
            </a:r>
            <a:r>
              <a:rPr lang="ru-RU" dirty="0"/>
              <a:t> </a:t>
            </a:r>
            <a:r>
              <a:rPr lang="ru-RU" dirty="0" err="1"/>
              <a:t>сприяли</a:t>
            </a:r>
            <a:r>
              <a:rPr lang="ru-RU" dirty="0"/>
              <a:t> </a:t>
            </a:r>
            <a:r>
              <a:rPr lang="ru-RU" dirty="0" err="1"/>
              <a:t>виникненню</a:t>
            </a:r>
            <a:r>
              <a:rPr lang="ru-RU" dirty="0"/>
              <a:t> </a:t>
            </a:r>
            <a:r>
              <a:rPr lang="ru-RU" dirty="0" err="1"/>
              <a:t>найранішої</a:t>
            </a:r>
            <a:r>
              <a:rPr lang="ru-RU" dirty="0"/>
              <a:t> </a:t>
            </a:r>
            <a:r>
              <a:rPr lang="ru-RU" dirty="0" err="1"/>
              <a:t>буддійської</a:t>
            </a:r>
            <a:r>
              <a:rPr lang="ru-RU" dirty="0"/>
              <a:t> </a:t>
            </a:r>
            <a:r>
              <a:rPr lang="ru-RU" dirty="0" err="1"/>
              <a:t>скульптури</a:t>
            </a:r>
            <a:r>
              <a:rPr lang="ru-RU" dirty="0"/>
              <a:t>. </a:t>
            </a:r>
          </a:p>
          <a:p>
            <a:endParaRPr lang="ru-RU"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0204149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332656"/>
            <a:ext cx="8738881"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221648" y="5934670"/>
            <a:ext cx="6768752" cy="92333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ru-RU" dirty="0"/>
              <a:t>Велика ступа  </a:t>
            </a:r>
          </a:p>
          <a:p>
            <a:pPr algn="ctr"/>
            <a:r>
              <a:rPr lang="ru-RU" dirty="0"/>
              <a:t>III—II ст. до р. х. (огорожа II ст. до р. х. ворота I ст. до р. х.) </a:t>
            </a:r>
            <a:br>
              <a:rPr lang="ru-RU" dirty="0"/>
            </a:br>
            <a:r>
              <a:rPr lang="ru-RU" dirty="0" err="1"/>
              <a:t>Санчі</a:t>
            </a:r>
            <a:r>
              <a:rPr lang="ru-RU" dirty="0"/>
              <a:t>, </a:t>
            </a:r>
            <a:r>
              <a:rPr lang="ru-RU" dirty="0" err="1"/>
              <a:t>Індія</a:t>
            </a:r>
            <a:endParaRPr lang="ru-RU" dirty="0"/>
          </a:p>
        </p:txBody>
      </p:sp>
    </p:spTree>
    <p:extLst>
      <p:ext uri="{BB962C8B-B14F-4D97-AF65-F5344CB8AC3E}">
        <p14:creationId xmlns:p14="http://schemas.microsoft.com/office/powerpoint/2010/main" val="396772230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85000" lnSpcReduction="20000"/>
          </a:bodyPr>
          <a:lstStyle/>
          <a:p>
            <a:r>
              <a:rPr lang="ru-RU" dirty="0" err="1"/>
              <a:t>Під</a:t>
            </a:r>
            <a:r>
              <a:rPr lang="ru-RU" dirty="0"/>
              <a:t> час </a:t>
            </a:r>
            <a:r>
              <a:rPr lang="ru-RU" dirty="0" err="1"/>
              <a:t>правління</a:t>
            </a:r>
            <a:r>
              <a:rPr lang="ru-RU" dirty="0"/>
              <a:t> царя </a:t>
            </a:r>
            <a:r>
              <a:rPr lang="ru-RU" dirty="0" err="1"/>
              <a:t>Ашокі</a:t>
            </a:r>
            <a:r>
              <a:rPr lang="ru-RU" dirty="0"/>
              <a:t> у </a:t>
            </a:r>
            <a:r>
              <a:rPr lang="ru-RU" dirty="0" err="1"/>
              <a:t>архітектурі</a:t>
            </a:r>
            <a:r>
              <a:rPr lang="ru-RU" dirty="0"/>
              <a:t> </a:t>
            </a:r>
            <a:r>
              <a:rPr lang="ru-RU" dirty="0" err="1"/>
              <a:t>отримали</a:t>
            </a:r>
            <a:r>
              <a:rPr lang="ru-RU" dirty="0"/>
              <a:t> </a:t>
            </a:r>
            <a:r>
              <a:rPr lang="ru-RU" dirty="0" err="1"/>
              <a:t>розповсюдження</a:t>
            </a:r>
            <a:r>
              <a:rPr lang="ru-RU" dirty="0"/>
              <a:t> </a:t>
            </a:r>
            <a:r>
              <a:rPr lang="ru-RU" dirty="0" err="1"/>
              <a:t>буддійські</a:t>
            </a:r>
            <a:r>
              <a:rPr lang="ru-RU" dirty="0"/>
              <a:t> </a:t>
            </a:r>
            <a:r>
              <a:rPr lang="ru-RU" dirty="0" err="1"/>
              <a:t>меморіальні</a:t>
            </a:r>
            <a:r>
              <a:rPr lang="ru-RU" dirty="0"/>
              <a:t> і </a:t>
            </a:r>
            <a:r>
              <a:rPr lang="ru-RU" dirty="0" err="1"/>
              <a:t>похоронні</a:t>
            </a:r>
            <a:r>
              <a:rPr lang="ru-RU" dirty="0"/>
              <a:t> </a:t>
            </a:r>
            <a:r>
              <a:rPr lang="ru-RU" dirty="0" err="1"/>
              <a:t>споруди</a:t>
            </a:r>
            <a:r>
              <a:rPr lang="ru-RU" dirty="0"/>
              <a:t> — ступи. На </a:t>
            </a:r>
            <a:r>
              <a:rPr lang="ru-RU" dirty="0" err="1"/>
              <a:t>відміну</a:t>
            </a:r>
            <a:r>
              <a:rPr lang="ru-RU" dirty="0"/>
              <a:t> </a:t>
            </a:r>
            <a:r>
              <a:rPr lang="ru-RU" dirty="0" err="1"/>
              <a:t>від</a:t>
            </a:r>
            <a:r>
              <a:rPr lang="ru-RU" dirty="0"/>
              <a:t> </a:t>
            </a:r>
            <a:r>
              <a:rPr lang="ru-RU" dirty="0" err="1"/>
              <a:t>інших</a:t>
            </a:r>
            <a:r>
              <a:rPr lang="ru-RU" dirty="0"/>
              <a:t> </a:t>
            </a:r>
            <a:r>
              <a:rPr lang="ru-RU" dirty="0" err="1"/>
              <a:t>буддійських</a:t>
            </a:r>
            <a:r>
              <a:rPr lang="ru-RU" dirty="0"/>
              <a:t> </a:t>
            </a:r>
            <a:r>
              <a:rPr lang="ru-RU" dirty="0" err="1"/>
              <a:t>споруд</a:t>
            </a:r>
            <a:r>
              <a:rPr lang="ru-RU" dirty="0"/>
              <a:t>, </a:t>
            </a:r>
            <a:r>
              <a:rPr lang="ru-RU" dirty="0" err="1"/>
              <a:t>що</a:t>
            </a:r>
            <a:r>
              <a:rPr lang="ru-RU" dirty="0"/>
              <a:t> </a:t>
            </a:r>
            <a:r>
              <a:rPr lang="ru-RU" dirty="0" err="1"/>
              <a:t>мали</a:t>
            </a:r>
            <a:r>
              <a:rPr lang="ru-RU" dirty="0"/>
              <a:t> </a:t>
            </a:r>
            <a:r>
              <a:rPr lang="ru-RU" dirty="0" err="1"/>
              <a:t>внутрішні</a:t>
            </a:r>
            <a:r>
              <a:rPr lang="ru-RU" dirty="0"/>
              <a:t> </a:t>
            </a:r>
            <a:r>
              <a:rPr lang="ru-RU" dirty="0" err="1"/>
              <a:t>приміщення</a:t>
            </a:r>
            <a:r>
              <a:rPr lang="ru-RU" dirty="0"/>
              <a:t> і </a:t>
            </a:r>
            <a:r>
              <a:rPr lang="ru-RU" dirty="0" err="1"/>
              <a:t>вхід</a:t>
            </a:r>
            <a:r>
              <a:rPr lang="ru-RU" dirty="0"/>
              <a:t>, ступа </a:t>
            </a:r>
            <a:r>
              <a:rPr lang="ru-RU" dirty="0" err="1"/>
              <a:t>була</a:t>
            </a:r>
            <a:r>
              <a:rPr lang="ru-RU" dirty="0"/>
              <a:t> </a:t>
            </a:r>
            <a:r>
              <a:rPr lang="ru-RU" dirty="0" err="1"/>
              <a:t>монолітною</a:t>
            </a:r>
            <a:r>
              <a:rPr lang="ru-RU" dirty="0"/>
              <a:t> і </a:t>
            </a:r>
            <a:r>
              <a:rPr lang="ru-RU" dirty="0" err="1"/>
              <a:t>цілісною</a:t>
            </a:r>
            <a:r>
              <a:rPr lang="ru-RU" dirty="0"/>
              <a:t>. </a:t>
            </a:r>
            <a:r>
              <a:rPr lang="ru-RU" dirty="0" err="1"/>
              <a:t>Її</a:t>
            </a:r>
            <a:r>
              <a:rPr lang="ru-RU" dirty="0"/>
              <a:t> </a:t>
            </a:r>
            <a:r>
              <a:rPr lang="ru-RU" dirty="0" err="1"/>
              <a:t>архітектура</a:t>
            </a:r>
            <a:r>
              <a:rPr lang="ru-RU" dirty="0"/>
              <a:t> сходить до </a:t>
            </a:r>
            <a:r>
              <a:rPr lang="ru-RU" dirty="0" err="1"/>
              <a:t>похоронних</a:t>
            </a:r>
            <a:r>
              <a:rPr lang="ru-RU" dirty="0"/>
              <a:t> </a:t>
            </a:r>
            <a:r>
              <a:rPr lang="ru-RU" dirty="0" err="1"/>
              <a:t>курганів</a:t>
            </a:r>
            <a:r>
              <a:rPr lang="ru-RU" dirty="0"/>
              <a:t> </a:t>
            </a:r>
            <a:r>
              <a:rPr lang="ru-RU" dirty="0" err="1"/>
              <a:t>індуїстів</a:t>
            </a:r>
            <a:r>
              <a:rPr lang="ru-RU" dirty="0"/>
              <a:t>. </a:t>
            </a:r>
            <a:r>
              <a:rPr lang="ru-RU" dirty="0" err="1"/>
              <a:t>Ранні</a:t>
            </a:r>
            <a:r>
              <a:rPr lang="ru-RU" dirty="0"/>
              <a:t> ступи </a:t>
            </a:r>
            <a:r>
              <a:rPr lang="ru-RU" dirty="0" err="1"/>
              <a:t>були</a:t>
            </a:r>
            <a:r>
              <a:rPr lang="ru-RU" dirty="0"/>
              <a:t> </a:t>
            </a:r>
            <a:r>
              <a:rPr lang="ru-RU" dirty="0" err="1"/>
              <a:t>місцем</a:t>
            </a:r>
            <a:r>
              <a:rPr lang="ru-RU" dirty="0"/>
              <a:t> </a:t>
            </a:r>
            <a:r>
              <a:rPr lang="ru-RU" dirty="0" err="1"/>
              <a:t>поховання</a:t>
            </a:r>
            <a:r>
              <a:rPr lang="ru-RU" dirty="0"/>
              <a:t> </a:t>
            </a:r>
            <a:r>
              <a:rPr lang="ru-RU" dirty="0" err="1"/>
              <a:t>реліквій</a:t>
            </a:r>
            <a:r>
              <a:rPr lang="ru-RU" dirty="0"/>
              <a:t> самого </a:t>
            </a:r>
            <a:r>
              <a:rPr lang="ru-RU" dirty="0" err="1"/>
              <a:t>Будди</a:t>
            </a:r>
            <a:r>
              <a:rPr lang="ru-RU" dirty="0"/>
              <a:t>. </a:t>
            </a:r>
            <a:r>
              <a:rPr lang="ru-RU" dirty="0" err="1"/>
              <a:t>Існує</a:t>
            </a:r>
            <a:r>
              <a:rPr lang="ru-RU" dirty="0"/>
              <a:t> легенда про те, </a:t>
            </a:r>
            <a:r>
              <a:rPr lang="ru-RU" dirty="0" err="1"/>
              <a:t>що</a:t>
            </a:r>
            <a:r>
              <a:rPr lang="ru-RU" dirty="0"/>
              <a:t> Будду запитали, </a:t>
            </a:r>
            <a:r>
              <a:rPr lang="ru-RU" dirty="0" err="1"/>
              <a:t>якою</a:t>
            </a:r>
            <a:r>
              <a:rPr lang="ru-RU" dirty="0"/>
              <a:t> повинна бути </a:t>
            </a:r>
            <a:r>
              <a:rPr lang="ru-RU" dirty="0" err="1"/>
              <a:t>його</a:t>
            </a:r>
            <a:r>
              <a:rPr lang="ru-RU" dirty="0"/>
              <a:t> </a:t>
            </a:r>
            <a:r>
              <a:rPr lang="ru-RU" dirty="0" err="1"/>
              <a:t>гробниця</a:t>
            </a:r>
            <a:r>
              <a:rPr lang="ru-RU" dirty="0"/>
              <a:t>.</a:t>
            </a:r>
          </a:p>
          <a:p>
            <a:r>
              <a:rPr lang="ru-RU" dirty="0" err="1"/>
              <a:t>Вчитель</a:t>
            </a:r>
            <a:r>
              <a:rPr lang="ru-RU" dirty="0"/>
              <a:t> </a:t>
            </a:r>
            <a:r>
              <a:rPr lang="ru-RU" dirty="0" err="1"/>
              <a:t>розстелив</a:t>
            </a:r>
            <a:r>
              <a:rPr lang="ru-RU" dirty="0"/>
              <a:t> на </a:t>
            </a:r>
            <a:r>
              <a:rPr lang="ru-RU" dirty="0" err="1"/>
              <a:t>землі</a:t>
            </a:r>
            <a:r>
              <a:rPr lang="ru-RU" dirty="0"/>
              <a:t> </a:t>
            </a:r>
            <a:r>
              <a:rPr lang="ru-RU" dirty="0" err="1"/>
              <a:t>свій</a:t>
            </a:r>
            <a:r>
              <a:rPr lang="ru-RU" dirty="0"/>
              <a:t> плащ і перевернув на </a:t>
            </a:r>
            <a:r>
              <a:rPr lang="ru-RU" dirty="0" err="1"/>
              <a:t>нього</a:t>
            </a:r>
            <a:r>
              <a:rPr lang="ru-RU" dirty="0"/>
              <a:t> </a:t>
            </a:r>
            <a:r>
              <a:rPr lang="ru-RU" dirty="0" err="1"/>
              <a:t>круглу</a:t>
            </a:r>
            <a:r>
              <a:rPr lang="ru-RU" dirty="0"/>
              <a:t> чашу для </a:t>
            </a:r>
            <a:r>
              <a:rPr lang="ru-RU" dirty="0" err="1"/>
              <a:t>збору</a:t>
            </a:r>
            <a:r>
              <a:rPr lang="ru-RU" dirty="0"/>
              <a:t> подаяний. Так ступа </a:t>
            </a:r>
            <a:r>
              <a:rPr lang="ru-RU" dirty="0" err="1"/>
              <a:t>придбала</a:t>
            </a:r>
            <a:r>
              <a:rPr lang="ru-RU" dirty="0"/>
              <a:t> свою </a:t>
            </a:r>
            <a:r>
              <a:rPr lang="ru-RU" dirty="0" err="1"/>
              <a:t>півсферичну</a:t>
            </a:r>
            <a:r>
              <a:rPr lang="ru-RU" dirty="0"/>
              <a:t> форму.</a:t>
            </a:r>
          </a:p>
          <a:p>
            <a:r>
              <a:rPr lang="ru-RU" dirty="0" err="1"/>
              <a:t>Півсфера</a:t>
            </a:r>
            <a:r>
              <a:rPr lang="ru-RU" dirty="0"/>
              <a:t>, символ Неба і </a:t>
            </a:r>
            <a:r>
              <a:rPr lang="ru-RU" dirty="0" err="1"/>
              <a:t>нескінченності</a:t>
            </a:r>
            <a:r>
              <a:rPr lang="ru-RU" dirty="0"/>
              <a:t>, в </a:t>
            </a:r>
            <a:r>
              <a:rPr lang="ru-RU" dirty="0" err="1"/>
              <a:t>буддизмі</a:t>
            </a:r>
            <a:r>
              <a:rPr lang="ru-RU" dirty="0"/>
              <a:t> </a:t>
            </a:r>
            <a:r>
              <a:rPr lang="ru-RU" dirty="0" err="1"/>
              <a:t>означає</a:t>
            </a:r>
            <a:r>
              <a:rPr lang="ru-RU" dirty="0"/>
              <a:t> </a:t>
            </a:r>
            <a:r>
              <a:rPr lang="ru-RU" dirty="0" err="1"/>
              <a:t>парінірвану</a:t>
            </a:r>
            <a:r>
              <a:rPr lang="ru-RU" dirty="0"/>
              <a:t> </a:t>
            </a:r>
            <a:r>
              <a:rPr lang="ru-RU" dirty="0" err="1"/>
              <a:t>Будди</a:t>
            </a:r>
            <a:r>
              <a:rPr lang="ru-RU" dirty="0"/>
              <a:t> (</a:t>
            </a:r>
            <a:r>
              <a:rPr lang="ru-RU" dirty="0" err="1"/>
              <a:t>тобто</a:t>
            </a:r>
            <a:r>
              <a:rPr lang="ru-RU" dirty="0"/>
              <a:t> </a:t>
            </a:r>
            <a:r>
              <a:rPr lang="ru-RU" dirty="0" err="1"/>
              <a:t>його</a:t>
            </a:r>
            <a:r>
              <a:rPr lang="ru-RU" dirty="0"/>
              <a:t> </a:t>
            </a:r>
            <a:r>
              <a:rPr lang="ru-RU" dirty="0" err="1"/>
              <a:t>остаточне</a:t>
            </a:r>
            <a:r>
              <a:rPr lang="ru-RU" dirty="0"/>
              <a:t> </a:t>
            </a:r>
            <a:r>
              <a:rPr lang="ru-RU" dirty="0" err="1"/>
              <a:t>звільнення</a:t>
            </a:r>
            <a:r>
              <a:rPr lang="ru-RU" dirty="0"/>
              <a:t> </a:t>
            </a:r>
            <a:r>
              <a:rPr lang="ru-RU" dirty="0" err="1"/>
              <a:t>від</a:t>
            </a:r>
            <a:r>
              <a:rPr lang="ru-RU" dirty="0"/>
              <a:t> </a:t>
            </a:r>
            <a:r>
              <a:rPr lang="ru-RU" dirty="0" err="1"/>
              <a:t>світу</a:t>
            </a:r>
            <a:r>
              <a:rPr lang="ru-RU" dirty="0"/>
              <a:t>), а </a:t>
            </a:r>
            <a:r>
              <a:rPr lang="ru-RU" dirty="0" err="1"/>
              <a:t>також</a:t>
            </a:r>
            <a:r>
              <a:rPr lang="ru-RU" dirty="0"/>
              <a:t> самого Будду. </a:t>
            </a:r>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413946923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endParaRPr lang="ru-RU"/>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723900"/>
            <a:ext cx="857250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286250" y="5672435"/>
            <a:ext cx="4572000" cy="923330"/>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lgn="ctr"/>
            <a:r>
              <a:rPr lang="ru-RU" dirty="0"/>
              <a:t>Велика ступа у </a:t>
            </a:r>
            <a:r>
              <a:rPr lang="ru-RU" dirty="0" err="1"/>
              <a:t>Санчі</a:t>
            </a:r>
            <a:r>
              <a:rPr lang="ru-RU" dirty="0"/>
              <a:t>. </a:t>
            </a:r>
            <a:r>
              <a:rPr lang="ru-RU" dirty="0" err="1"/>
              <a:t>Західні</a:t>
            </a:r>
            <a:r>
              <a:rPr lang="ru-RU" dirty="0"/>
              <a:t> ворота </a:t>
            </a:r>
          </a:p>
          <a:p>
            <a:pPr algn="ctr"/>
            <a:r>
              <a:rPr lang="ru-RU" dirty="0"/>
              <a:t>I ст. до р. х. </a:t>
            </a:r>
          </a:p>
          <a:p>
            <a:pPr algn="ctr"/>
            <a:r>
              <a:rPr lang="ru-RU" dirty="0" err="1"/>
              <a:t>Санчі</a:t>
            </a:r>
            <a:r>
              <a:rPr lang="ru-RU" dirty="0"/>
              <a:t>, </a:t>
            </a:r>
            <a:r>
              <a:rPr lang="ru-RU" dirty="0" err="1"/>
              <a:t>Індія</a:t>
            </a:r>
            <a:r>
              <a:rPr lang="ru-RU" dirty="0"/>
              <a:t> </a:t>
            </a:r>
            <a:endParaRPr lang="ru-RU" dirty="0">
              <a:effectLst/>
            </a:endParaRPr>
          </a:p>
        </p:txBody>
      </p:sp>
    </p:spTree>
    <p:extLst>
      <p:ext uri="{BB962C8B-B14F-4D97-AF65-F5344CB8AC3E}">
        <p14:creationId xmlns:p14="http://schemas.microsoft.com/office/powerpoint/2010/main" val="360471884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5" y="2060848"/>
            <a:ext cx="8208912" cy="4464495"/>
          </a:xfrm>
        </p:spPr>
        <p:txBody>
          <a:bodyPr>
            <a:normAutofit fontScale="70000" lnSpcReduction="20000"/>
          </a:bodyPr>
          <a:lstStyle/>
          <a:p>
            <a:r>
              <a:rPr lang="ru-RU" dirty="0"/>
              <a:t>Одна з </a:t>
            </a:r>
            <a:r>
              <a:rPr lang="ru-RU" dirty="0" err="1"/>
              <a:t>найстародавніших</a:t>
            </a:r>
            <a:r>
              <a:rPr lang="ru-RU" dirty="0"/>
              <a:t> ступ, </a:t>
            </a:r>
            <a:r>
              <a:rPr lang="ru-RU" dirty="0" err="1"/>
              <a:t>що</a:t>
            </a:r>
            <a:r>
              <a:rPr lang="ru-RU" dirty="0"/>
              <a:t> </a:t>
            </a:r>
            <a:r>
              <a:rPr lang="ru-RU" dirty="0" err="1"/>
              <a:t>збереглися</a:t>
            </a:r>
            <a:r>
              <a:rPr lang="ru-RU" dirty="0"/>
              <a:t>, </a:t>
            </a:r>
            <a:r>
              <a:rPr lang="ru-RU" dirty="0" err="1"/>
              <a:t>була</a:t>
            </a:r>
            <a:r>
              <a:rPr lang="ru-RU" dirty="0"/>
              <a:t> </a:t>
            </a:r>
            <a:r>
              <a:rPr lang="ru-RU" dirty="0" err="1"/>
              <a:t>споруджена</a:t>
            </a:r>
            <a:r>
              <a:rPr lang="ru-RU" dirty="0"/>
              <a:t> в </a:t>
            </a:r>
            <a:r>
              <a:rPr lang="ru-RU" dirty="0" err="1"/>
              <a:t>Санчі</a:t>
            </a:r>
            <a:r>
              <a:rPr lang="ru-RU" dirty="0"/>
              <a:t> при </a:t>
            </a:r>
            <a:r>
              <a:rPr lang="ru-RU" dirty="0" err="1"/>
              <a:t>Маурьях</a:t>
            </a:r>
            <a:r>
              <a:rPr lang="ru-RU" dirty="0"/>
              <a:t> (</a:t>
            </a:r>
            <a:r>
              <a:rPr lang="ru-RU" dirty="0" err="1"/>
              <a:t>біля</a:t>
            </a:r>
            <a:r>
              <a:rPr lang="ru-RU" dirty="0"/>
              <a:t> 250 р. до р. х.). </a:t>
            </a:r>
            <a:r>
              <a:rPr lang="ru-RU" dirty="0" err="1"/>
              <a:t>Пізніше</a:t>
            </a:r>
            <a:r>
              <a:rPr lang="ru-RU" dirty="0"/>
              <a:t> вона </a:t>
            </a:r>
            <a:r>
              <a:rPr lang="ru-RU" dirty="0" err="1"/>
              <a:t>була</a:t>
            </a:r>
            <a:r>
              <a:rPr lang="ru-RU" dirty="0"/>
              <a:t> </a:t>
            </a:r>
            <a:r>
              <a:rPr lang="ru-RU" dirty="0" err="1"/>
              <a:t>перебудована</a:t>
            </a:r>
            <a:r>
              <a:rPr lang="ru-RU" dirty="0"/>
              <a:t> і </a:t>
            </a:r>
            <a:r>
              <a:rPr lang="ru-RU" dirty="0" err="1"/>
              <a:t>дещо</a:t>
            </a:r>
            <a:r>
              <a:rPr lang="ru-RU" dirty="0"/>
              <a:t> </a:t>
            </a:r>
            <a:r>
              <a:rPr lang="ru-RU" dirty="0" err="1"/>
              <a:t>збільшена</a:t>
            </a:r>
            <a:r>
              <a:rPr lang="ru-RU" dirty="0"/>
              <a:t> в </a:t>
            </a:r>
            <a:r>
              <a:rPr lang="ru-RU" dirty="0" err="1"/>
              <a:t>розмірах</a:t>
            </a:r>
            <a:r>
              <a:rPr lang="ru-RU" dirty="0"/>
              <a:t>. </a:t>
            </a:r>
            <a:r>
              <a:rPr lang="ru-RU" dirty="0" err="1"/>
              <a:t>Півсферичний</a:t>
            </a:r>
            <a:r>
              <a:rPr lang="ru-RU" dirty="0"/>
              <a:t> купол ступи </a:t>
            </a:r>
            <a:r>
              <a:rPr lang="ru-RU" dirty="0" err="1"/>
              <a:t>покоїться</a:t>
            </a:r>
            <a:r>
              <a:rPr lang="ru-RU" dirty="0"/>
              <a:t> на </a:t>
            </a:r>
            <a:r>
              <a:rPr lang="ru-RU" dirty="0" err="1"/>
              <a:t>круглій</a:t>
            </a:r>
            <a:r>
              <a:rPr lang="ru-RU" dirty="0"/>
              <a:t> </a:t>
            </a:r>
            <a:r>
              <a:rPr lang="ru-RU" dirty="0" err="1"/>
              <a:t>основі</a:t>
            </a:r>
            <a:r>
              <a:rPr lang="ru-RU" dirty="0"/>
              <a:t> з </a:t>
            </a:r>
            <a:r>
              <a:rPr lang="ru-RU" dirty="0" err="1"/>
              <a:t>терасою</a:t>
            </a:r>
            <a:r>
              <a:rPr lang="ru-RU" dirty="0"/>
              <a:t>, </a:t>
            </a:r>
            <a:r>
              <a:rPr lang="ru-RU" dirty="0" err="1"/>
              <a:t>що</a:t>
            </a:r>
            <a:r>
              <a:rPr lang="ru-RU" dirty="0"/>
              <a:t> </a:t>
            </a:r>
            <a:r>
              <a:rPr lang="ru-RU" dirty="0" err="1"/>
              <a:t>йде</a:t>
            </a:r>
            <a:r>
              <a:rPr lang="ru-RU" dirty="0"/>
              <a:t> по </a:t>
            </a:r>
            <a:r>
              <a:rPr lang="ru-RU" dirty="0" err="1"/>
              <a:t>всьому</a:t>
            </a:r>
            <a:r>
              <a:rPr lang="ru-RU" dirty="0"/>
              <a:t> периметру ступи. </a:t>
            </a:r>
            <a:r>
              <a:rPr lang="ru-RU" dirty="0" err="1"/>
              <a:t>Тераса</a:t>
            </a:r>
            <a:r>
              <a:rPr lang="ru-RU" dirty="0"/>
              <a:t> </a:t>
            </a:r>
            <a:r>
              <a:rPr lang="ru-RU" dirty="0" err="1"/>
              <a:t>призначалася</a:t>
            </a:r>
            <a:r>
              <a:rPr lang="ru-RU" dirty="0"/>
              <a:t> для ритуального обряду </a:t>
            </a:r>
            <a:r>
              <a:rPr lang="ru-RU" dirty="0" err="1"/>
              <a:t>поклоніння</a:t>
            </a:r>
            <a:r>
              <a:rPr lang="ru-RU" dirty="0"/>
              <a:t>, </a:t>
            </a:r>
            <a:r>
              <a:rPr lang="ru-RU" dirty="0" err="1"/>
              <a:t>який</a:t>
            </a:r>
            <a:r>
              <a:rPr lang="ru-RU" dirty="0"/>
              <a:t> </a:t>
            </a:r>
            <a:r>
              <a:rPr lang="ru-RU" dirty="0" err="1"/>
              <a:t>полягав</a:t>
            </a:r>
            <a:r>
              <a:rPr lang="ru-RU" dirty="0"/>
              <a:t> в тому, </a:t>
            </a:r>
            <a:r>
              <a:rPr lang="ru-RU" dirty="0" err="1"/>
              <a:t>що</a:t>
            </a:r>
            <a:r>
              <a:rPr lang="ru-RU" dirty="0"/>
              <a:t> </a:t>
            </a:r>
            <a:r>
              <a:rPr lang="ru-RU" dirty="0" err="1"/>
              <a:t>ті</a:t>
            </a:r>
            <a:r>
              <a:rPr lang="ru-RU" dirty="0"/>
              <a:t>, </a:t>
            </a:r>
            <a:r>
              <a:rPr lang="ru-RU" dirty="0" err="1"/>
              <a:t>що</a:t>
            </a:r>
            <a:r>
              <a:rPr lang="ru-RU" dirty="0"/>
              <a:t> </a:t>
            </a:r>
            <a:r>
              <a:rPr lang="ru-RU" dirty="0" err="1"/>
              <a:t>моляться</a:t>
            </a:r>
            <a:r>
              <a:rPr lang="ru-RU" dirty="0"/>
              <a:t> обходили ступу </a:t>
            </a:r>
            <a:r>
              <a:rPr lang="ru-RU" dirty="0" err="1"/>
              <a:t>довкруги</a:t>
            </a:r>
            <a:r>
              <a:rPr lang="ru-RU" dirty="0"/>
              <a:t>, за </a:t>
            </a:r>
            <a:r>
              <a:rPr lang="ru-RU" dirty="0" err="1"/>
              <a:t>годинниковою</a:t>
            </a:r>
            <a:r>
              <a:rPr lang="ru-RU" dirty="0"/>
              <a:t> </a:t>
            </a:r>
            <a:r>
              <a:rPr lang="ru-RU" dirty="0" err="1"/>
              <a:t>стрілкою</a:t>
            </a:r>
            <a:r>
              <a:rPr lang="ru-RU" dirty="0"/>
              <a:t>. З </a:t>
            </a:r>
            <a:r>
              <a:rPr lang="ru-RU" dirty="0" err="1"/>
              <a:t>південної</a:t>
            </a:r>
            <a:r>
              <a:rPr lang="ru-RU" dirty="0"/>
              <a:t> </a:t>
            </a:r>
            <a:r>
              <a:rPr lang="ru-RU" dirty="0" err="1"/>
              <a:t>сторони</a:t>
            </a:r>
            <a:r>
              <a:rPr lang="ru-RU" dirty="0"/>
              <a:t> до </a:t>
            </a:r>
            <a:r>
              <a:rPr lang="ru-RU" dirty="0" err="1"/>
              <a:t>тераси</a:t>
            </a:r>
            <a:r>
              <a:rPr lang="ru-RU" dirty="0"/>
              <a:t> </a:t>
            </a:r>
            <a:r>
              <a:rPr lang="ru-RU" dirty="0" err="1"/>
              <a:t>ведуть</a:t>
            </a:r>
            <a:r>
              <a:rPr lang="ru-RU" dirty="0"/>
              <a:t> два </a:t>
            </a:r>
            <a:r>
              <a:rPr lang="ru-RU" dirty="0" err="1"/>
              <a:t>симетричні</a:t>
            </a:r>
            <a:r>
              <a:rPr lang="ru-RU" dirty="0"/>
              <a:t> сходи. На </a:t>
            </a:r>
            <a:r>
              <a:rPr lang="ru-RU" dirty="0" err="1"/>
              <a:t>вершині</a:t>
            </a:r>
            <a:r>
              <a:rPr lang="ru-RU" dirty="0"/>
              <a:t> купола </a:t>
            </a:r>
            <a:r>
              <a:rPr lang="ru-RU" dirty="0" err="1"/>
              <a:t>встановлена</a:t>
            </a:r>
            <a:r>
              <a:rPr lang="ru-RU" dirty="0"/>
              <a:t> колона, вона як </a:t>
            </a:r>
            <a:r>
              <a:rPr lang="ru-RU" dirty="0" err="1"/>
              <a:t>би</a:t>
            </a:r>
            <a:r>
              <a:rPr lang="ru-RU" dirty="0"/>
              <a:t> </a:t>
            </a:r>
            <a:r>
              <a:rPr lang="ru-RU" dirty="0" err="1"/>
              <a:t>виходить</a:t>
            </a:r>
            <a:r>
              <a:rPr lang="ru-RU" dirty="0"/>
              <a:t> з </a:t>
            </a:r>
            <a:r>
              <a:rPr lang="ru-RU" dirty="0" err="1"/>
              <a:t>серцевини</a:t>
            </a:r>
            <a:r>
              <a:rPr lang="ru-RU" dirty="0"/>
              <a:t> ступи. В </a:t>
            </a:r>
            <a:r>
              <a:rPr lang="ru-RU" dirty="0" err="1"/>
              <a:t>цьому</a:t>
            </a:r>
            <a:r>
              <a:rPr lang="ru-RU" dirty="0"/>
              <a:t> </a:t>
            </a:r>
            <a:r>
              <a:rPr lang="ru-RU" dirty="0" err="1"/>
              <a:t>дослідники</a:t>
            </a:r>
            <a:r>
              <a:rPr lang="ru-RU" dirty="0"/>
              <a:t> </a:t>
            </a:r>
            <a:r>
              <a:rPr lang="ru-RU" dirty="0" err="1"/>
              <a:t>убачають</a:t>
            </a:r>
            <a:r>
              <a:rPr lang="ru-RU" dirty="0"/>
              <a:t> </a:t>
            </a:r>
            <a:r>
              <a:rPr lang="ru-RU" dirty="0" err="1"/>
              <a:t>продовження</a:t>
            </a:r>
            <a:r>
              <a:rPr lang="ru-RU" dirty="0"/>
              <a:t> культу колон </a:t>
            </a:r>
            <a:r>
              <a:rPr lang="ru-RU" dirty="0" err="1"/>
              <a:t>Ашокі</a:t>
            </a:r>
            <a:r>
              <a:rPr lang="ru-RU" dirty="0"/>
              <a:t>. </a:t>
            </a:r>
            <a:r>
              <a:rPr lang="ru-RU" dirty="0" err="1"/>
              <a:t>Центральний</a:t>
            </a:r>
            <a:r>
              <a:rPr lang="ru-RU" dirty="0"/>
              <a:t> </a:t>
            </a:r>
            <a:r>
              <a:rPr lang="ru-RU" dirty="0" err="1"/>
              <a:t>стовп</a:t>
            </a:r>
            <a:r>
              <a:rPr lang="ru-RU" dirty="0"/>
              <a:t>, </a:t>
            </a:r>
            <a:r>
              <a:rPr lang="ru-RU" dirty="0" err="1"/>
              <a:t>символізуючий</a:t>
            </a:r>
            <a:r>
              <a:rPr lang="ru-RU" dirty="0"/>
              <a:t> ось </a:t>
            </a:r>
            <a:r>
              <a:rPr lang="ru-RU" dirty="0" err="1"/>
              <a:t>Всесвіту</a:t>
            </a:r>
            <a:r>
              <a:rPr lang="ru-RU" dirty="0"/>
              <a:t>, </a:t>
            </a:r>
            <a:r>
              <a:rPr lang="ru-RU" dirty="0" err="1"/>
              <a:t>увінчаний</a:t>
            </a:r>
            <a:r>
              <a:rPr lang="ru-RU" dirty="0"/>
              <a:t> </a:t>
            </a:r>
            <a:r>
              <a:rPr lang="ru-RU" dirty="0" err="1"/>
              <a:t>круглими</a:t>
            </a:r>
            <a:r>
              <a:rPr lang="ru-RU" dirty="0"/>
              <a:t> дисками і </a:t>
            </a:r>
            <a:r>
              <a:rPr lang="ru-RU" dirty="0" err="1"/>
              <a:t>оточений</a:t>
            </a:r>
            <a:r>
              <a:rPr lang="ru-RU" dirty="0"/>
              <a:t> </a:t>
            </a:r>
            <a:r>
              <a:rPr lang="ru-RU" dirty="0" err="1"/>
              <a:t>огорожею</a:t>
            </a:r>
            <a:r>
              <a:rPr lang="ru-RU" dirty="0"/>
              <a:t> з </a:t>
            </a:r>
            <a:r>
              <a:rPr lang="ru-RU" dirty="0" err="1"/>
              <a:t>квадратних</a:t>
            </a:r>
            <a:r>
              <a:rPr lang="ru-RU" dirty="0"/>
              <a:t> </a:t>
            </a:r>
            <a:r>
              <a:rPr lang="ru-RU" dirty="0" err="1"/>
              <a:t>стовпів</a:t>
            </a:r>
            <a:r>
              <a:rPr lang="ru-RU" dirty="0"/>
              <a:t>. </a:t>
            </a:r>
            <a:r>
              <a:rPr lang="ru-RU" dirty="0" err="1"/>
              <a:t>Парасольки</a:t>
            </a:r>
            <a:r>
              <a:rPr lang="ru-RU" dirty="0"/>
              <a:t>, </a:t>
            </a:r>
            <a:r>
              <a:rPr lang="ru-RU" dirty="0" err="1"/>
              <a:t>втілюють</a:t>
            </a:r>
            <a:r>
              <a:rPr lang="ru-RU" dirty="0"/>
              <a:t> </a:t>
            </a:r>
            <a:r>
              <a:rPr lang="ru-RU" dirty="0" err="1"/>
              <a:t>небесні</a:t>
            </a:r>
            <a:r>
              <a:rPr lang="ru-RU" dirty="0"/>
              <a:t> </a:t>
            </a:r>
            <a:r>
              <a:rPr lang="ru-RU" dirty="0" err="1"/>
              <a:t>рівні</a:t>
            </a:r>
            <a:r>
              <a:rPr lang="ru-RU" dirty="0"/>
              <a:t> </a:t>
            </a:r>
            <a:r>
              <a:rPr lang="ru-RU" dirty="0" err="1"/>
              <a:t>або</a:t>
            </a:r>
            <a:r>
              <a:rPr lang="ru-RU" dirty="0"/>
              <a:t> </a:t>
            </a:r>
            <a:r>
              <a:rPr lang="ru-RU" dirty="0" err="1"/>
              <a:t>ступені</a:t>
            </a:r>
            <a:r>
              <a:rPr lang="ru-RU" dirty="0"/>
              <a:t> </a:t>
            </a:r>
            <a:r>
              <a:rPr lang="ru-RU" dirty="0" err="1"/>
              <a:t>сходження</a:t>
            </a:r>
            <a:r>
              <a:rPr lang="ru-RU" dirty="0"/>
              <a:t> до </a:t>
            </a:r>
            <a:r>
              <a:rPr lang="ru-RU" dirty="0" err="1"/>
              <a:t>нірвани</a:t>
            </a:r>
            <a:r>
              <a:rPr lang="ru-RU" dirty="0"/>
              <a:t>. Три </a:t>
            </a:r>
            <a:r>
              <a:rPr lang="ru-RU" dirty="0" err="1"/>
              <a:t>парасольки</a:t>
            </a:r>
            <a:r>
              <a:rPr lang="ru-RU" dirty="0"/>
              <a:t> </a:t>
            </a:r>
            <a:r>
              <a:rPr lang="ru-RU" dirty="0" err="1"/>
              <a:t>символізують</a:t>
            </a:r>
            <a:r>
              <a:rPr lang="ru-RU" dirty="0"/>
              <a:t> три </a:t>
            </a:r>
            <a:r>
              <a:rPr lang="ru-RU" dirty="0" err="1"/>
              <a:t>коштовності</a:t>
            </a:r>
            <a:r>
              <a:rPr lang="ru-RU" dirty="0"/>
              <a:t>: Будду, Закон і общину </a:t>
            </a:r>
            <a:r>
              <a:rPr lang="ru-RU" dirty="0" err="1"/>
              <a:t>чернців</a:t>
            </a:r>
            <a:r>
              <a:rPr lang="ru-RU" dirty="0"/>
              <a:t>. За </a:t>
            </a:r>
            <a:r>
              <a:rPr lang="ru-RU" dirty="0" err="1"/>
              <a:t>традицією</a:t>
            </a:r>
            <a:r>
              <a:rPr lang="ru-RU" dirty="0"/>
              <a:t> огорожа </a:t>
            </a:r>
            <a:r>
              <a:rPr lang="ru-RU" dirty="0" err="1"/>
              <a:t>навкруги</a:t>
            </a:r>
            <a:r>
              <a:rPr lang="ru-RU" dirty="0"/>
              <a:t> </a:t>
            </a:r>
            <a:r>
              <a:rPr lang="ru-RU" dirty="0" err="1"/>
              <a:t>центральної</a:t>
            </a:r>
            <a:r>
              <a:rPr lang="ru-RU" dirty="0"/>
              <a:t> </a:t>
            </a:r>
            <a:r>
              <a:rPr lang="ru-RU" dirty="0" err="1"/>
              <a:t>жердини</a:t>
            </a:r>
            <a:r>
              <a:rPr lang="ru-RU" dirty="0"/>
              <a:t> повинна </a:t>
            </a:r>
            <a:r>
              <a:rPr lang="ru-RU" dirty="0" err="1"/>
              <a:t>була</a:t>
            </a:r>
            <a:r>
              <a:rPr lang="ru-RU" dirty="0"/>
              <a:t> </a:t>
            </a:r>
            <a:r>
              <a:rPr lang="ru-RU" dirty="0" err="1"/>
              <a:t>приховувати</a:t>
            </a:r>
            <a:r>
              <a:rPr lang="ru-RU" dirty="0"/>
              <a:t> </a:t>
            </a:r>
            <a:r>
              <a:rPr lang="ru-RU" dirty="0" err="1"/>
              <a:t>його</a:t>
            </a:r>
            <a:r>
              <a:rPr lang="ru-RU" dirty="0"/>
              <a:t> </a:t>
            </a:r>
            <a:r>
              <a:rPr lang="ru-RU" dirty="0" err="1"/>
              <a:t>від</a:t>
            </a:r>
            <a:r>
              <a:rPr lang="ru-RU" dirty="0"/>
              <a:t> тих, </a:t>
            </a:r>
            <a:r>
              <a:rPr lang="ru-RU" dirty="0" err="1"/>
              <a:t>що</a:t>
            </a:r>
            <a:r>
              <a:rPr lang="ru-RU" dirty="0"/>
              <a:t> </a:t>
            </a:r>
            <a:r>
              <a:rPr lang="ru-RU" dirty="0" err="1"/>
              <a:t>моляться</a:t>
            </a:r>
            <a:r>
              <a:rPr lang="ru-RU" dirty="0"/>
              <a:t> в час ритуального обходу. Сама ступа </a:t>
            </a:r>
            <a:r>
              <a:rPr lang="ru-RU" dirty="0" err="1"/>
              <a:t>також</a:t>
            </a:r>
            <a:r>
              <a:rPr lang="ru-RU" dirty="0"/>
              <a:t> оточена </a:t>
            </a:r>
            <a:r>
              <a:rPr lang="ru-RU" dirty="0" err="1"/>
              <a:t>масивною</a:t>
            </a:r>
            <a:r>
              <a:rPr lang="ru-RU" dirty="0"/>
              <a:t> </a:t>
            </a:r>
            <a:r>
              <a:rPr lang="ru-RU" dirty="0" err="1"/>
              <a:t>огорожею</a:t>
            </a:r>
            <a:r>
              <a:rPr lang="ru-RU" dirty="0"/>
              <a:t>. </a:t>
            </a:r>
            <a:r>
              <a:rPr lang="ru-RU" dirty="0" err="1"/>
              <a:t>Чотири</a:t>
            </a:r>
            <a:r>
              <a:rPr lang="ru-RU" dirty="0"/>
              <a:t> пари </a:t>
            </a:r>
            <a:r>
              <a:rPr lang="ru-RU" dirty="0" err="1"/>
              <a:t>воріт</a:t>
            </a:r>
            <a:r>
              <a:rPr lang="ru-RU" dirty="0"/>
              <a:t> (</a:t>
            </a:r>
            <a:r>
              <a:rPr lang="ru-RU" dirty="0" err="1"/>
              <a:t>тораны</a:t>
            </a:r>
            <a:r>
              <a:rPr lang="ru-RU" dirty="0"/>
              <a:t>) </a:t>
            </a:r>
            <a:r>
              <a:rPr lang="ru-RU" dirty="0" err="1"/>
              <a:t>указують</a:t>
            </a:r>
            <a:r>
              <a:rPr lang="ru-RU" dirty="0"/>
              <a:t> </a:t>
            </a:r>
            <a:r>
              <a:rPr lang="ru-RU" dirty="0" err="1"/>
              <a:t>чотири</a:t>
            </a:r>
            <a:r>
              <a:rPr lang="ru-RU" dirty="0"/>
              <a:t> </a:t>
            </a:r>
            <a:r>
              <a:rPr lang="ru-RU" dirty="0" err="1"/>
              <a:t>сторони</a:t>
            </a:r>
            <a:r>
              <a:rPr lang="ru-RU" dirty="0"/>
              <a:t> </a:t>
            </a:r>
            <a:r>
              <a:rPr lang="ru-RU" dirty="0" err="1"/>
              <a:t>світла</a:t>
            </a:r>
            <a:r>
              <a:rPr lang="ru-RU" dirty="0"/>
              <a:t> і </a:t>
            </a:r>
            <a:r>
              <a:rPr lang="ru-RU" dirty="0" err="1"/>
              <a:t>своїми</a:t>
            </a:r>
            <a:r>
              <a:rPr lang="ru-RU" dirty="0"/>
              <a:t> </a:t>
            </a:r>
            <a:r>
              <a:rPr lang="ru-RU" dirty="0" err="1"/>
              <a:t>покритими</a:t>
            </a:r>
            <a:r>
              <a:rPr lang="ru-RU" dirty="0"/>
              <a:t> </a:t>
            </a:r>
            <a:r>
              <a:rPr lang="ru-RU" dirty="0" err="1"/>
              <a:t>глибоким</a:t>
            </a:r>
            <a:r>
              <a:rPr lang="ru-RU" dirty="0"/>
              <a:t> </a:t>
            </a:r>
            <a:r>
              <a:rPr lang="ru-RU" dirty="0" err="1"/>
              <a:t>різьбленням</a:t>
            </a:r>
            <a:r>
              <a:rPr lang="ru-RU" dirty="0"/>
              <a:t> балками і колонами </a:t>
            </a:r>
            <a:r>
              <a:rPr lang="ru-RU" dirty="0" err="1"/>
              <a:t>представляють</a:t>
            </a:r>
            <a:r>
              <a:rPr lang="ru-RU" dirty="0"/>
              <a:t> </a:t>
            </a:r>
            <a:r>
              <a:rPr lang="ru-RU" dirty="0" err="1"/>
              <a:t>головні</a:t>
            </a:r>
            <a:r>
              <a:rPr lang="ru-RU" dirty="0"/>
              <a:t> </a:t>
            </a:r>
            <a:r>
              <a:rPr lang="ru-RU" dirty="0" err="1"/>
              <a:t>сторони</a:t>
            </a:r>
            <a:r>
              <a:rPr lang="ru-RU" dirty="0"/>
              <a:t> </a:t>
            </a:r>
            <a:r>
              <a:rPr lang="ru-RU" dirty="0" err="1"/>
              <a:t>навчання</a:t>
            </a:r>
            <a:r>
              <a:rPr lang="ru-RU" dirty="0"/>
              <a:t>; вони </a:t>
            </a:r>
            <a:r>
              <a:rPr lang="ru-RU" dirty="0" err="1"/>
              <a:t>очаровують</a:t>
            </a:r>
            <a:r>
              <a:rPr lang="ru-RU" dirty="0"/>
              <a:t> </a:t>
            </a:r>
            <a:r>
              <a:rPr lang="ru-RU" dirty="0" err="1"/>
              <a:t>глядача</a:t>
            </a:r>
            <a:r>
              <a:rPr lang="ru-RU" dirty="0"/>
              <a:t> </a:t>
            </a:r>
            <a:r>
              <a:rPr lang="ru-RU" dirty="0" err="1"/>
              <a:t>своїми</a:t>
            </a:r>
            <a:r>
              <a:rPr lang="ru-RU" dirty="0"/>
              <a:t> </a:t>
            </a:r>
            <a:r>
              <a:rPr lang="ru-RU" dirty="0" err="1"/>
              <a:t>історіями</a:t>
            </a:r>
            <a:r>
              <a:rPr lang="ru-RU" dirty="0"/>
              <a:t> і картинами. </a:t>
            </a:r>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09500838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860032" y="1988841"/>
            <a:ext cx="3960440" cy="4680520"/>
          </a:xfrm>
        </p:spPr>
        <p:txBody>
          <a:bodyPr>
            <a:normAutofit fontScale="85000" lnSpcReduction="10000"/>
          </a:bodyPr>
          <a:lstStyle/>
          <a:p>
            <a:r>
              <a:rPr lang="ru-RU" dirty="0"/>
              <a:t>При </a:t>
            </a:r>
            <a:r>
              <a:rPr lang="ru-RU" dirty="0" err="1"/>
              <a:t>Маурьях</a:t>
            </a:r>
            <a:r>
              <a:rPr lang="ru-RU" dirty="0"/>
              <a:t> </a:t>
            </a:r>
            <a:r>
              <a:rPr lang="ru-RU" dirty="0" err="1"/>
              <a:t>створювалися</a:t>
            </a:r>
            <a:r>
              <a:rPr lang="ru-RU" dirty="0"/>
              <a:t> </a:t>
            </a:r>
            <a:r>
              <a:rPr lang="ru-RU" dirty="0" err="1"/>
              <a:t>статуї</a:t>
            </a:r>
            <a:r>
              <a:rPr lang="ru-RU" dirty="0"/>
              <a:t>, </a:t>
            </a:r>
            <a:r>
              <a:rPr lang="ru-RU" dirty="0" err="1"/>
              <a:t>що</a:t>
            </a:r>
            <a:r>
              <a:rPr lang="ru-RU" dirty="0"/>
              <a:t> </a:t>
            </a:r>
            <a:r>
              <a:rPr lang="ru-RU" dirty="0" err="1"/>
              <a:t>вражають</a:t>
            </a:r>
            <a:r>
              <a:rPr lang="ru-RU" dirty="0"/>
              <a:t> </a:t>
            </a:r>
            <a:r>
              <a:rPr lang="ru-RU" dirty="0" err="1"/>
              <a:t>монументальністю</a:t>
            </a:r>
            <a:r>
              <a:rPr lang="ru-RU" dirty="0"/>
              <a:t> образу </a:t>
            </a:r>
            <a:r>
              <a:rPr lang="ru-RU" dirty="0" err="1"/>
              <a:t>закінченістю</a:t>
            </a:r>
            <a:r>
              <a:rPr lang="ru-RU" dirty="0"/>
              <a:t> і </a:t>
            </a:r>
            <a:r>
              <a:rPr lang="ru-RU" dirty="0" err="1"/>
              <a:t>досконалістю</a:t>
            </a:r>
            <a:r>
              <a:rPr lang="ru-RU" dirty="0"/>
              <a:t> форм. </a:t>
            </a:r>
            <a:r>
              <a:rPr lang="ru-RU" dirty="0" err="1"/>
              <a:t>Така</a:t>
            </a:r>
            <a:r>
              <a:rPr lang="ru-RU" dirty="0"/>
              <a:t> скульптура </a:t>
            </a:r>
            <a:r>
              <a:rPr lang="ru-RU" dirty="0" err="1"/>
              <a:t>якшині</a:t>
            </a:r>
            <a:r>
              <a:rPr lang="ru-RU" dirty="0"/>
              <a:t> з </a:t>
            </a:r>
            <a:r>
              <a:rPr lang="ru-RU" dirty="0" err="1"/>
              <a:t>Дідарганджа</a:t>
            </a:r>
            <a:r>
              <a:rPr lang="ru-RU" dirty="0"/>
              <a:t>. Богиня у </a:t>
            </a:r>
            <a:r>
              <a:rPr lang="ru-RU" dirty="0" err="1"/>
              <a:t>образі</a:t>
            </a:r>
            <a:r>
              <a:rPr lang="ru-RU" dirty="0"/>
              <a:t> </a:t>
            </a:r>
            <a:r>
              <a:rPr lang="ru-RU" dirty="0" err="1"/>
              <a:t>молодої</a:t>
            </a:r>
            <a:r>
              <a:rPr lang="ru-RU" dirty="0"/>
              <a:t> </a:t>
            </a:r>
            <a:r>
              <a:rPr lang="ru-RU" dirty="0" err="1"/>
              <a:t>жінки</a:t>
            </a:r>
            <a:r>
              <a:rPr lang="ru-RU" dirty="0"/>
              <a:t> </a:t>
            </a:r>
            <a:r>
              <a:rPr lang="ru-RU" dirty="0" err="1"/>
              <a:t>стоїть</a:t>
            </a:r>
            <a:r>
              <a:rPr lang="ru-RU" dirty="0"/>
              <a:t> </a:t>
            </a:r>
            <a:r>
              <a:rPr lang="ru-RU" dirty="0" err="1"/>
              <a:t>тримаючи</a:t>
            </a:r>
            <a:r>
              <a:rPr lang="ru-RU" dirty="0"/>
              <a:t> в руках </a:t>
            </a:r>
            <a:r>
              <a:rPr lang="ru-RU" dirty="0" err="1"/>
              <a:t>опохало</a:t>
            </a:r>
            <a:r>
              <a:rPr lang="ru-RU" dirty="0"/>
              <a:t>. У </a:t>
            </a:r>
            <a:r>
              <a:rPr lang="ru-RU" dirty="0" err="1"/>
              <a:t>неї</a:t>
            </a:r>
            <a:r>
              <a:rPr lang="ru-RU" dirty="0"/>
              <a:t> </a:t>
            </a:r>
            <a:r>
              <a:rPr lang="ru-RU" dirty="0" err="1"/>
              <a:t>пишні</a:t>
            </a:r>
            <a:r>
              <a:rPr lang="ru-RU" dirty="0"/>
              <a:t>, </a:t>
            </a:r>
            <a:r>
              <a:rPr lang="ru-RU" dirty="0" err="1"/>
              <a:t>важкі</a:t>
            </a:r>
            <a:r>
              <a:rPr lang="ru-RU" dirty="0"/>
              <a:t> </a:t>
            </a:r>
            <a:r>
              <a:rPr lang="ru-RU" dirty="0" err="1"/>
              <a:t>форми</a:t>
            </a:r>
            <a:r>
              <a:rPr lang="ru-RU" dirty="0"/>
              <a:t> — </a:t>
            </a:r>
            <a:r>
              <a:rPr lang="ru-RU" dirty="0" err="1"/>
              <a:t>широкі</a:t>
            </a:r>
            <a:r>
              <a:rPr lang="ru-RU" dirty="0"/>
              <a:t> стегна, </a:t>
            </a:r>
            <a:r>
              <a:rPr lang="ru-RU" dirty="0" err="1"/>
              <a:t>трохи</a:t>
            </a:r>
            <a:r>
              <a:rPr lang="ru-RU" dirty="0"/>
              <a:t> </a:t>
            </a:r>
            <a:r>
              <a:rPr lang="ru-RU" dirty="0" err="1"/>
              <a:t>виступаючий</a:t>
            </a:r>
            <a:r>
              <a:rPr lang="ru-RU" dirty="0"/>
              <a:t> </a:t>
            </a:r>
            <a:r>
              <a:rPr lang="ru-RU" dirty="0" err="1"/>
              <a:t>живіт</a:t>
            </a:r>
            <a:r>
              <a:rPr lang="ru-RU" dirty="0"/>
              <a:t>, </a:t>
            </a:r>
            <a:r>
              <a:rPr lang="ru-RU" dirty="0" err="1"/>
              <a:t>пишні</a:t>
            </a:r>
            <a:r>
              <a:rPr lang="ru-RU" dirty="0"/>
              <a:t> груди. Чудова </a:t>
            </a:r>
            <a:r>
              <a:rPr lang="ru-RU" dirty="0" err="1"/>
              <a:t>поліровка</a:t>
            </a:r>
            <a:r>
              <a:rPr lang="ru-RU" dirty="0"/>
              <a:t> </a:t>
            </a:r>
            <a:r>
              <a:rPr lang="ru-RU" dirty="0" err="1"/>
              <a:t>додає</a:t>
            </a:r>
            <a:r>
              <a:rPr lang="ru-RU" dirty="0"/>
              <a:t> </a:t>
            </a:r>
            <a:r>
              <a:rPr lang="ru-RU" dirty="0" err="1"/>
              <a:t>статуї</a:t>
            </a:r>
            <a:r>
              <a:rPr lang="ru-RU" dirty="0"/>
              <a:t> </a:t>
            </a:r>
            <a:r>
              <a:rPr lang="ru-RU" dirty="0" err="1"/>
              <a:t>завершеність</a:t>
            </a:r>
            <a:r>
              <a:rPr lang="ru-RU" dirty="0"/>
              <a:t>, а </a:t>
            </a:r>
            <a:r>
              <a:rPr lang="ru-RU" dirty="0" err="1"/>
              <a:t>крупні</a:t>
            </a:r>
            <a:r>
              <a:rPr lang="ru-RU" dirty="0"/>
              <a:t> </a:t>
            </a:r>
            <a:r>
              <a:rPr lang="ru-RU" dirty="0" err="1"/>
              <a:t>форми</a:t>
            </a:r>
            <a:r>
              <a:rPr lang="ru-RU" dirty="0"/>
              <a:t> </a:t>
            </a:r>
            <a:r>
              <a:rPr lang="ru-RU" dirty="0" err="1"/>
              <a:t>якшини</a:t>
            </a:r>
            <a:r>
              <a:rPr lang="ru-RU" dirty="0"/>
              <a:t> дивно </a:t>
            </a:r>
            <a:r>
              <a:rPr lang="ru-RU" dirty="0" err="1"/>
              <a:t>поєднуються</a:t>
            </a:r>
            <a:r>
              <a:rPr lang="ru-RU" dirty="0"/>
              <a:t> з </a:t>
            </a:r>
            <a:r>
              <a:rPr lang="ru-RU" dirty="0" err="1"/>
              <a:t>найдрібнішими</a:t>
            </a:r>
            <a:r>
              <a:rPr lang="ru-RU" dirty="0"/>
              <a:t> деталями </a:t>
            </a:r>
            <a:r>
              <a:rPr lang="ru-RU" dirty="0" err="1"/>
              <a:t>її</a:t>
            </a:r>
            <a:r>
              <a:rPr lang="ru-RU" dirty="0"/>
              <a:t> </a:t>
            </a:r>
            <a:r>
              <a:rPr lang="ru-RU" dirty="0" err="1"/>
              <a:t>одягу</a:t>
            </a:r>
            <a:r>
              <a:rPr lang="ru-RU" dirty="0"/>
              <a:t> і прикрас. </a:t>
            </a:r>
          </a:p>
        </p:txBody>
      </p:sp>
      <p:sp>
        <p:nvSpPr>
          <p:cNvPr id="3" name="Заголовок 2"/>
          <p:cNvSpPr>
            <a:spLocks noGrp="1"/>
          </p:cNvSpPr>
          <p:nvPr>
            <p:ph type="title"/>
          </p:nvPr>
        </p:nvSpPr>
        <p:spPr/>
        <p:txBody>
          <a:bodyPr/>
          <a:lstStyle/>
          <a:p>
            <a:endParaRPr lang="ru-RU"/>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98264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67544" y="5157192"/>
            <a:ext cx="4355976" cy="147732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ru-RU" b="1" dirty="0" err="1"/>
              <a:t>Якшиня</a:t>
            </a:r>
            <a:r>
              <a:rPr lang="ru-RU" b="1" dirty="0"/>
              <a:t> з </a:t>
            </a:r>
            <a:r>
              <a:rPr lang="ru-RU" b="1" dirty="0" err="1"/>
              <a:t>Дідарганджа</a:t>
            </a:r>
            <a:r>
              <a:rPr lang="ru-RU" b="1" dirty="0"/>
              <a:t> </a:t>
            </a:r>
            <a:endParaRPr lang="ru-RU" dirty="0"/>
          </a:p>
          <a:p>
            <a:pPr algn="ctr"/>
            <a:r>
              <a:rPr lang="ru-RU" dirty="0"/>
              <a:t> II ст. до р. х. </a:t>
            </a:r>
            <a:br>
              <a:rPr lang="ru-RU" dirty="0"/>
            </a:br>
            <a:r>
              <a:rPr lang="ru-RU" dirty="0" err="1"/>
              <a:t>Полірований</a:t>
            </a:r>
            <a:r>
              <a:rPr lang="ru-RU" dirty="0"/>
              <a:t> </a:t>
            </a:r>
            <a:r>
              <a:rPr lang="ru-RU" dirty="0" err="1"/>
              <a:t>чунарский</a:t>
            </a:r>
            <a:r>
              <a:rPr lang="ru-RU" dirty="0"/>
              <a:t> </a:t>
            </a:r>
            <a:r>
              <a:rPr lang="ru-RU" dirty="0" err="1"/>
              <a:t>пісковик</a:t>
            </a:r>
            <a:r>
              <a:rPr lang="ru-RU" dirty="0"/>
              <a:t>. </a:t>
            </a:r>
            <a:r>
              <a:rPr lang="ru-RU" dirty="0" err="1"/>
              <a:t>висота</a:t>
            </a:r>
            <a:r>
              <a:rPr lang="ru-RU" dirty="0"/>
              <a:t> 162 см </a:t>
            </a:r>
            <a:br>
              <a:rPr lang="ru-RU" dirty="0"/>
            </a:br>
            <a:r>
              <a:rPr lang="ru-RU" dirty="0"/>
              <a:t> Музей </a:t>
            </a:r>
            <a:r>
              <a:rPr lang="ru-RU" dirty="0" err="1"/>
              <a:t>Патна</a:t>
            </a:r>
            <a:r>
              <a:rPr lang="ru-RU" dirty="0"/>
              <a:t>, </a:t>
            </a:r>
            <a:r>
              <a:rPr lang="ru-RU" dirty="0" err="1"/>
              <a:t>Біхар</a:t>
            </a:r>
            <a:r>
              <a:rPr lang="ru-RU" dirty="0"/>
              <a:t> (</a:t>
            </a:r>
            <a:r>
              <a:rPr lang="ru-RU" dirty="0" err="1"/>
              <a:t>Індія</a:t>
            </a:r>
            <a:r>
              <a:rPr lang="ru-RU" dirty="0"/>
              <a:t>)</a:t>
            </a:r>
            <a:endParaRPr lang="ru-RU" dirty="0">
              <a:effectLst/>
            </a:endParaRPr>
          </a:p>
        </p:txBody>
      </p:sp>
    </p:spTree>
    <p:extLst>
      <p:ext uri="{BB962C8B-B14F-4D97-AF65-F5344CB8AC3E}">
        <p14:creationId xmlns:p14="http://schemas.microsoft.com/office/powerpoint/2010/main" val="3460135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uk-UA" dirty="0" smtClean="0"/>
              <a:t>Вірування</a:t>
            </a:r>
            <a:endParaRPr lang="ru-RU" dirty="0"/>
          </a:p>
        </p:txBody>
      </p:sp>
      <p:pic>
        <p:nvPicPr>
          <p:cNvPr id="4" name="Picture 7" descr="Рисунок4"/>
          <p:cNvPicPr>
            <a:picLocks noGrp="1" noChangeAspect="1" noChangeArrowheads="1"/>
          </p:cNvPicPr>
          <p:nvPr>
            <p:ph idx="1"/>
          </p:nvPr>
        </p:nvPicPr>
        <p:blipFill>
          <a:blip r:embed="rId2">
            <a:lum bright="6000" contrast="12000"/>
            <a:extLst>
              <a:ext uri="{28A0092B-C50C-407E-A947-70E740481C1C}">
                <a14:useLocalDpi xmlns:a14="http://schemas.microsoft.com/office/drawing/2010/main" val="0"/>
              </a:ext>
            </a:extLst>
          </a:blip>
          <a:srcRect/>
          <a:stretch>
            <a:fillRect/>
          </a:stretch>
        </p:blipFill>
        <p:spPr bwMode="auto">
          <a:xfrm>
            <a:off x="1187624" y="1772816"/>
            <a:ext cx="6048672" cy="4644662"/>
          </a:xfrm>
          <a:prstGeom prst="rect">
            <a:avLst/>
          </a:prstGeom>
          <a:noFill/>
          <a:ln w="76200">
            <a:solidFill>
              <a:srgbClr val="0033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27414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pic>
        <p:nvPicPr>
          <p:cNvPr id="4" name="Picture 8" descr="Рисунок5"/>
          <p:cNvPicPr>
            <a:picLocks noGrp="1" noChangeAspect="1" noChangeArrowheads="1"/>
          </p:cNvPicPr>
          <p:nvPr>
            <p:ph idx="1"/>
          </p:nvPr>
        </p:nvPicPr>
        <p:blipFill>
          <a:blip r:embed="rId2">
            <a:lum bright="-12000" contrast="24000"/>
            <a:extLst>
              <a:ext uri="{28A0092B-C50C-407E-A947-70E740481C1C}">
                <a14:useLocalDpi xmlns:a14="http://schemas.microsoft.com/office/drawing/2010/main" val="0"/>
              </a:ext>
            </a:extLst>
          </a:blip>
          <a:srcRect/>
          <a:stretch>
            <a:fillRect/>
          </a:stretch>
        </p:blipFill>
        <p:spPr bwMode="auto">
          <a:xfrm>
            <a:off x="17330" y="0"/>
            <a:ext cx="4213355" cy="6741368"/>
          </a:xfrm>
          <a:prstGeom prst="rect">
            <a:avLst/>
          </a:prstGeom>
          <a:noFill/>
          <a:ln w="76200">
            <a:solidFill>
              <a:srgbClr val="0033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42711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026" name="Rectangle 9"/>
          <p:cNvGraphicFramePr>
            <a:graphicFrameLocks noGrp="1"/>
          </p:cNvGraphicFramePr>
          <p:nvPr>
            <p:ph type="clipArt" sz="half" idx="1"/>
          </p:nvPr>
        </p:nvGraphicFramePr>
        <p:xfrm>
          <a:off x="685800" y="1981200"/>
          <a:ext cx="3810000" cy="4114800"/>
        </p:xfrm>
        <a:graphic>
          <a:graphicData uri="http://schemas.openxmlformats.org/presentationml/2006/ole">
            <mc:AlternateContent xmlns:mc="http://schemas.openxmlformats.org/markup-compatibility/2006">
              <mc:Choice xmlns:v="urn:schemas-microsoft-com:vml" Requires="v">
                <p:oleObj spid="_x0000_s8201" name="Clip" r:id="rId3" imgW="0" imgH="0" progId="MS_ClipArt_Gallery.2">
                  <p:embed/>
                </p:oleObj>
              </mc:Choice>
              <mc:Fallback>
                <p:oleObj name="Clip" r:id="rId3" imgW="0" imgH="0" progId="MS_ClipArt_Gallery.2">
                  <p:embed/>
                  <p:pic>
                    <p:nvPicPr>
                      <p:cNvPr id="0" name=""/>
                      <p:cNvPicPr preferRelativeResize="0">
                        <a:picLocks noGrp="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685800" y="1981200"/>
                        <a:ext cx="3810000" cy="4114800"/>
                      </a:xfrm>
                      <a:prstGeom prst="rect">
                        <a:avLst/>
                      </a:prstGeom>
                    </p:spPr>
                  </p:pic>
                </p:oleObj>
              </mc:Fallback>
            </mc:AlternateContent>
          </a:graphicData>
        </a:graphic>
      </p:graphicFrame>
      <p:sp>
        <p:nvSpPr>
          <p:cNvPr id="11274" name="Rectangle 10" descr="Упаковочная бумага"/>
          <p:cNvSpPr>
            <a:spLocks noGrp="1" noChangeArrowheads="1"/>
          </p:cNvSpPr>
          <p:nvPr>
            <p:ph type="body" sz="half" idx="2"/>
          </p:nvPr>
        </p:nvSpPr>
        <p:spPr>
          <a:xfrm>
            <a:off x="-4763" y="4419600"/>
            <a:ext cx="9144001" cy="2209800"/>
          </a:xfrm>
          <a:ln/>
        </p:spPr>
        <p:style>
          <a:lnRef idx="2">
            <a:schemeClr val="accent1"/>
          </a:lnRef>
          <a:fillRef idx="1">
            <a:schemeClr val="lt1"/>
          </a:fillRef>
          <a:effectRef idx="0">
            <a:schemeClr val="accent1"/>
          </a:effectRef>
          <a:fontRef idx="minor">
            <a:schemeClr val="dk1"/>
          </a:fontRef>
        </p:style>
        <p:txBody>
          <a:bodyPr/>
          <a:lstStyle/>
          <a:p>
            <a:pPr algn="ctr">
              <a:buClr>
                <a:schemeClr val="tx1"/>
              </a:buClr>
              <a:buSzTx/>
              <a:buFont typeface="Monotype Sorts" pitchFamily="2" charset="2"/>
              <a:buNone/>
              <a:defRPr/>
            </a:pPr>
            <a:r>
              <a:rPr lang="ru-RU" sz="2400" b="1" dirty="0" smtClean="0">
                <a:solidFill>
                  <a:schemeClr val="bg2"/>
                </a:solidFill>
                <a:effectLst>
                  <a:outerShdw blurRad="38100" dist="38100" dir="2700000" algn="tl">
                    <a:srgbClr val="C0C0C0"/>
                  </a:outerShdw>
                </a:effectLst>
              </a:rPr>
              <a:t>Индийцы верили в то ,что человек живет 7 раз . После смерти его душа перемещается в новое тело. </a:t>
            </a:r>
          </a:p>
          <a:p>
            <a:pPr algn="ctr">
              <a:buClr>
                <a:schemeClr val="accent1"/>
              </a:buClr>
              <a:buSzTx/>
              <a:buFont typeface="Monotype Sorts" pitchFamily="2" charset="2"/>
              <a:buNone/>
              <a:defRPr/>
            </a:pPr>
            <a:r>
              <a:rPr lang="ru-RU" sz="2400" b="1" dirty="0" smtClean="0">
                <a:solidFill>
                  <a:srgbClr val="CC6600"/>
                </a:solidFill>
                <a:effectLst>
                  <a:outerShdw blurRad="38100" dist="38100" dir="2700000" algn="tl">
                    <a:srgbClr val="C0C0C0"/>
                  </a:outerShdw>
                </a:effectLst>
              </a:rPr>
              <a:t>«…быть может тот облезлый кот был раньше попугаем </a:t>
            </a:r>
          </a:p>
          <a:p>
            <a:pPr algn="ctr">
              <a:buClr>
                <a:schemeClr val="accent1"/>
              </a:buClr>
              <a:buSzTx/>
              <a:buFont typeface="Monotype Sorts" pitchFamily="2" charset="2"/>
              <a:buNone/>
              <a:defRPr/>
            </a:pPr>
            <a:r>
              <a:rPr lang="ru-RU" sz="2400" b="1" dirty="0" smtClean="0">
                <a:solidFill>
                  <a:srgbClr val="CC6600"/>
                </a:solidFill>
                <a:effectLst>
                  <a:outerShdw blurRad="38100" dist="38100" dir="2700000" algn="tl">
                    <a:srgbClr val="C0C0C0"/>
                  </a:outerShdw>
                </a:effectLst>
              </a:rPr>
              <a:t>  а этот милый человек был раньше добрым псом.»</a:t>
            </a:r>
          </a:p>
          <a:p>
            <a:pPr algn="ctr">
              <a:buClr>
                <a:schemeClr val="accent1"/>
              </a:buClr>
              <a:buSzTx/>
              <a:buFont typeface="Monotype Sorts" pitchFamily="2" charset="2"/>
              <a:buNone/>
              <a:defRPr/>
            </a:pPr>
            <a:r>
              <a:rPr lang="ru-RU" sz="2400" b="1" dirty="0" smtClean="0">
                <a:solidFill>
                  <a:schemeClr val="hlink"/>
                </a:solidFill>
                <a:effectLst>
                  <a:outerShdw blurRad="38100" dist="38100" dir="2700000" algn="tl">
                    <a:srgbClr val="C0C0C0"/>
                  </a:outerShdw>
                </a:effectLst>
              </a:rPr>
              <a:t>(</a:t>
            </a:r>
            <a:r>
              <a:rPr lang="ru-RU" sz="2400" b="1" dirty="0" err="1" smtClean="0">
                <a:solidFill>
                  <a:schemeClr val="hlink"/>
                </a:solidFill>
                <a:effectLst>
                  <a:outerShdw blurRad="38100" dist="38100" dir="2700000" algn="tl">
                    <a:srgbClr val="C0C0C0"/>
                  </a:outerShdw>
                </a:effectLst>
              </a:rPr>
              <a:t>В.Высоцкий</a:t>
            </a:r>
            <a:r>
              <a:rPr lang="ru-RU" sz="2400" b="1" dirty="0" smtClean="0">
                <a:solidFill>
                  <a:schemeClr val="hlink"/>
                </a:solidFill>
                <a:effectLst>
                  <a:outerShdw blurRad="38100" dist="38100" dir="2700000" algn="tl">
                    <a:srgbClr val="C0C0C0"/>
                  </a:outerShdw>
                </a:effectLst>
              </a:rPr>
              <a:t>)</a:t>
            </a:r>
          </a:p>
        </p:txBody>
      </p:sp>
      <p:pic>
        <p:nvPicPr>
          <p:cNvPr id="11276" name="Picture 12" descr="BESTFRN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1200" y="3048000"/>
            <a:ext cx="838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13" descr="BUFFAL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05200" y="1828800"/>
            <a:ext cx="1066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8" name="Picture 14" descr="HM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43800" y="2743200"/>
            <a:ext cx="914400" cy="145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9" name="Picture 15" descr="LADY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52600" y="2895600"/>
            <a:ext cx="66675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0" name="Picture 16" descr="POLRBEA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05200" y="3276600"/>
            <a:ext cx="1235075"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17" descr="SMOKI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33400" y="1752600"/>
            <a:ext cx="1676400" cy="124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3" name="Picture 19" descr="TREE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943600" y="1752600"/>
            <a:ext cx="2222500" cy="131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4" name="AutoShape 20"/>
          <p:cNvSpPr>
            <a:spLocks noChangeArrowheads="1"/>
          </p:cNvSpPr>
          <p:nvPr/>
        </p:nvSpPr>
        <p:spPr bwMode="auto">
          <a:xfrm>
            <a:off x="2438400" y="2057400"/>
            <a:ext cx="976313" cy="485775"/>
          </a:xfrm>
          <a:prstGeom prst="chevron">
            <a:avLst>
              <a:gd name="adj" fmla="val 50245"/>
            </a:avLst>
          </a:prstGeom>
          <a:solidFill>
            <a:schemeClr val="accent1"/>
          </a:solidFill>
          <a:ln w="12700">
            <a:solidFill>
              <a:schemeClr val="tx1"/>
            </a:solidFill>
            <a:miter lim="800000"/>
            <a:headEnd type="none" w="sm" len="sm"/>
            <a:tailEnd type="none" w="sm" len="sm"/>
          </a:ln>
        </p:spPr>
        <p:txBody>
          <a:bodyPr wrap="none" anchor="ctr"/>
          <a:lstStyle/>
          <a:p>
            <a:endParaRPr lang="ru-RU"/>
          </a:p>
        </p:txBody>
      </p:sp>
      <p:sp>
        <p:nvSpPr>
          <p:cNvPr id="11285" name="AutoShape 21"/>
          <p:cNvSpPr>
            <a:spLocks noChangeArrowheads="1"/>
          </p:cNvSpPr>
          <p:nvPr/>
        </p:nvSpPr>
        <p:spPr bwMode="auto">
          <a:xfrm>
            <a:off x="4648200" y="2057400"/>
            <a:ext cx="976313" cy="485775"/>
          </a:xfrm>
          <a:prstGeom prst="chevron">
            <a:avLst>
              <a:gd name="adj" fmla="val 50245"/>
            </a:avLst>
          </a:prstGeom>
          <a:solidFill>
            <a:schemeClr val="accent1"/>
          </a:solidFill>
          <a:ln w="12700">
            <a:solidFill>
              <a:schemeClr val="tx1"/>
            </a:solidFill>
            <a:miter lim="800000"/>
            <a:headEnd type="none" w="sm" len="sm"/>
            <a:tailEnd type="none" w="sm" len="sm"/>
          </a:ln>
        </p:spPr>
        <p:txBody>
          <a:bodyPr wrap="none" anchor="ctr"/>
          <a:lstStyle/>
          <a:p>
            <a:endParaRPr lang="ru-RU"/>
          </a:p>
        </p:txBody>
      </p:sp>
      <p:sp>
        <p:nvSpPr>
          <p:cNvPr id="11286" name="AutoShape 22"/>
          <p:cNvSpPr>
            <a:spLocks noChangeArrowheads="1"/>
          </p:cNvSpPr>
          <p:nvPr/>
        </p:nvSpPr>
        <p:spPr bwMode="auto">
          <a:xfrm>
            <a:off x="533400" y="3429000"/>
            <a:ext cx="976313" cy="485775"/>
          </a:xfrm>
          <a:prstGeom prst="chevron">
            <a:avLst>
              <a:gd name="adj" fmla="val 50245"/>
            </a:avLst>
          </a:prstGeom>
          <a:solidFill>
            <a:schemeClr val="accent1"/>
          </a:solidFill>
          <a:ln w="12700">
            <a:solidFill>
              <a:schemeClr val="tx1"/>
            </a:solidFill>
            <a:miter lim="800000"/>
            <a:headEnd type="none" w="sm" len="sm"/>
            <a:tailEnd type="none" w="sm" len="sm"/>
          </a:ln>
        </p:spPr>
        <p:txBody>
          <a:bodyPr wrap="none" anchor="ctr"/>
          <a:lstStyle/>
          <a:p>
            <a:endParaRPr lang="ru-RU"/>
          </a:p>
        </p:txBody>
      </p:sp>
      <p:sp>
        <p:nvSpPr>
          <p:cNvPr id="11287" name="AutoShape 23"/>
          <p:cNvSpPr>
            <a:spLocks noChangeArrowheads="1"/>
          </p:cNvSpPr>
          <p:nvPr/>
        </p:nvSpPr>
        <p:spPr bwMode="auto">
          <a:xfrm>
            <a:off x="2438400" y="3429000"/>
            <a:ext cx="976313" cy="485775"/>
          </a:xfrm>
          <a:prstGeom prst="chevron">
            <a:avLst>
              <a:gd name="adj" fmla="val 50245"/>
            </a:avLst>
          </a:prstGeom>
          <a:solidFill>
            <a:schemeClr val="accent1"/>
          </a:solidFill>
          <a:ln w="12700">
            <a:solidFill>
              <a:schemeClr val="tx1"/>
            </a:solidFill>
            <a:miter lim="800000"/>
            <a:headEnd type="none" w="sm" len="sm"/>
            <a:tailEnd type="none" w="sm" len="sm"/>
          </a:ln>
        </p:spPr>
        <p:txBody>
          <a:bodyPr wrap="none" anchor="ctr"/>
          <a:lstStyle/>
          <a:p>
            <a:endParaRPr lang="ru-RU"/>
          </a:p>
        </p:txBody>
      </p:sp>
      <p:sp>
        <p:nvSpPr>
          <p:cNvPr id="11288" name="AutoShape 24"/>
          <p:cNvSpPr>
            <a:spLocks noChangeArrowheads="1"/>
          </p:cNvSpPr>
          <p:nvPr/>
        </p:nvSpPr>
        <p:spPr bwMode="auto">
          <a:xfrm>
            <a:off x="4724400" y="3429000"/>
            <a:ext cx="976313" cy="485775"/>
          </a:xfrm>
          <a:prstGeom prst="chevron">
            <a:avLst>
              <a:gd name="adj" fmla="val 50245"/>
            </a:avLst>
          </a:prstGeom>
          <a:solidFill>
            <a:schemeClr val="accent1"/>
          </a:solidFill>
          <a:ln w="12700">
            <a:solidFill>
              <a:schemeClr val="tx1"/>
            </a:solidFill>
            <a:miter lim="800000"/>
            <a:headEnd type="none" w="sm" len="sm"/>
            <a:tailEnd type="none" w="sm" len="sm"/>
          </a:ln>
        </p:spPr>
        <p:txBody>
          <a:bodyPr wrap="none" anchor="ctr"/>
          <a:lstStyle/>
          <a:p>
            <a:endParaRPr lang="ru-RU"/>
          </a:p>
        </p:txBody>
      </p:sp>
      <p:sp>
        <p:nvSpPr>
          <p:cNvPr id="11289" name="AutoShape 25"/>
          <p:cNvSpPr>
            <a:spLocks noChangeArrowheads="1"/>
          </p:cNvSpPr>
          <p:nvPr/>
        </p:nvSpPr>
        <p:spPr bwMode="auto">
          <a:xfrm>
            <a:off x="6553200" y="3429000"/>
            <a:ext cx="976313" cy="485775"/>
          </a:xfrm>
          <a:prstGeom prst="chevron">
            <a:avLst>
              <a:gd name="adj" fmla="val 50245"/>
            </a:avLst>
          </a:prstGeom>
          <a:solidFill>
            <a:schemeClr val="accent1"/>
          </a:solidFill>
          <a:ln w="12700">
            <a:solidFill>
              <a:schemeClr val="tx1"/>
            </a:solidFill>
            <a:miter lim="800000"/>
            <a:headEnd type="none" w="sm" len="sm"/>
            <a:tailEnd type="none" w="sm" len="sm"/>
          </a:ln>
        </p:spPr>
        <p:txBody>
          <a:bodyPr wrap="none" anchor="ctr"/>
          <a:lstStyle/>
          <a:p>
            <a:endParaRPr lang="ru-RU"/>
          </a:p>
        </p:txBody>
      </p:sp>
      <p:sp>
        <p:nvSpPr>
          <p:cNvPr id="2" name="Заголовок 1"/>
          <p:cNvSpPr>
            <a:spLocks noGrp="1"/>
          </p:cNvSpPr>
          <p:nvPr>
            <p:ph type="title"/>
          </p:nvPr>
        </p:nvSpPr>
        <p:spPr/>
        <p:txBody>
          <a:bodyPr/>
          <a:lstStyle/>
          <a:p>
            <a:endParaRPr lang="ru-RU" dirty="0"/>
          </a:p>
        </p:txBody>
      </p:sp>
    </p:spTree>
    <p:extLst>
      <p:ext uri="{BB962C8B-B14F-4D97-AF65-F5344CB8AC3E}">
        <p14:creationId xmlns:p14="http://schemas.microsoft.com/office/powerpoint/2010/main" val="40671675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7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7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27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27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7" presetClass="entr" presetSubtype="8" fill="hold" nodeType="clickEffect">
                                  <p:stCondLst>
                                    <p:cond delay="0"/>
                                  </p:stCondLst>
                                  <p:childTnLst>
                                    <p:set>
                                      <p:cBhvr>
                                        <p:cTn id="22" dur="1" fill="hold">
                                          <p:stCondLst>
                                            <p:cond delay="0"/>
                                          </p:stCondLst>
                                        </p:cTn>
                                        <p:tgtEl>
                                          <p:spTgt spid="11281"/>
                                        </p:tgtEl>
                                        <p:attrNameLst>
                                          <p:attrName>style.visibility</p:attrName>
                                        </p:attrNameLst>
                                      </p:cBhvr>
                                      <p:to>
                                        <p:strVal val="visible"/>
                                      </p:to>
                                    </p:set>
                                    <p:anim calcmode="lin" valueType="num">
                                      <p:cBhvr>
                                        <p:cTn id="23" dur="500" fill="hold"/>
                                        <p:tgtEl>
                                          <p:spTgt spid="11281"/>
                                        </p:tgtEl>
                                        <p:attrNameLst>
                                          <p:attrName>ppt_x</p:attrName>
                                        </p:attrNameLst>
                                      </p:cBhvr>
                                      <p:tavLst>
                                        <p:tav tm="0">
                                          <p:val>
                                            <p:strVal val="#ppt_x-#ppt_w/2"/>
                                          </p:val>
                                        </p:tav>
                                        <p:tav tm="100000">
                                          <p:val>
                                            <p:strVal val="#ppt_x"/>
                                          </p:val>
                                        </p:tav>
                                      </p:tavLst>
                                    </p:anim>
                                    <p:anim calcmode="lin" valueType="num">
                                      <p:cBhvr>
                                        <p:cTn id="24" dur="500" fill="hold"/>
                                        <p:tgtEl>
                                          <p:spTgt spid="11281"/>
                                        </p:tgtEl>
                                        <p:attrNameLst>
                                          <p:attrName>ppt_y</p:attrName>
                                        </p:attrNameLst>
                                      </p:cBhvr>
                                      <p:tavLst>
                                        <p:tav tm="0">
                                          <p:val>
                                            <p:strVal val="#ppt_y"/>
                                          </p:val>
                                        </p:tav>
                                        <p:tav tm="100000">
                                          <p:val>
                                            <p:strVal val="#ppt_y"/>
                                          </p:val>
                                        </p:tav>
                                      </p:tavLst>
                                    </p:anim>
                                    <p:anim calcmode="lin" valueType="num">
                                      <p:cBhvr>
                                        <p:cTn id="25" dur="500" fill="hold"/>
                                        <p:tgtEl>
                                          <p:spTgt spid="11281"/>
                                        </p:tgtEl>
                                        <p:attrNameLst>
                                          <p:attrName>ppt_w</p:attrName>
                                        </p:attrNameLst>
                                      </p:cBhvr>
                                      <p:tavLst>
                                        <p:tav tm="0">
                                          <p:val>
                                            <p:fltVal val="0"/>
                                          </p:val>
                                        </p:tav>
                                        <p:tav tm="100000">
                                          <p:val>
                                            <p:strVal val="#ppt_w"/>
                                          </p:val>
                                        </p:tav>
                                      </p:tavLst>
                                    </p:anim>
                                    <p:anim calcmode="lin" valueType="num">
                                      <p:cBhvr>
                                        <p:cTn id="26" dur="500" fill="hold"/>
                                        <p:tgtEl>
                                          <p:spTgt spid="11281"/>
                                        </p:tgtEl>
                                        <p:attrNameLst>
                                          <p:attrName>ppt_h</p:attrName>
                                        </p:attrNameLst>
                                      </p:cBhvr>
                                      <p:tavLst>
                                        <p:tav tm="0">
                                          <p:val>
                                            <p:strVal val="#ppt_h"/>
                                          </p:val>
                                        </p:tav>
                                        <p:tav tm="100000">
                                          <p:val>
                                            <p:strVal val="#ppt_h"/>
                                          </p:val>
                                        </p:tav>
                                      </p:tavLst>
                                    </p:anim>
                                  </p:childTnLst>
                                </p:cTn>
                              </p:par>
                            </p:childTnLst>
                          </p:cTn>
                        </p:par>
                        <p:par>
                          <p:cTn id="27" fill="hold" nodeType="afterGroup">
                            <p:stCondLst>
                              <p:cond delay="500"/>
                            </p:stCondLst>
                            <p:childTnLst>
                              <p:par>
                                <p:cTn id="28" presetID="17" presetClass="entr" presetSubtype="8" fill="hold" grpId="0" nodeType="afterEffect">
                                  <p:stCondLst>
                                    <p:cond delay="0"/>
                                  </p:stCondLst>
                                  <p:childTnLst>
                                    <p:set>
                                      <p:cBhvr>
                                        <p:cTn id="29" dur="1" fill="hold">
                                          <p:stCondLst>
                                            <p:cond delay="0"/>
                                          </p:stCondLst>
                                        </p:cTn>
                                        <p:tgtEl>
                                          <p:spTgt spid="11284"/>
                                        </p:tgtEl>
                                        <p:attrNameLst>
                                          <p:attrName>style.visibility</p:attrName>
                                        </p:attrNameLst>
                                      </p:cBhvr>
                                      <p:to>
                                        <p:strVal val="visible"/>
                                      </p:to>
                                    </p:set>
                                    <p:anim calcmode="lin" valueType="num">
                                      <p:cBhvr>
                                        <p:cTn id="30" dur="500" fill="hold"/>
                                        <p:tgtEl>
                                          <p:spTgt spid="11284"/>
                                        </p:tgtEl>
                                        <p:attrNameLst>
                                          <p:attrName>ppt_x</p:attrName>
                                        </p:attrNameLst>
                                      </p:cBhvr>
                                      <p:tavLst>
                                        <p:tav tm="0">
                                          <p:val>
                                            <p:strVal val="#ppt_x-#ppt_w/2"/>
                                          </p:val>
                                        </p:tav>
                                        <p:tav tm="100000">
                                          <p:val>
                                            <p:strVal val="#ppt_x"/>
                                          </p:val>
                                        </p:tav>
                                      </p:tavLst>
                                    </p:anim>
                                    <p:anim calcmode="lin" valueType="num">
                                      <p:cBhvr>
                                        <p:cTn id="31" dur="500" fill="hold"/>
                                        <p:tgtEl>
                                          <p:spTgt spid="11284"/>
                                        </p:tgtEl>
                                        <p:attrNameLst>
                                          <p:attrName>ppt_y</p:attrName>
                                        </p:attrNameLst>
                                      </p:cBhvr>
                                      <p:tavLst>
                                        <p:tav tm="0">
                                          <p:val>
                                            <p:strVal val="#ppt_y"/>
                                          </p:val>
                                        </p:tav>
                                        <p:tav tm="100000">
                                          <p:val>
                                            <p:strVal val="#ppt_y"/>
                                          </p:val>
                                        </p:tav>
                                      </p:tavLst>
                                    </p:anim>
                                    <p:anim calcmode="lin" valueType="num">
                                      <p:cBhvr>
                                        <p:cTn id="32" dur="500" fill="hold"/>
                                        <p:tgtEl>
                                          <p:spTgt spid="11284"/>
                                        </p:tgtEl>
                                        <p:attrNameLst>
                                          <p:attrName>ppt_w</p:attrName>
                                        </p:attrNameLst>
                                      </p:cBhvr>
                                      <p:tavLst>
                                        <p:tav tm="0">
                                          <p:val>
                                            <p:fltVal val="0"/>
                                          </p:val>
                                        </p:tav>
                                        <p:tav tm="100000">
                                          <p:val>
                                            <p:strVal val="#ppt_w"/>
                                          </p:val>
                                        </p:tav>
                                      </p:tavLst>
                                    </p:anim>
                                    <p:anim calcmode="lin" valueType="num">
                                      <p:cBhvr>
                                        <p:cTn id="33" dur="500" fill="hold"/>
                                        <p:tgtEl>
                                          <p:spTgt spid="11284"/>
                                        </p:tgtEl>
                                        <p:attrNameLst>
                                          <p:attrName>ppt_h</p:attrName>
                                        </p:attrNameLst>
                                      </p:cBhvr>
                                      <p:tavLst>
                                        <p:tav tm="0">
                                          <p:val>
                                            <p:strVal val="#ppt_h"/>
                                          </p:val>
                                        </p:tav>
                                        <p:tav tm="100000">
                                          <p:val>
                                            <p:strVal val="#ppt_h"/>
                                          </p:val>
                                        </p:tav>
                                      </p:tavLst>
                                    </p:anim>
                                  </p:childTnLst>
                                </p:cTn>
                              </p:par>
                            </p:childTnLst>
                          </p:cTn>
                        </p:par>
                        <p:par>
                          <p:cTn id="34" fill="hold" nodeType="afterGroup">
                            <p:stCondLst>
                              <p:cond delay="1000"/>
                            </p:stCondLst>
                            <p:childTnLst>
                              <p:par>
                                <p:cTn id="35" presetID="17" presetClass="entr" presetSubtype="8" fill="hold" nodeType="afterEffect">
                                  <p:stCondLst>
                                    <p:cond delay="0"/>
                                  </p:stCondLst>
                                  <p:childTnLst>
                                    <p:set>
                                      <p:cBhvr>
                                        <p:cTn id="36" dur="1" fill="hold">
                                          <p:stCondLst>
                                            <p:cond delay="0"/>
                                          </p:stCondLst>
                                        </p:cTn>
                                        <p:tgtEl>
                                          <p:spTgt spid="11277"/>
                                        </p:tgtEl>
                                        <p:attrNameLst>
                                          <p:attrName>style.visibility</p:attrName>
                                        </p:attrNameLst>
                                      </p:cBhvr>
                                      <p:to>
                                        <p:strVal val="visible"/>
                                      </p:to>
                                    </p:set>
                                    <p:anim calcmode="lin" valueType="num">
                                      <p:cBhvr>
                                        <p:cTn id="37" dur="500" fill="hold"/>
                                        <p:tgtEl>
                                          <p:spTgt spid="11277"/>
                                        </p:tgtEl>
                                        <p:attrNameLst>
                                          <p:attrName>ppt_x</p:attrName>
                                        </p:attrNameLst>
                                      </p:cBhvr>
                                      <p:tavLst>
                                        <p:tav tm="0">
                                          <p:val>
                                            <p:strVal val="#ppt_x-#ppt_w/2"/>
                                          </p:val>
                                        </p:tav>
                                        <p:tav tm="100000">
                                          <p:val>
                                            <p:strVal val="#ppt_x"/>
                                          </p:val>
                                        </p:tav>
                                      </p:tavLst>
                                    </p:anim>
                                    <p:anim calcmode="lin" valueType="num">
                                      <p:cBhvr>
                                        <p:cTn id="38" dur="500" fill="hold"/>
                                        <p:tgtEl>
                                          <p:spTgt spid="11277"/>
                                        </p:tgtEl>
                                        <p:attrNameLst>
                                          <p:attrName>ppt_y</p:attrName>
                                        </p:attrNameLst>
                                      </p:cBhvr>
                                      <p:tavLst>
                                        <p:tav tm="0">
                                          <p:val>
                                            <p:strVal val="#ppt_y"/>
                                          </p:val>
                                        </p:tav>
                                        <p:tav tm="100000">
                                          <p:val>
                                            <p:strVal val="#ppt_y"/>
                                          </p:val>
                                        </p:tav>
                                      </p:tavLst>
                                    </p:anim>
                                    <p:anim calcmode="lin" valueType="num">
                                      <p:cBhvr>
                                        <p:cTn id="39" dur="500" fill="hold"/>
                                        <p:tgtEl>
                                          <p:spTgt spid="11277"/>
                                        </p:tgtEl>
                                        <p:attrNameLst>
                                          <p:attrName>ppt_w</p:attrName>
                                        </p:attrNameLst>
                                      </p:cBhvr>
                                      <p:tavLst>
                                        <p:tav tm="0">
                                          <p:val>
                                            <p:fltVal val="0"/>
                                          </p:val>
                                        </p:tav>
                                        <p:tav tm="100000">
                                          <p:val>
                                            <p:strVal val="#ppt_w"/>
                                          </p:val>
                                        </p:tav>
                                      </p:tavLst>
                                    </p:anim>
                                    <p:anim calcmode="lin" valueType="num">
                                      <p:cBhvr>
                                        <p:cTn id="40" dur="500" fill="hold"/>
                                        <p:tgtEl>
                                          <p:spTgt spid="11277"/>
                                        </p:tgtEl>
                                        <p:attrNameLst>
                                          <p:attrName>ppt_h</p:attrName>
                                        </p:attrNameLst>
                                      </p:cBhvr>
                                      <p:tavLst>
                                        <p:tav tm="0">
                                          <p:val>
                                            <p:strVal val="#ppt_h"/>
                                          </p:val>
                                        </p:tav>
                                        <p:tav tm="100000">
                                          <p:val>
                                            <p:strVal val="#ppt_h"/>
                                          </p:val>
                                        </p:tav>
                                      </p:tavLst>
                                    </p:anim>
                                  </p:childTnLst>
                                </p:cTn>
                              </p:par>
                            </p:childTnLst>
                          </p:cTn>
                        </p:par>
                        <p:par>
                          <p:cTn id="41" fill="hold" nodeType="afterGroup">
                            <p:stCondLst>
                              <p:cond delay="1500"/>
                            </p:stCondLst>
                            <p:childTnLst>
                              <p:par>
                                <p:cTn id="42" presetID="17" presetClass="entr" presetSubtype="8" fill="hold" grpId="0" nodeType="afterEffect">
                                  <p:stCondLst>
                                    <p:cond delay="0"/>
                                  </p:stCondLst>
                                  <p:childTnLst>
                                    <p:set>
                                      <p:cBhvr>
                                        <p:cTn id="43" dur="1" fill="hold">
                                          <p:stCondLst>
                                            <p:cond delay="0"/>
                                          </p:stCondLst>
                                        </p:cTn>
                                        <p:tgtEl>
                                          <p:spTgt spid="11285"/>
                                        </p:tgtEl>
                                        <p:attrNameLst>
                                          <p:attrName>style.visibility</p:attrName>
                                        </p:attrNameLst>
                                      </p:cBhvr>
                                      <p:to>
                                        <p:strVal val="visible"/>
                                      </p:to>
                                    </p:set>
                                    <p:anim calcmode="lin" valueType="num">
                                      <p:cBhvr>
                                        <p:cTn id="44" dur="500" fill="hold"/>
                                        <p:tgtEl>
                                          <p:spTgt spid="11285"/>
                                        </p:tgtEl>
                                        <p:attrNameLst>
                                          <p:attrName>ppt_x</p:attrName>
                                        </p:attrNameLst>
                                      </p:cBhvr>
                                      <p:tavLst>
                                        <p:tav tm="0">
                                          <p:val>
                                            <p:strVal val="#ppt_x-#ppt_w/2"/>
                                          </p:val>
                                        </p:tav>
                                        <p:tav tm="100000">
                                          <p:val>
                                            <p:strVal val="#ppt_x"/>
                                          </p:val>
                                        </p:tav>
                                      </p:tavLst>
                                    </p:anim>
                                    <p:anim calcmode="lin" valueType="num">
                                      <p:cBhvr>
                                        <p:cTn id="45" dur="500" fill="hold"/>
                                        <p:tgtEl>
                                          <p:spTgt spid="11285"/>
                                        </p:tgtEl>
                                        <p:attrNameLst>
                                          <p:attrName>ppt_y</p:attrName>
                                        </p:attrNameLst>
                                      </p:cBhvr>
                                      <p:tavLst>
                                        <p:tav tm="0">
                                          <p:val>
                                            <p:strVal val="#ppt_y"/>
                                          </p:val>
                                        </p:tav>
                                        <p:tav tm="100000">
                                          <p:val>
                                            <p:strVal val="#ppt_y"/>
                                          </p:val>
                                        </p:tav>
                                      </p:tavLst>
                                    </p:anim>
                                    <p:anim calcmode="lin" valueType="num">
                                      <p:cBhvr>
                                        <p:cTn id="46" dur="500" fill="hold"/>
                                        <p:tgtEl>
                                          <p:spTgt spid="11285"/>
                                        </p:tgtEl>
                                        <p:attrNameLst>
                                          <p:attrName>ppt_w</p:attrName>
                                        </p:attrNameLst>
                                      </p:cBhvr>
                                      <p:tavLst>
                                        <p:tav tm="0">
                                          <p:val>
                                            <p:fltVal val="0"/>
                                          </p:val>
                                        </p:tav>
                                        <p:tav tm="100000">
                                          <p:val>
                                            <p:strVal val="#ppt_w"/>
                                          </p:val>
                                        </p:tav>
                                      </p:tavLst>
                                    </p:anim>
                                    <p:anim calcmode="lin" valueType="num">
                                      <p:cBhvr>
                                        <p:cTn id="47" dur="500" fill="hold"/>
                                        <p:tgtEl>
                                          <p:spTgt spid="11285"/>
                                        </p:tgtEl>
                                        <p:attrNameLst>
                                          <p:attrName>ppt_h</p:attrName>
                                        </p:attrNameLst>
                                      </p:cBhvr>
                                      <p:tavLst>
                                        <p:tav tm="0">
                                          <p:val>
                                            <p:strVal val="#ppt_h"/>
                                          </p:val>
                                        </p:tav>
                                        <p:tav tm="100000">
                                          <p:val>
                                            <p:strVal val="#ppt_h"/>
                                          </p:val>
                                        </p:tav>
                                      </p:tavLst>
                                    </p:anim>
                                  </p:childTnLst>
                                </p:cTn>
                              </p:par>
                            </p:childTnLst>
                          </p:cTn>
                        </p:par>
                        <p:par>
                          <p:cTn id="48" fill="hold" nodeType="afterGroup">
                            <p:stCondLst>
                              <p:cond delay="2000"/>
                            </p:stCondLst>
                            <p:childTnLst>
                              <p:par>
                                <p:cTn id="49" presetID="17" presetClass="entr" presetSubtype="8" fill="hold" nodeType="afterEffect">
                                  <p:stCondLst>
                                    <p:cond delay="0"/>
                                  </p:stCondLst>
                                  <p:childTnLst>
                                    <p:set>
                                      <p:cBhvr>
                                        <p:cTn id="50" dur="1" fill="hold">
                                          <p:stCondLst>
                                            <p:cond delay="0"/>
                                          </p:stCondLst>
                                        </p:cTn>
                                        <p:tgtEl>
                                          <p:spTgt spid="11283"/>
                                        </p:tgtEl>
                                        <p:attrNameLst>
                                          <p:attrName>style.visibility</p:attrName>
                                        </p:attrNameLst>
                                      </p:cBhvr>
                                      <p:to>
                                        <p:strVal val="visible"/>
                                      </p:to>
                                    </p:set>
                                    <p:anim calcmode="lin" valueType="num">
                                      <p:cBhvr>
                                        <p:cTn id="51" dur="500" fill="hold"/>
                                        <p:tgtEl>
                                          <p:spTgt spid="11283"/>
                                        </p:tgtEl>
                                        <p:attrNameLst>
                                          <p:attrName>ppt_x</p:attrName>
                                        </p:attrNameLst>
                                      </p:cBhvr>
                                      <p:tavLst>
                                        <p:tav tm="0">
                                          <p:val>
                                            <p:strVal val="#ppt_x-#ppt_w/2"/>
                                          </p:val>
                                        </p:tav>
                                        <p:tav tm="100000">
                                          <p:val>
                                            <p:strVal val="#ppt_x"/>
                                          </p:val>
                                        </p:tav>
                                      </p:tavLst>
                                    </p:anim>
                                    <p:anim calcmode="lin" valueType="num">
                                      <p:cBhvr>
                                        <p:cTn id="52" dur="500" fill="hold"/>
                                        <p:tgtEl>
                                          <p:spTgt spid="11283"/>
                                        </p:tgtEl>
                                        <p:attrNameLst>
                                          <p:attrName>ppt_y</p:attrName>
                                        </p:attrNameLst>
                                      </p:cBhvr>
                                      <p:tavLst>
                                        <p:tav tm="0">
                                          <p:val>
                                            <p:strVal val="#ppt_y"/>
                                          </p:val>
                                        </p:tav>
                                        <p:tav tm="100000">
                                          <p:val>
                                            <p:strVal val="#ppt_y"/>
                                          </p:val>
                                        </p:tav>
                                      </p:tavLst>
                                    </p:anim>
                                    <p:anim calcmode="lin" valueType="num">
                                      <p:cBhvr>
                                        <p:cTn id="53" dur="500" fill="hold"/>
                                        <p:tgtEl>
                                          <p:spTgt spid="11283"/>
                                        </p:tgtEl>
                                        <p:attrNameLst>
                                          <p:attrName>ppt_w</p:attrName>
                                        </p:attrNameLst>
                                      </p:cBhvr>
                                      <p:tavLst>
                                        <p:tav tm="0">
                                          <p:val>
                                            <p:fltVal val="0"/>
                                          </p:val>
                                        </p:tav>
                                        <p:tav tm="100000">
                                          <p:val>
                                            <p:strVal val="#ppt_w"/>
                                          </p:val>
                                        </p:tav>
                                      </p:tavLst>
                                    </p:anim>
                                    <p:anim calcmode="lin" valueType="num">
                                      <p:cBhvr>
                                        <p:cTn id="54" dur="500" fill="hold"/>
                                        <p:tgtEl>
                                          <p:spTgt spid="11283"/>
                                        </p:tgtEl>
                                        <p:attrNameLst>
                                          <p:attrName>ppt_h</p:attrName>
                                        </p:attrNameLst>
                                      </p:cBhvr>
                                      <p:tavLst>
                                        <p:tav tm="0">
                                          <p:val>
                                            <p:strVal val="#ppt_h"/>
                                          </p:val>
                                        </p:tav>
                                        <p:tav tm="100000">
                                          <p:val>
                                            <p:strVal val="#ppt_h"/>
                                          </p:val>
                                        </p:tav>
                                      </p:tavLst>
                                    </p:anim>
                                  </p:childTnLst>
                                </p:cTn>
                              </p:par>
                            </p:childTnLst>
                          </p:cTn>
                        </p:par>
                        <p:par>
                          <p:cTn id="55" fill="hold" nodeType="afterGroup">
                            <p:stCondLst>
                              <p:cond delay="2500"/>
                            </p:stCondLst>
                            <p:childTnLst>
                              <p:par>
                                <p:cTn id="56" presetID="17" presetClass="entr" presetSubtype="8" fill="hold" grpId="0" nodeType="afterEffect">
                                  <p:stCondLst>
                                    <p:cond delay="0"/>
                                  </p:stCondLst>
                                  <p:childTnLst>
                                    <p:set>
                                      <p:cBhvr>
                                        <p:cTn id="57" dur="1" fill="hold">
                                          <p:stCondLst>
                                            <p:cond delay="0"/>
                                          </p:stCondLst>
                                        </p:cTn>
                                        <p:tgtEl>
                                          <p:spTgt spid="11286"/>
                                        </p:tgtEl>
                                        <p:attrNameLst>
                                          <p:attrName>style.visibility</p:attrName>
                                        </p:attrNameLst>
                                      </p:cBhvr>
                                      <p:to>
                                        <p:strVal val="visible"/>
                                      </p:to>
                                    </p:set>
                                    <p:anim calcmode="lin" valueType="num">
                                      <p:cBhvr>
                                        <p:cTn id="58" dur="500" fill="hold"/>
                                        <p:tgtEl>
                                          <p:spTgt spid="11286"/>
                                        </p:tgtEl>
                                        <p:attrNameLst>
                                          <p:attrName>ppt_x</p:attrName>
                                        </p:attrNameLst>
                                      </p:cBhvr>
                                      <p:tavLst>
                                        <p:tav tm="0">
                                          <p:val>
                                            <p:strVal val="#ppt_x-#ppt_w/2"/>
                                          </p:val>
                                        </p:tav>
                                        <p:tav tm="100000">
                                          <p:val>
                                            <p:strVal val="#ppt_x"/>
                                          </p:val>
                                        </p:tav>
                                      </p:tavLst>
                                    </p:anim>
                                    <p:anim calcmode="lin" valueType="num">
                                      <p:cBhvr>
                                        <p:cTn id="59" dur="500" fill="hold"/>
                                        <p:tgtEl>
                                          <p:spTgt spid="11286"/>
                                        </p:tgtEl>
                                        <p:attrNameLst>
                                          <p:attrName>ppt_y</p:attrName>
                                        </p:attrNameLst>
                                      </p:cBhvr>
                                      <p:tavLst>
                                        <p:tav tm="0">
                                          <p:val>
                                            <p:strVal val="#ppt_y"/>
                                          </p:val>
                                        </p:tav>
                                        <p:tav tm="100000">
                                          <p:val>
                                            <p:strVal val="#ppt_y"/>
                                          </p:val>
                                        </p:tav>
                                      </p:tavLst>
                                    </p:anim>
                                    <p:anim calcmode="lin" valueType="num">
                                      <p:cBhvr>
                                        <p:cTn id="60" dur="500" fill="hold"/>
                                        <p:tgtEl>
                                          <p:spTgt spid="11286"/>
                                        </p:tgtEl>
                                        <p:attrNameLst>
                                          <p:attrName>ppt_w</p:attrName>
                                        </p:attrNameLst>
                                      </p:cBhvr>
                                      <p:tavLst>
                                        <p:tav tm="0">
                                          <p:val>
                                            <p:fltVal val="0"/>
                                          </p:val>
                                        </p:tav>
                                        <p:tav tm="100000">
                                          <p:val>
                                            <p:strVal val="#ppt_w"/>
                                          </p:val>
                                        </p:tav>
                                      </p:tavLst>
                                    </p:anim>
                                    <p:anim calcmode="lin" valueType="num">
                                      <p:cBhvr>
                                        <p:cTn id="61" dur="500" fill="hold"/>
                                        <p:tgtEl>
                                          <p:spTgt spid="11286"/>
                                        </p:tgtEl>
                                        <p:attrNameLst>
                                          <p:attrName>ppt_h</p:attrName>
                                        </p:attrNameLst>
                                      </p:cBhvr>
                                      <p:tavLst>
                                        <p:tav tm="0">
                                          <p:val>
                                            <p:strVal val="#ppt_h"/>
                                          </p:val>
                                        </p:tav>
                                        <p:tav tm="100000">
                                          <p:val>
                                            <p:strVal val="#ppt_h"/>
                                          </p:val>
                                        </p:tav>
                                      </p:tavLst>
                                    </p:anim>
                                  </p:childTnLst>
                                </p:cTn>
                              </p:par>
                            </p:childTnLst>
                          </p:cTn>
                        </p:par>
                        <p:par>
                          <p:cTn id="62" fill="hold" nodeType="afterGroup">
                            <p:stCondLst>
                              <p:cond delay="3000"/>
                            </p:stCondLst>
                            <p:childTnLst>
                              <p:par>
                                <p:cTn id="63" presetID="17" presetClass="entr" presetSubtype="8" fill="hold" nodeType="afterEffect">
                                  <p:stCondLst>
                                    <p:cond delay="0"/>
                                  </p:stCondLst>
                                  <p:childTnLst>
                                    <p:set>
                                      <p:cBhvr>
                                        <p:cTn id="64" dur="1" fill="hold">
                                          <p:stCondLst>
                                            <p:cond delay="0"/>
                                          </p:stCondLst>
                                        </p:cTn>
                                        <p:tgtEl>
                                          <p:spTgt spid="11279"/>
                                        </p:tgtEl>
                                        <p:attrNameLst>
                                          <p:attrName>style.visibility</p:attrName>
                                        </p:attrNameLst>
                                      </p:cBhvr>
                                      <p:to>
                                        <p:strVal val="visible"/>
                                      </p:to>
                                    </p:set>
                                    <p:anim calcmode="lin" valueType="num">
                                      <p:cBhvr>
                                        <p:cTn id="65" dur="500" fill="hold"/>
                                        <p:tgtEl>
                                          <p:spTgt spid="11279"/>
                                        </p:tgtEl>
                                        <p:attrNameLst>
                                          <p:attrName>ppt_x</p:attrName>
                                        </p:attrNameLst>
                                      </p:cBhvr>
                                      <p:tavLst>
                                        <p:tav tm="0">
                                          <p:val>
                                            <p:strVal val="#ppt_x-#ppt_w/2"/>
                                          </p:val>
                                        </p:tav>
                                        <p:tav tm="100000">
                                          <p:val>
                                            <p:strVal val="#ppt_x"/>
                                          </p:val>
                                        </p:tav>
                                      </p:tavLst>
                                    </p:anim>
                                    <p:anim calcmode="lin" valueType="num">
                                      <p:cBhvr>
                                        <p:cTn id="66" dur="500" fill="hold"/>
                                        <p:tgtEl>
                                          <p:spTgt spid="11279"/>
                                        </p:tgtEl>
                                        <p:attrNameLst>
                                          <p:attrName>ppt_y</p:attrName>
                                        </p:attrNameLst>
                                      </p:cBhvr>
                                      <p:tavLst>
                                        <p:tav tm="0">
                                          <p:val>
                                            <p:strVal val="#ppt_y"/>
                                          </p:val>
                                        </p:tav>
                                        <p:tav tm="100000">
                                          <p:val>
                                            <p:strVal val="#ppt_y"/>
                                          </p:val>
                                        </p:tav>
                                      </p:tavLst>
                                    </p:anim>
                                    <p:anim calcmode="lin" valueType="num">
                                      <p:cBhvr>
                                        <p:cTn id="67" dur="500" fill="hold"/>
                                        <p:tgtEl>
                                          <p:spTgt spid="11279"/>
                                        </p:tgtEl>
                                        <p:attrNameLst>
                                          <p:attrName>ppt_w</p:attrName>
                                        </p:attrNameLst>
                                      </p:cBhvr>
                                      <p:tavLst>
                                        <p:tav tm="0">
                                          <p:val>
                                            <p:fltVal val="0"/>
                                          </p:val>
                                        </p:tav>
                                        <p:tav tm="100000">
                                          <p:val>
                                            <p:strVal val="#ppt_w"/>
                                          </p:val>
                                        </p:tav>
                                      </p:tavLst>
                                    </p:anim>
                                    <p:anim calcmode="lin" valueType="num">
                                      <p:cBhvr>
                                        <p:cTn id="68" dur="500" fill="hold"/>
                                        <p:tgtEl>
                                          <p:spTgt spid="11279"/>
                                        </p:tgtEl>
                                        <p:attrNameLst>
                                          <p:attrName>ppt_h</p:attrName>
                                        </p:attrNameLst>
                                      </p:cBhvr>
                                      <p:tavLst>
                                        <p:tav tm="0">
                                          <p:val>
                                            <p:strVal val="#ppt_h"/>
                                          </p:val>
                                        </p:tav>
                                        <p:tav tm="100000">
                                          <p:val>
                                            <p:strVal val="#ppt_h"/>
                                          </p:val>
                                        </p:tav>
                                      </p:tavLst>
                                    </p:anim>
                                  </p:childTnLst>
                                </p:cTn>
                              </p:par>
                            </p:childTnLst>
                          </p:cTn>
                        </p:par>
                        <p:par>
                          <p:cTn id="69" fill="hold" nodeType="afterGroup">
                            <p:stCondLst>
                              <p:cond delay="3500"/>
                            </p:stCondLst>
                            <p:childTnLst>
                              <p:par>
                                <p:cTn id="70" presetID="17" presetClass="entr" presetSubtype="8" fill="hold" grpId="0" nodeType="afterEffect">
                                  <p:stCondLst>
                                    <p:cond delay="0"/>
                                  </p:stCondLst>
                                  <p:childTnLst>
                                    <p:set>
                                      <p:cBhvr>
                                        <p:cTn id="71" dur="1" fill="hold">
                                          <p:stCondLst>
                                            <p:cond delay="0"/>
                                          </p:stCondLst>
                                        </p:cTn>
                                        <p:tgtEl>
                                          <p:spTgt spid="11287"/>
                                        </p:tgtEl>
                                        <p:attrNameLst>
                                          <p:attrName>style.visibility</p:attrName>
                                        </p:attrNameLst>
                                      </p:cBhvr>
                                      <p:to>
                                        <p:strVal val="visible"/>
                                      </p:to>
                                    </p:set>
                                    <p:anim calcmode="lin" valueType="num">
                                      <p:cBhvr>
                                        <p:cTn id="72" dur="500" fill="hold"/>
                                        <p:tgtEl>
                                          <p:spTgt spid="11287"/>
                                        </p:tgtEl>
                                        <p:attrNameLst>
                                          <p:attrName>ppt_x</p:attrName>
                                        </p:attrNameLst>
                                      </p:cBhvr>
                                      <p:tavLst>
                                        <p:tav tm="0">
                                          <p:val>
                                            <p:strVal val="#ppt_x-#ppt_w/2"/>
                                          </p:val>
                                        </p:tav>
                                        <p:tav tm="100000">
                                          <p:val>
                                            <p:strVal val="#ppt_x"/>
                                          </p:val>
                                        </p:tav>
                                      </p:tavLst>
                                    </p:anim>
                                    <p:anim calcmode="lin" valueType="num">
                                      <p:cBhvr>
                                        <p:cTn id="73" dur="500" fill="hold"/>
                                        <p:tgtEl>
                                          <p:spTgt spid="11287"/>
                                        </p:tgtEl>
                                        <p:attrNameLst>
                                          <p:attrName>ppt_y</p:attrName>
                                        </p:attrNameLst>
                                      </p:cBhvr>
                                      <p:tavLst>
                                        <p:tav tm="0">
                                          <p:val>
                                            <p:strVal val="#ppt_y"/>
                                          </p:val>
                                        </p:tav>
                                        <p:tav tm="100000">
                                          <p:val>
                                            <p:strVal val="#ppt_y"/>
                                          </p:val>
                                        </p:tav>
                                      </p:tavLst>
                                    </p:anim>
                                    <p:anim calcmode="lin" valueType="num">
                                      <p:cBhvr>
                                        <p:cTn id="74" dur="500" fill="hold"/>
                                        <p:tgtEl>
                                          <p:spTgt spid="11287"/>
                                        </p:tgtEl>
                                        <p:attrNameLst>
                                          <p:attrName>ppt_w</p:attrName>
                                        </p:attrNameLst>
                                      </p:cBhvr>
                                      <p:tavLst>
                                        <p:tav tm="0">
                                          <p:val>
                                            <p:fltVal val="0"/>
                                          </p:val>
                                        </p:tav>
                                        <p:tav tm="100000">
                                          <p:val>
                                            <p:strVal val="#ppt_w"/>
                                          </p:val>
                                        </p:tav>
                                      </p:tavLst>
                                    </p:anim>
                                    <p:anim calcmode="lin" valueType="num">
                                      <p:cBhvr>
                                        <p:cTn id="75" dur="500" fill="hold"/>
                                        <p:tgtEl>
                                          <p:spTgt spid="11287"/>
                                        </p:tgtEl>
                                        <p:attrNameLst>
                                          <p:attrName>ppt_h</p:attrName>
                                        </p:attrNameLst>
                                      </p:cBhvr>
                                      <p:tavLst>
                                        <p:tav tm="0">
                                          <p:val>
                                            <p:strVal val="#ppt_h"/>
                                          </p:val>
                                        </p:tav>
                                        <p:tav tm="100000">
                                          <p:val>
                                            <p:strVal val="#ppt_h"/>
                                          </p:val>
                                        </p:tav>
                                      </p:tavLst>
                                    </p:anim>
                                  </p:childTnLst>
                                </p:cTn>
                              </p:par>
                            </p:childTnLst>
                          </p:cTn>
                        </p:par>
                        <p:par>
                          <p:cTn id="76" fill="hold" nodeType="afterGroup">
                            <p:stCondLst>
                              <p:cond delay="4000"/>
                            </p:stCondLst>
                            <p:childTnLst>
                              <p:par>
                                <p:cTn id="77" presetID="17" presetClass="entr" presetSubtype="8" fill="hold" nodeType="afterEffect">
                                  <p:stCondLst>
                                    <p:cond delay="0"/>
                                  </p:stCondLst>
                                  <p:childTnLst>
                                    <p:set>
                                      <p:cBhvr>
                                        <p:cTn id="78" dur="1" fill="hold">
                                          <p:stCondLst>
                                            <p:cond delay="0"/>
                                          </p:stCondLst>
                                        </p:cTn>
                                        <p:tgtEl>
                                          <p:spTgt spid="11280"/>
                                        </p:tgtEl>
                                        <p:attrNameLst>
                                          <p:attrName>style.visibility</p:attrName>
                                        </p:attrNameLst>
                                      </p:cBhvr>
                                      <p:to>
                                        <p:strVal val="visible"/>
                                      </p:to>
                                    </p:set>
                                    <p:anim calcmode="lin" valueType="num">
                                      <p:cBhvr>
                                        <p:cTn id="79" dur="500" fill="hold"/>
                                        <p:tgtEl>
                                          <p:spTgt spid="11280"/>
                                        </p:tgtEl>
                                        <p:attrNameLst>
                                          <p:attrName>ppt_x</p:attrName>
                                        </p:attrNameLst>
                                      </p:cBhvr>
                                      <p:tavLst>
                                        <p:tav tm="0">
                                          <p:val>
                                            <p:strVal val="#ppt_x-#ppt_w/2"/>
                                          </p:val>
                                        </p:tav>
                                        <p:tav tm="100000">
                                          <p:val>
                                            <p:strVal val="#ppt_x"/>
                                          </p:val>
                                        </p:tav>
                                      </p:tavLst>
                                    </p:anim>
                                    <p:anim calcmode="lin" valueType="num">
                                      <p:cBhvr>
                                        <p:cTn id="80" dur="500" fill="hold"/>
                                        <p:tgtEl>
                                          <p:spTgt spid="11280"/>
                                        </p:tgtEl>
                                        <p:attrNameLst>
                                          <p:attrName>ppt_y</p:attrName>
                                        </p:attrNameLst>
                                      </p:cBhvr>
                                      <p:tavLst>
                                        <p:tav tm="0">
                                          <p:val>
                                            <p:strVal val="#ppt_y"/>
                                          </p:val>
                                        </p:tav>
                                        <p:tav tm="100000">
                                          <p:val>
                                            <p:strVal val="#ppt_y"/>
                                          </p:val>
                                        </p:tav>
                                      </p:tavLst>
                                    </p:anim>
                                    <p:anim calcmode="lin" valueType="num">
                                      <p:cBhvr>
                                        <p:cTn id="81" dur="500" fill="hold"/>
                                        <p:tgtEl>
                                          <p:spTgt spid="11280"/>
                                        </p:tgtEl>
                                        <p:attrNameLst>
                                          <p:attrName>ppt_w</p:attrName>
                                        </p:attrNameLst>
                                      </p:cBhvr>
                                      <p:tavLst>
                                        <p:tav tm="0">
                                          <p:val>
                                            <p:fltVal val="0"/>
                                          </p:val>
                                        </p:tav>
                                        <p:tav tm="100000">
                                          <p:val>
                                            <p:strVal val="#ppt_w"/>
                                          </p:val>
                                        </p:tav>
                                      </p:tavLst>
                                    </p:anim>
                                    <p:anim calcmode="lin" valueType="num">
                                      <p:cBhvr>
                                        <p:cTn id="82" dur="500" fill="hold"/>
                                        <p:tgtEl>
                                          <p:spTgt spid="11280"/>
                                        </p:tgtEl>
                                        <p:attrNameLst>
                                          <p:attrName>ppt_h</p:attrName>
                                        </p:attrNameLst>
                                      </p:cBhvr>
                                      <p:tavLst>
                                        <p:tav tm="0">
                                          <p:val>
                                            <p:strVal val="#ppt_h"/>
                                          </p:val>
                                        </p:tav>
                                        <p:tav tm="100000">
                                          <p:val>
                                            <p:strVal val="#ppt_h"/>
                                          </p:val>
                                        </p:tav>
                                      </p:tavLst>
                                    </p:anim>
                                  </p:childTnLst>
                                </p:cTn>
                              </p:par>
                            </p:childTnLst>
                          </p:cTn>
                        </p:par>
                        <p:par>
                          <p:cTn id="83" fill="hold" nodeType="afterGroup">
                            <p:stCondLst>
                              <p:cond delay="4500"/>
                            </p:stCondLst>
                            <p:childTnLst>
                              <p:par>
                                <p:cTn id="84" presetID="17" presetClass="entr" presetSubtype="8" fill="hold" grpId="0" nodeType="afterEffect">
                                  <p:stCondLst>
                                    <p:cond delay="0"/>
                                  </p:stCondLst>
                                  <p:childTnLst>
                                    <p:set>
                                      <p:cBhvr>
                                        <p:cTn id="85" dur="1" fill="hold">
                                          <p:stCondLst>
                                            <p:cond delay="0"/>
                                          </p:stCondLst>
                                        </p:cTn>
                                        <p:tgtEl>
                                          <p:spTgt spid="11288"/>
                                        </p:tgtEl>
                                        <p:attrNameLst>
                                          <p:attrName>style.visibility</p:attrName>
                                        </p:attrNameLst>
                                      </p:cBhvr>
                                      <p:to>
                                        <p:strVal val="visible"/>
                                      </p:to>
                                    </p:set>
                                    <p:anim calcmode="lin" valueType="num">
                                      <p:cBhvr>
                                        <p:cTn id="86" dur="500" fill="hold"/>
                                        <p:tgtEl>
                                          <p:spTgt spid="11288"/>
                                        </p:tgtEl>
                                        <p:attrNameLst>
                                          <p:attrName>ppt_x</p:attrName>
                                        </p:attrNameLst>
                                      </p:cBhvr>
                                      <p:tavLst>
                                        <p:tav tm="0">
                                          <p:val>
                                            <p:strVal val="#ppt_x-#ppt_w/2"/>
                                          </p:val>
                                        </p:tav>
                                        <p:tav tm="100000">
                                          <p:val>
                                            <p:strVal val="#ppt_x"/>
                                          </p:val>
                                        </p:tav>
                                      </p:tavLst>
                                    </p:anim>
                                    <p:anim calcmode="lin" valueType="num">
                                      <p:cBhvr>
                                        <p:cTn id="87" dur="500" fill="hold"/>
                                        <p:tgtEl>
                                          <p:spTgt spid="11288"/>
                                        </p:tgtEl>
                                        <p:attrNameLst>
                                          <p:attrName>ppt_y</p:attrName>
                                        </p:attrNameLst>
                                      </p:cBhvr>
                                      <p:tavLst>
                                        <p:tav tm="0">
                                          <p:val>
                                            <p:strVal val="#ppt_y"/>
                                          </p:val>
                                        </p:tav>
                                        <p:tav tm="100000">
                                          <p:val>
                                            <p:strVal val="#ppt_y"/>
                                          </p:val>
                                        </p:tav>
                                      </p:tavLst>
                                    </p:anim>
                                    <p:anim calcmode="lin" valueType="num">
                                      <p:cBhvr>
                                        <p:cTn id="88" dur="500" fill="hold"/>
                                        <p:tgtEl>
                                          <p:spTgt spid="11288"/>
                                        </p:tgtEl>
                                        <p:attrNameLst>
                                          <p:attrName>ppt_w</p:attrName>
                                        </p:attrNameLst>
                                      </p:cBhvr>
                                      <p:tavLst>
                                        <p:tav tm="0">
                                          <p:val>
                                            <p:fltVal val="0"/>
                                          </p:val>
                                        </p:tav>
                                        <p:tav tm="100000">
                                          <p:val>
                                            <p:strVal val="#ppt_w"/>
                                          </p:val>
                                        </p:tav>
                                      </p:tavLst>
                                    </p:anim>
                                    <p:anim calcmode="lin" valueType="num">
                                      <p:cBhvr>
                                        <p:cTn id="89" dur="500" fill="hold"/>
                                        <p:tgtEl>
                                          <p:spTgt spid="11288"/>
                                        </p:tgtEl>
                                        <p:attrNameLst>
                                          <p:attrName>ppt_h</p:attrName>
                                        </p:attrNameLst>
                                      </p:cBhvr>
                                      <p:tavLst>
                                        <p:tav tm="0">
                                          <p:val>
                                            <p:strVal val="#ppt_h"/>
                                          </p:val>
                                        </p:tav>
                                        <p:tav tm="100000">
                                          <p:val>
                                            <p:strVal val="#ppt_h"/>
                                          </p:val>
                                        </p:tav>
                                      </p:tavLst>
                                    </p:anim>
                                  </p:childTnLst>
                                </p:cTn>
                              </p:par>
                            </p:childTnLst>
                          </p:cTn>
                        </p:par>
                        <p:par>
                          <p:cTn id="90" fill="hold" nodeType="afterGroup">
                            <p:stCondLst>
                              <p:cond delay="5000"/>
                            </p:stCondLst>
                            <p:childTnLst>
                              <p:par>
                                <p:cTn id="91" presetID="17" presetClass="entr" presetSubtype="8" fill="hold" nodeType="afterEffect">
                                  <p:stCondLst>
                                    <p:cond delay="0"/>
                                  </p:stCondLst>
                                  <p:childTnLst>
                                    <p:set>
                                      <p:cBhvr>
                                        <p:cTn id="92" dur="1" fill="hold">
                                          <p:stCondLst>
                                            <p:cond delay="0"/>
                                          </p:stCondLst>
                                        </p:cTn>
                                        <p:tgtEl>
                                          <p:spTgt spid="11276"/>
                                        </p:tgtEl>
                                        <p:attrNameLst>
                                          <p:attrName>style.visibility</p:attrName>
                                        </p:attrNameLst>
                                      </p:cBhvr>
                                      <p:to>
                                        <p:strVal val="visible"/>
                                      </p:to>
                                    </p:set>
                                    <p:anim calcmode="lin" valueType="num">
                                      <p:cBhvr>
                                        <p:cTn id="93" dur="500" fill="hold"/>
                                        <p:tgtEl>
                                          <p:spTgt spid="11276"/>
                                        </p:tgtEl>
                                        <p:attrNameLst>
                                          <p:attrName>ppt_x</p:attrName>
                                        </p:attrNameLst>
                                      </p:cBhvr>
                                      <p:tavLst>
                                        <p:tav tm="0">
                                          <p:val>
                                            <p:strVal val="#ppt_x-#ppt_w/2"/>
                                          </p:val>
                                        </p:tav>
                                        <p:tav tm="100000">
                                          <p:val>
                                            <p:strVal val="#ppt_x"/>
                                          </p:val>
                                        </p:tav>
                                      </p:tavLst>
                                    </p:anim>
                                    <p:anim calcmode="lin" valueType="num">
                                      <p:cBhvr>
                                        <p:cTn id="94" dur="500" fill="hold"/>
                                        <p:tgtEl>
                                          <p:spTgt spid="11276"/>
                                        </p:tgtEl>
                                        <p:attrNameLst>
                                          <p:attrName>ppt_y</p:attrName>
                                        </p:attrNameLst>
                                      </p:cBhvr>
                                      <p:tavLst>
                                        <p:tav tm="0">
                                          <p:val>
                                            <p:strVal val="#ppt_y"/>
                                          </p:val>
                                        </p:tav>
                                        <p:tav tm="100000">
                                          <p:val>
                                            <p:strVal val="#ppt_y"/>
                                          </p:val>
                                        </p:tav>
                                      </p:tavLst>
                                    </p:anim>
                                    <p:anim calcmode="lin" valueType="num">
                                      <p:cBhvr>
                                        <p:cTn id="95" dur="500" fill="hold"/>
                                        <p:tgtEl>
                                          <p:spTgt spid="11276"/>
                                        </p:tgtEl>
                                        <p:attrNameLst>
                                          <p:attrName>ppt_w</p:attrName>
                                        </p:attrNameLst>
                                      </p:cBhvr>
                                      <p:tavLst>
                                        <p:tav tm="0">
                                          <p:val>
                                            <p:fltVal val="0"/>
                                          </p:val>
                                        </p:tav>
                                        <p:tav tm="100000">
                                          <p:val>
                                            <p:strVal val="#ppt_w"/>
                                          </p:val>
                                        </p:tav>
                                      </p:tavLst>
                                    </p:anim>
                                    <p:anim calcmode="lin" valueType="num">
                                      <p:cBhvr>
                                        <p:cTn id="96" dur="500" fill="hold"/>
                                        <p:tgtEl>
                                          <p:spTgt spid="11276"/>
                                        </p:tgtEl>
                                        <p:attrNameLst>
                                          <p:attrName>ppt_h</p:attrName>
                                        </p:attrNameLst>
                                      </p:cBhvr>
                                      <p:tavLst>
                                        <p:tav tm="0">
                                          <p:val>
                                            <p:strVal val="#ppt_h"/>
                                          </p:val>
                                        </p:tav>
                                        <p:tav tm="100000">
                                          <p:val>
                                            <p:strVal val="#ppt_h"/>
                                          </p:val>
                                        </p:tav>
                                      </p:tavLst>
                                    </p:anim>
                                  </p:childTnLst>
                                </p:cTn>
                              </p:par>
                            </p:childTnLst>
                          </p:cTn>
                        </p:par>
                        <p:par>
                          <p:cTn id="97" fill="hold" nodeType="afterGroup">
                            <p:stCondLst>
                              <p:cond delay="5500"/>
                            </p:stCondLst>
                            <p:childTnLst>
                              <p:par>
                                <p:cTn id="98" presetID="17" presetClass="entr" presetSubtype="8" fill="hold" grpId="0" nodeType="afterEffect">
                                  <p:stCondLst>
                                    <p:cond delay="0"/>
                                  </p:stCondLst>
                                  <p:childTnLst>
                                    <p:set>
                                      <p:cBhvr>
                                        <p:cTn id="99" dur="1" fill="hold">
                                          <p:stCondLst>
                                            <p:cond delay="0"/>
                                          </p:stCondLst>
                                        </p:cTn>
                                        <p:tgtEl>
                                          <p:spTgt spid="11289"/>
                                        </p:tgtEl>
                                        <p:attrNameLst>
                                          <p:attrName>style.visibility</p:attrName>
                                        </p:attrNameLst>
                                      </p:cBhvr>
                                      <p:to>
                                        <p:strVal val="visible"/>
                                      </p:to>
                                    </p:set>
                                    <p:anim calcmode="lin" valueType="num">
                                      <p:cBhvr>
                                        <p:cTn id="100" dur="500" fill="hold"/>
                                        <p:tgtEl>
                                          <p:spTgt spid="11289"/>
                                        </p:tgtEl>
                                        <p:attrNameLst>
                                          <p:attrName>ppt_x</p:attrName>
                                        </p:attrNameLst>
                                      </p:cBhvr>
                                      <p:tavLst>
                                        <p:tav tm="0">
                                          <p:val>
                                            <p:strVal val="#ppt_x-#ppt_w/2"/>
                                          </p:val>
                                        </p:tav>
                                        <p:tav tm="100000">
                                          <p:val>
                                            <p:strVal val="#ppt_x"/>
                                          </p:val>
                                        </p:tav>
                                      </p:tavLst>
                                    </p:anim>
                                    <p:anim calcmode="lin" valueType="num">
                                      <p:cBhvr>
                                        <p:cTn id="101" dur="500" fill="hold"/>
                                        <p:tgtEl>
                                          <p:spTgt spid="11289"/>
                                        </p:tgtEl>
                                        <p:attrNameLst>
                                          <p:attrName>ppt_y</p:attrName>
                                        </p:attrNameLst>
                                      </p:cBhvr>
                                      <p:tavLst>
                                        <p:tav tm="0">
                                          <p:val>
                                            <p:strVal val="#ppt_y"/>
                                          </p:val>
                                        </p:tav>
                                        <p:tav tm="100000">
                                          <p:val>
                                            <p:strVal val="#ppt_y"/>
                                          </p:val>
                                        </p:tav>
                                      </p:tavLst>
                                    </p:anim>
                                    <p:anim calcmode="lin" valueType="num">
                                      <p:cBhvr>
                                        <p:cTn id="102" dur="500" fill="hold"/>
                                        <p:tgtEl>
                                          <p:spTgt spid="11289"/>
                                        </p:tgtEl>
                                        <p:attrNameLst>
                                          <p:attrName>ppt_w</p:attrName>
                                        </p:attrNameLst>
                                      </p:cBhvr>
                                      <p:tavLst>
                                        <p:tav tm="0">
                                          <p:val>
                                            <p:fltVal val="0"/>
                                          </p:val>
                                        </p:tav>
                                        <p:tav tm="100000">
                                          <p:val>
                                            <p:strVal val="#ppt_w"/>
                                          </p:val>
                                        </p:tav>
                                      </p:tavLst>
                                    </p:anim>
                                    <p:anim calcmode="lin" valueType="num">
                                      <p:cBhvr>
                                        <p:cTn id="103" dur="500" fill="hold"/>
                                        <p:tgtEl>
                                          <p:spTgt spid="11289"/>
                                        </p:tgtEl>
                                        <p:attrNameLst>
                                          <p:attrName>ppt_h</p:attrName>
                                        </p:attrNameLst>
                                      </p:cBhvr>
                                      <p:tavLst>
                                        <p:tav tm="0">
                                          <p:val>
                                            <p:strVal val="#ppt_h"/>
                                          </p:val>
                                        </p:tav>
                                        <p:tav tm="100000">
                                          <p:val>
                                            <p:strVal val="#ppt_h"/>
                                          </p:val>
                                        </p:tav>
                                      </p:tavLst>
                                    </p:anim>
                                  </p:childTnLst>
                                </p:cTn>
                              </p:par>
                            </p:childTnLst>
                          </p:cTn>
                        </p:par>
                        <p:par>
                          <p:cTn id="104" fill="hold" nodeType="afterGroup">
                            <p:stCondLst>
                              <p:cond delay="6000"/>
                            </p:stCondLst>
                            <p:childTnLst>
                              <p:par>
                                <p:cTn id="105" presetID="17" presetClass="entr" presetSubtype="8" fill="hold" nodeType="afterEffect">
                                  <p:stCondLst>
                                    <p:cond delay="0"/>
                                  </p:stCondLst>
                                  <p:childTnLst>
                                    <p:set>
                                      <p:cBhvr>
                                        <p:cTn id="106" dur="1" fill="hold">
                                          <p:stCondLst>
                                            <p:cond delay="0"/>
                                          </p:stCondLst>
                                        </p:cTn>
                                        <p:tgtEl>
                                          <p:spTgt spid="11278"/>
                                        </p:tgtEl>
                                        <p:attrNameLst>
                                          <p:attrName>style.visibility</p:attrName>
                                        </p:attrNameLst>
                                      </p:cBhvr>
                                      <p:to>
                                        <p:strVal val="visible"/>
                                      </p:to>
                                    </p:set>
                                    <p:anim calcmode="lin" valueType="num">
                                      <p:cBhvr>
                                        <p:cTn id="107" dur="500" fill="hold"/>
                                        <p:tgtEl>
                                          <p:spTgt spid="11278"/>
                                        </p:tgtEl>
                                        <p:attrNameLst>
                                          <p:attrName>ppt_x</p:attrName>
                                        </p:attrNameLst>
                                      </p:cBhvr>
                                      <p:tavLst>
                                        <p:tav tm="0">
                                          <p:val>
                                            <p:strVal val="#ppt_x-#ppt_w/2"/>
                                          </p:val>
                                        </p:tav>
                                        <p:tav tm="100000">
                                          <p:val>
                                            <p:strVal val="#ppt_x"/>
                                          </p:val>
                                        </p:tav>
                                      </p:tavLst>
                                    </p:anim>
                                    <p:anim calcmode="lin" valueType="num">
                                      <p:cBhvr>
                                        <p:cTn id="108" dur="500" fill="hold"/>
                                        <p:tgtEl>
                                          <p:spTgt spid="11278"/>
                                        </p:tgtEl>
                                        <p:attrNameLst>
                                          <p:attrName>ppt_y</p:attrName>
                                        </p:attrNameLst>
                                      </p:cBhvr>
                                      <p:tavLst>
                                        <p:tav tm="0">
                                          <p:val>
                                            <p:strVal val="#ppt_y"/>
                                          </p:val>
                                        </p:tav>
                                        <p:tav tm="100000">
                                          <p:val>
                                            <p:strVal val="#ppt_y"/>
                                          </p:val>
                                        </p:tav>
                                      </p:tavLst>
                                    </p:anim>
                                    <p:anim calcmode="lin" valueType="num">
                                      <p:cBhvr>
                                        <p:cTn id="109" dur="500" fill="hold"/>
                                        <p:tgtEl>
                                          <p:spTgt spid="11278"/>
                                        </p:tgtEl>
                                        <p:attrNameLst>
                                          <p:attrName>ppt_w</p:attrName>
                                        </p:attrNameLst>
                                      </p:cBhvr>
                                      <p:tavLst>
                                        <p:tav tm="0">
                                          <p:val>
                                            <p:fltVal val="0"/>
                                          </p:val>
                                        </p:tav>
                                        <p:tav tm="100000">
                                          <p:val>
                                            <p:strVal val="#ppt_w"/>
                                          </p:val>
                                        </p:tav>
                                      </p:tavLst>
                                    </p:anim>
                                    <p:anim calcmode="lin" valueType="num">
                                      <p:cBhvr>
                                        <p:cTn id="110" dur="500" fill="hold"/>
                                        <p:tgtEl>
                                          <p:spTgt spid="1127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4" grpId="0" build="p" autoUpdateAnimBg="0"/>
      <p:bldP spid="11284" grpId="0" animBg="1"/>
      <p:bldP spid="11285" grpId="0" animBg="1"/>
      <p:bldP spid="11286" grpId="0" animBg="1"/>
      <p:bldP spid="11287" grpId="0" animBg="1"/>
      <p:bldP spid="11288" grpId="0" animBg="1"/>
      <p:bldP spid="1128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Картинка 2"/>
          <p:cNvSpPr>
            <a:spLocks noGrp="1"/>
          </p:cNvSpPr>
          <p:nvPr>
            <p:ph type="clipArt" sz="half" idx="1"/>
          </p:nvPr>
        </p:nvSpPr>
        <p:spPr/>
      </p:sp>
      <p:sp>
        <p:nvSpPr>
          <p:cNvPr id="4" name="Текст 3"/>
          <p:cNvSpPr>
            <a:spLocks noGrp="1"/>
          </p:cNvSpPr>
          <p:nvPr>
            <p:ph type="body" sz="half" idx="2"/>
          </p:nvPr>
        </p:nvSpPr>
        <p:spPr/>
        <p:txBody>
          <a:bodyPr/>
          <a:lstStyle/>
          <a:p>
            <a:r>
              <a:rPr lang="uk-UA" dirty="0"/>
              <a:t>Якщо у Вас виникне бажання подякувати автору презентації і адміністратору сайту, зробіть перехід по будь-якій рекламі</a:t>
            </a:r>
            <a:endParaRPr lang="ru-RU" b="1" dirty="0"/>
          </a:p>
          <a:p>
            <a:r>
              <a:rPr lang="uk-UA" dirty="0"/>
              <a:t>Адміністратор </a:t>
            </a:r>
            <a:endParaRPr lang="ru-RU" b="1" dirty="0"/>
          </a:p>
          <a:p>
            <a:endParaRPr lang="ru-RU" dirty="0"/>
          </a:p>
        </p:txBody>
      </p:sp>
    </p:spTree>
    <p:extLst>
      <p:ext uri="{BB962C8B-B14F-4D97-AF65-F5344CB8AC3E}">
        <p14:creationId xmlns:p14="http://schemas.microsoft.com/office/powerpoint/2010/main" val="36581956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вердый переплет">
  <a:themeElements>
    <a:clrScheme name="Главная">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Твердый переплет">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вердый переплет">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153</TotalTime>
  <Words>1173</Words>
  <Application>Microsoft Office PowerPoint</Application>
  <PresentationFormat>Экран (4:3)</PresentationFormat>
  <Paragraphs>79</Paragraphs>
  <Slides>45</Slides>
  <Notes>1</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45</vt:i4>
      </vt:variant>
    </vt:vector>
  </HeadingPairs>
  <TitlesOfParts>
    <vt:vector size="47" baseType="lpstr">
      <vt:lpstr>Твердый переплет</vt:lpstr>
      <vt:lpstr>Clip</vt:lpstr>
      <vt:lpstr>Стародавня Індія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Розгляньте карту і скажіть, чим могли займатись жителі Давньої Індії ?</vt:lpstr>
      <vt:lpstr>Презентация PowerPoint</vt:lpstr>
      <vt:lpstr>Мохенджо-Даро та  Хараппа.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Господарство найдавніших міст Індії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Мистецтво</vt:lpstr>
      <vt:lpstr>Презентация PowerPoint</vt:lpstr>
      <vt:lpstr>Презентация PowerPoint</vt:lpstr>
      <vt:lpstr>Презентация PowerPoint</vt:lpstr>
      <vt:lpstr>Презентация PowerPoint</vt:lpstr>
      <vt:lpstr>Племена аріїв</vt:lpstr>
      <vt:lpstr>Презентация PowerPoint</vt:lpstr>
      <vt:lpstr>Імперія Маур'їв</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Вірування</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Стародавня Індія</dc:title>
  <dc:creator>Admin</dc:creator>
  <cp:lastModifiedBy>User</cp:lastModifiedBy>
  <cp:revision>15</cp:revision>
  <dcterms:created xsi:type="dcterms:W3CDTF">2011-12-11T20:52:17Z</dcterms:created>
  <dcterms:modified xsi:type="dcterms:W3CDTF">2012-08-15T15:32:48Z</dcterms:modified>
  <cp:contentStatus/>
</cp:coreProperties>
</file>