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63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57" r:id="rId12"/>
    <p:sldId id="274" r:id="rId13"/>
    <p:sldId id="275" r:id="rId14"/>
    <p:sldId id="266" r:id="rId15"/>
    <p:sldId id="277" r:id="rId16"/>
    <p:sldId id="276" r:id="rId17"/>
    <p:sldId id="279" r:id="rId18"/>
    <p:sldId id="280" r:id="rId19"/>
    <p:sldId id="286" r:id="rId20"/>
    <p:sldId id="281" r:id="rId21"/>
    <p:sldId id="282" r:id="rId22"/>
    <p:sldId id="283" r:id="rId23"/>
    <p:sldId id="284" r:id="rId24"/>
    <p:sldId id="285" r:id="rId25"/>
    <p:sldId id="268" r:id="rId26"/>
    <p:sldId id="269" r:id="rId27"/>
    <p:sldId id="270" r:id="rId28"/>
    <p:sldId id="271" r:id="rId29"/>
    <p:sldId id="272" r:id="rId30"/>
    <p:sldId id="287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81E36-8210-4052-A81C-3442491B9B94}" type="datetimeFigureOut">
              <a:rPr lang="ru-RU" smtClean="0"/>
              <a:t>21.01.2018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A3859-5373-4738-A682-49726EEC4F0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81E36-8210-4052-A81C-3442491B9B94}" type="datetimeFigureOut">
              <a:rPr lang="ru-RU" smtClean="0"/>
              <a:t>21.01.2018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A3859-5373-4738-A682-49726EEC4F0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81E36-8210-4052-A81C-3442491B9B94}" type="datetimeFigureOut">
              <a:rPr lang="ru-RU" smtClean="0"/>
              <a:t>21.01.2018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A3859-5373-4738-A682-49726EEC4F0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81E36-8210-4052-A81C-3442491B9B94}" type="datetimeFigureOut">
              <a:rPr lang="ru-RU" smtClean="0"/>
              <a:t>21.01.2018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A3859-5373-4738-A682-49726EEC4F0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81E36-8210-4052-A81C-3442491B9B94}" type="datetimeFigureOut">
              <a:rPr lang="ru-RU" smtClean="0"/>
              <a:t>21.01.2018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A3859-5373-4738-A682-49726EEC4F0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81E36-8210-4052-A81C-3442491B9B94}" type="datetimeFigureOut">
              <a:rPr lang="ru-RU" smtClean="0"/>
              <a:t>21.01.2018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A3859-5373-4738-A682-49726EEC4F0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81E36-8210-4052-A81C-3442491B9B94}" type="datetimeFigureOut">
              <a:rPr lang="ru-RU" smtClean="0"/>
              <a:t>21.01.2018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A3859-5373-4738-A682-49726EEC4F0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81E36-8210-4052-A81C-3442491B9B94}" type="datetimeFigureOut">
              <a:rPr lang="ru-RU" smtClean="0"/>
              <a:t>21.01.2018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A3859-5373-4738-A682-49726EEC4F01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81E36-8210-4052-A81C-3442491B9B94}" type="datetimeFigureOut">
              <a:rPr lang="ru-RU" smtClean="0"/>
              <a:t>21.01.2018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A3859-5373-4738-A682-49726EEC4F0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81E36-8210-4052-A81C-3442491B9B94}" type="datetimeFigureOut">
              <a:rPr lang="ru-RU" smtClean="0"/>
              <a:t>21.01.2018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A3859-5373-4738-A682-49726EEC4F0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81E36-8210-4052-A81C-3442491B9B94}" type="datetimeFigureOut">
              <a:rPr lang="ru-RU" smtClean="0"/>
              <a:t>21.01.2018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A3859-5373-4738-A682-49726EEC4F01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8F81E36-8210-4052-A81C-3442491B9B94}" type="datetimeFigureOut">
              <a:rPr lang="ru-RU" smtClean="0"/>
              <a:t>21.01.2018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C3A3859-5373-4738-A682-49726EEC4F0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4.xml"/><Relationship Id="rId1" Type="http://schemas.openxmlformats.org/officeDocument/2006/relationships/tags" Target="../tags/tag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9.xml"/><Relationship Id="rId1" Type="http://schemas.openxmlformats.org/officeDocument/2006/relationships/tags" Target="../tags/tag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tags" Target="../tags/tag22.xml"/><Relationship Id="rId7" Type="http://schemas.openxmlformats.org/officeDocument/2006/relationships/image" Target="../media/image29.png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600200"/>
            <a:ext cx="8352928" cy="1780108"/>
          </a:xfrm>
        </p:spPr>
        <p:txBody>
          <a:bodyPr>
            <a:noAutofit/>
          </a:bodyPr>
          <a:lstStyle/>
          <a:p>
            <a:r>
              <a:rPr lang="ru-RU" sz="6000" dirty="0">
                <a:solidFill>
                  <a:srgbClr val="002060"/>
                </a:solidFill>
                <a:latin typeface="Arial Black" pitchFamily="34" charset="0"/>
              </a:rPr>
              <a:t>КУЛЬТУРА СЕРЕДНЬОВІЧНОЇ ЄВРОПИ.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51720" y="3933056"/>
            <a:ext cx="6400800" cy="1473200"/>
          </a:xfrm>
        </p:spPr>
        <p:txBody>
          <a:bodyPr>
            <a:normAutofit lnSpcReduction="10000"/>
          </a:bodyPr>
          <a:lstStyle/>
          <a:p>
            <a:pPr algn="r"/>
            <a:r>
              <a:rPr lang="uk-UA" dirty="0"/>
              <a:t>Автор: Кодола Валентина Іванівна</a:t>
            </a:r>
            <a:endParaRPr lang="ru-RU" dirty="0"/>
          </a:p>
          <a:p>
            <a:pPr algn="r"/>
            <a:r>
              <a:rPr lang="uk-UA" dirty="0"/>
              <a:t>Шендерівський НВК </a:t>
            </a:r>
            <a:endParaRPr lang="ru-RU" dirty="0"/>
          </a:p>
          <a:p>
            <a:pPr algn="r"/>
            <a:r>
              <a:rPr lang="uk-UA" dirty="0"/>
              <a:t>К-Шевченківський р-н</a:t>
            </a:r>
            <a:endParaRPr lang="ru-RU" dirty="0"/>
          </a:p>
          <a:p>
            <a:pPr algn="r"/>
            <a:r>
              <a:rPr lang="uk-UA" dirty="0"/>
              <a:t>Черкаська обл.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575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2708920"/>
            <a:ext cx="8229600" cy="1252728"/>
          </a:xfrm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  <a:latin typeface="Arial Black" pitchFamily="34" charset="0"/>
              </a:rPr>
              <a:t>ОСВІТА ТА НАУКА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660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357188"/>
            <a:ext cx="4300538" cy="521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Box 4"/>
          <p:cNvSpPr txBox="1">
            <a:spLocks noChangeArrowheads="1"/>
          </p:cNvSpPr>
          <p:nvPr/>
        </p:nvSpPr>
        <p:spPr bwMode="auto">
          <a:xfrm>
            <a:off x="2071688" y="5786438"/>
            <a:ext cx="55006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800">
                <a:solidFill>
                  <a:srgbClr val="002060"/>
                </a:solidFill>
                <a:latin typeface="Arial Black" pitchFamily="34" charset="0"/>
              </a:rPr>
              <a:t>П</a:t>
            </a:r>
            <a:r>
              <a:rPr lang="en-US" sz="2800">
                <a:solidFill>
                  <a:srgbClr val="002060"/>
                </a:solidFill>
                <a:latin typeface="Arial Black" pitchFamily="34" charset="0"/>
              </a:rPr>
              <a:t>’</a:t>
            </a:r>
            <a:r>
              <a:rPr lang="uk-UA" sz="2800">
                <a:solidFill>
                  <a:srgbClr val="002060"/>
                </a:solidFill>
                <a:latin typeface="Arial Black" pitchFamily="34" charset="0"/>
              </a:rPr>
              <a:t>єр Абеляр</a:t>
            </a:r>
            <a:endParaRPr lang="ru-RU" sz="280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800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1143000"/>
            <a:ext cx="6572250" cy="526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Box 4"/>
          <p:cNvSpPr txBox="1">
            <a:spLocks noChangeArrowheads="1"/>
          </p:cNvSpPr>
          <p:nvPr/>
        </p:nvSpPr>
        <p:spPr bwMode="auto">
          <a:xfrm>
            <a:off x="1285875" y="285750"/>
            <a:ext cx="6858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uk-UA" sz="3200">
                <a:solidFill>
                  <a:srgbClr val="002060"/>
                </a:solidFill>
                <a:latin typeface="Arial Black" pitchFamily="34" charset="0"/>
              </a:rPr>
              <a:t>Середньовічний університет</a:t>
            </a:r>
            <a:endParaRPr lang="ru-RU" sz="320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78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428625"/>
            <a:ext cx="2786062" cy="576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1357313"/>
            <a:ext cx="3786188" cy="479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extBox 5"/>
          <p:cNvSpPr txBox="1">
            <a:spLocks noChangeArrowheads="1"/>
          </p:cNvSpPr>
          <p:nvPr/>
        </p:nvSpPr>
        <p:spPr bwMode="auto">
          <a:xfrm>
            <a:off x="3786188" y="357188"/>
            <a:ext cx="4572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3200">
                <a:solidFill>
                  <a:srgbClr val="002060"/>
                </a:solidFill>
                <a:latin typeface="Arial Black" pitchFamily="34" charset="0"/>
              </a:rPr>
              <a:t>Ваганти</a:t>
            </a:r>
            <a:endParaRPr lang="ru-RU" sz="320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54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785813"/>
            <a:ext cx="4214812" cy="584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1714500" y="142875"/>
            <a:ext cx="62150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800">
                <a:solidFill>
                  <a:srgbClr val="002060"/>
                </a:solidFill>
                <a:latin typeface="Arial Black" pitchFamily="34" charset="0"/>
              </a:rPr>
              <a:t>Альберт Великий</a:t>
            </a:r>
            <a:endParaRPr lang="ru-RU" sz="280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313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2714625"/>
            <a:ext cx="4906962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79975" cy="392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Box 5"/>
          <p:cNvSpPr txBox="1">
            <a:spLocks noChangeArrowheads="1"/>
          </p:cNvSpPr>
          <p:nvPr/>
        </p:nvSpPr>
        <p:spPr bwMode="auto">
          <a:xfrm>
            <a:off x="5143500" y="571500"/>
            <a:ext cx="371475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3200">
                <a:solidFill>
                  <a:srgbClr val="002060"/>
                </a:solidFill>
                <a:latin typeface="Arial Black" pitchFamily="34" charset="0"/>
              </a:rPr>
              <a:t>Алхіміки Середньовіччя</a:t>
            </a:r>
            <a:endParaRPr lang="ru-RU" sz="320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876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1071563"/>
            <a:ext cx="6786562" cy="521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Box 4"/>
          <p:cNvSpPr txBox="1">
            <a:spLocks noChangeArrowheads="1"/>
          </p:cNvSpPr>
          <p:nvPr/>
        </p:nvSpPr>
        <p:spPr bwMode="auto">
          <a:xfrm>
            <a:off x="1357313" y="285750"/>
            <a:ext cx="67865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800">
                <a:solidFill>
                  <a:srgbClr val="002060"/>
                </a:solidFill>
                <a:latin typeface="Arial Black" pitchFamily="34" charset="0"/>
              </a:rPr>
              <a:t>Приклад Середньовічної карти</a:t>
            </a:r>
            <a:endParaRPr lang="ru-RU" sz="280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121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785938"/>
            <a:ext cx="6286500" cy="455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0"/>
            <a:ext cx="3009900" cy="407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extBox 5"/>
          <p:cNvSpPr txBox="1">
            <a:spLocks noChangeArrowheads="1"/>
          </p:cNvSpPr>
          <p:nvPr/>
        </p:nvSpPr>
        <p:spPr bwMode="auto">
          <a:xfrm>
            <a:off x="357188" y="500063"/>
            <a:ext cx="54292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3200">
                <a:solidFill>
                  <a:srgbClr val="002060"/>
                </a:solidFill>
                <a:latin typeface="Arial Black" pitchFamily="34" charset="0"/>
              </a:rPr>
              <a:t>Подорож Марко Поло</a:t>
            </a:r>
            <a:endParaRPr lang="ru-RU" sz="320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4581" name="TextBox 6"/>
          <p:cNvSpPr txBox="1">
            <a:spLocks noChangeArrowheads="1"/>
          </p:cNvSpPr>
          <p:nvPr/>
        </p:nvSpPr>
        <p:spPr bwMode="auto">
          <a:xfrm>
            <a:off x="7000875" y="4071938"/>
            <a:ext cx="21431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400">
                <a:solidFill>
                  <a:srgbClr val="002060"/>
                </a:solidFill>
                <a:latin typeface="Arial Black" pitchFamily="34" charset="0"/>
              </a:rPr>
              <a:t>Марко Поло</a:t>
            </a:r>
            <a:endParaRPr lang="ru-RU" sz="240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312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42875"/>
            <a:ext cx="4357687" cy="33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1785938"/>
            <a:ext cx="4089400" cy="464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TextBox 5"/>
          <p:cNvSpPr txBox="1">
            <a:spLocks noChangeArrowheads="1"/>
          </p:cNvSpPr>
          <p:nvPr/>
        </p:nvSpPr>
        <p:spPr bwMode="auto">
          <a:xfrm>
            <a:off x="214313" y="3643313"/>
            <a:ext cx="42148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400">
                <a:solidFill>
                  <a:srgbClr val="002060"/>
                </a:solidFill>
                <a:latin typeface="Arial Black" pitchFamily="34" charset="0"/>
              </a:rPr>
              <a:t>Монах – переписчик книг</a:t>
            </a:r>
            <a:endParaRPr lang="ru-RU" sz="240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5605" name="TextBox 6"/>
          <p:cNvSpPr txBox="1">
            <a:spLocks noChangeArrowheads="1"/>
          </p:cNvSpPr>
          <p:nvPr/>
        </p:nvSpPr>
        <p:spPr bwMode="auto">
          <a:xfrm>
            <a:off x="4857750" y="1214438"/>
            <a:ext cx="4000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400">
                <a:solidFill>
                  <a:srgbClr val="002060"/>
                </a:solidFill>
                <a:latin typeface="Arial Black" pitchFamily="34" charset="0"/>
              </a:rPr>
              <a:t>Лікар Середньовіччя</a:t>
            </a:r>
            <a:endParaRPr lang="ru-RU" sz="240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55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772816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2060"/>
                </a:solidFill>
                <a:latin typeface="Arial Black" pitchFamily="34" charset="0"/>
              </a:rPr>
              <a:t>ЛІТЕРАТУРА ТА МИСТЕЦТВО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052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86416"/>
          </a:xfrm>
        </p:spPr>
        <p:txBody>
          <a:bodyPr/>
          <a:lstStyle/>
          <a:p>
            <a:r>
              <a:rPr lang="ru-RU" dirty="0" err="1"/>
              <a:t>Каролінгське</a:t>
            </a:r>
            <a:r>
              <a:rPr lang="ru-RU" dirty="0"/>
              <a:t> </a:t>
            </a:r>
            <a:r>
              <a:rPr lang="ru-RU" dirty="0" err="1"/>
              <a:t>Відродження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96752"/>
            <a:ext cx="7296811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571999" y="6193304"/>
            <a:ext cx="4403981" cy="646331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Замок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Шинон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. Вид на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королівський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покій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45916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4" y="1340768"/>
            <a:ext cx="9211176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684992" y="6351428"/>
            <a:ext cx="1880840" cy="36933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Замок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Блуа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5375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ctrTitle" idx="4294967295"/>
            <p:custDataLst>
              <p:tags r:id="rId1"/>
            </p:custDataLst>
          </p:nvPr>
        </p:nvSpPr>
        <p:spPr>
          <a:xfrm>
            <a:off x="714375" y="0"/>
            <a:ext cx="7772400" cy="714375"/>
          </a:xfrm>
        </p:spPr>
        <p:txBody>
          <a:bodyPr/>
          <a:lstStyle/>
          <a:p>
            <a:r>
              <a:rPr lang="ru-RU" sz="3000">
                <a:solidFill>
                  <a:srgbClr val="002060"/>
                </a:solidFill>
                <a:latin typeface="Arial Black" pitchFamily="34" charset="0"/>
              </a:rPr>
              <a:t>«Архітектура в середні віки»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42875" y="633413"/>
          <a:ext cx="8858251" cy="6162901"/>
        </p:xfrm>
        <a:graphic>
          <a:graphicData uri="http://schemas.openxmlformats.org/drawingml/2006/table">
            <a:tbl>
              <a:tblPr/>
              <a:tblGrid>
                <a:gridCol w="2311241"/>
                <a:gridCol w="3337353"/>
                <a:gridCol w="3209657"/>
              </a:tblGrid>
              <a:tr h="818710">
                <a:tc>
                  <a:txBody>
                    <a:bodyPr/>
                    <a:lstStyle/>
                    <a:p>
                      <a:pPr marL="18034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800" b="1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Архітектурні</a:t>
                      </a: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800" b="1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стилі</a:t>
                      </a:r>
                      <a:endParaRPr lang="ru-RU" sz="1800" b="1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35525" marR="35525" marT="35521" marB="3552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Романський</a:t>
                      </a:r>
                      <a:endParaRPr lang="ru-RU" sz="1800" b="1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35525" marR="35525" marT="35521" marB="3552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800" b="1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Готичний</a:t>
                      </a:r>
                      <a:endParaRPr lang="ru-RU" sz="1800" b="1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35525" marR="35525" marT="35521" marB="3552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477"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Час</a:t>
                      </a:r>
                      <a:endParaRPr lang="ru-RU" sz="18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35525" marR="35525" marT="35521" marB="3552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X–XII ст.</a:t>
                      </a:r>
                      <a:endParaRPr lang="ru-RU" sz="18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35525" marR="35525" marT="35521" marB="3552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XIII ст.</a:t>
                      </a:r>
                      <a:endParaRPr lang="ru-RU" sz="180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35525" marR="35525" marT="35521" marB="3552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6781"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Особливості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архітектури</a:t>
                      </a:r>
                      <a:endParaRPr lang="ru-RU" sz="18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35525" marR="35525" marT="35521" marB="3552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Наслідування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римських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споруд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.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Масивні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стіни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,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важка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напівкругла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споруда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,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вузькі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вікна</a:t>
                      </a:r>
                      <a:endParaRPr lang="ru-RU" sz="18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35525" marR="35525" marT="35521" marB="3552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Легкі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,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ажурні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споруди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. Велика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кількість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шпилів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і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башточок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.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Стрілчасті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вікна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та арки</a:t>
                      </a:r>
                      <a:endParaRPr lang="ru-RU" sz="18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35525" marR="35525" marT="35521" marB="3552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9176"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Внутрішнє вбрання</a:t>
                      </a:r>
                      <a:endParaRPr lang="ru-RU" sz="180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35525" marR="35525" marT="35521" marB="3552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Фрески, рельєфи, скульптури святих. Скульптори вважали, що їх головна задача показати міць духу </a:t>
                      </a:r>
                      <a:endParaRPr lang="ru-RU" sz="180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35525" marR="35525" marT="35521" marB="3552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Велика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кількість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вітражів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. </a:t>
                      </a:r>
                      <a:r>
                        <a:rPr lang="ru-RU" sz="1800" spc="-5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Більш</a:t>
                      </a:r>
                      <a:r>
                        <a:rPr lang="ru-RU" sz="1800" spc="-5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800" spc="-5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реалістична</a:t>
                      </a:r>
                      <a:r>
                        <a:rPr lang="ru-RU" sz="1800" spc="-5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скульптура</a:t>
                      </a:r>
                      <a:endParaRPr lang="ru-RU" sz="18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35525" marR="35525" marT="35521" marB="3552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5531"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Пам’ятники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архітектури</a:t>
                      </a:r>
                      <a:endParaRPr lang="ru-RU" sz="18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35525" marR="35525" marT="35521" marB="3552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Собор у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Вормсі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(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Німеччина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);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церква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Св.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Віри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у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Франції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.</a:t>
                      </a:r>
                      <a:endParaRPr lang="ru-RU" sz="18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35525" marR="35525" marT="35521" marB="3552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Собор у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Реймсі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(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Франція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, XIII ст.).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Нотрдам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де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Парі</a:t>
                      </a:r>
                      <a:endParaRPr lang="ru-RU" sz="18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35525" marR="35525" marT="35521" marB="3552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7115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b="1" dirty="0" err="1"/>
              <a:t>Романський</a:t>
            </a:r>
            <a:r>
              <a:rPr lang="ru-RU" sz="6000" b="1" dirty="0"/>
              <a:t> стиль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156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:\Arxiv\Зображення\середньовіччя\800px-Serrabone_Prior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8"/>
            <a:ext cx="8424936" cy="5600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2051720" y="6442948"/>
            <a:ext cx="3888432" cy="36933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Пріорат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Серрабони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17891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404664"/>
            <a:ext cx="6864683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004048" y="6228020"/>
            <a:ext cx="3528392" cy="36933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Церква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Нотр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-Дам-ля-Гранд </a:t>
            </a:r>
          </a:p>
        </p:txBody>
      </p:sp>
    </p:spTree>
    <p:extLst>
      <p:ext uri="{BB962C8B-B14F-4D97-AF65-F5344CB8AC3E}">
        <p14:creationId xmlns:p14="http://schemas.microsoft.com/office/powerpoint/2010/main" val="231143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8078360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542072" y="6130170"/>
            <a:ext cx="3635896" cy="646331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Церква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Нотр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-Дам-ля-Гранд.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Південно-Західна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сторона </a:t>
            </a:r>
          </a:p>
        </p:txBody>
      </p:sp>
    </p:spTree>
    <p:extLst>
      <p:ext uri="{BB962C8B-B14F-4D97-AF65-F5344CB8AC3E}">
        <p14:creationId xmlns:p14="http://schemas.microsoft.com/office/powerpoint/2010/main" val="726831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Готичний стиль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425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D:\Arxiv\Зображення\середньовіччя\389px-Westfassade_Chartres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8" y="0"/>
            <a:ext cx="444627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580112" y="6129198"/>
            <a:ext cx="2448272" cy="36933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Собор в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Шартрі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39321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364088" y="6093296"/>
            <a:ext cx="3752920" cy="646331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Собор в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Шартрі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Південна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сторона </a:t>
            </a:r>
          </a:p>
        </p:txBody>
      </p:sp>
    </p:spTree>
    <p:extLst>
      <p:ext uri="{BB962C8B-B14F-4D97-AF65-F5344CB8AC3E}">
        <p14:creationId xmlns:p14="http://schemas.microsoft.com/office/powerpoint/2010/main" val="167794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2" y="0"/>
            <a:ext cx="516353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5580112" y="6165304"/>
            <a:ext cx="331236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Собор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Паризької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Богоматері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4694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D:\Arxiv\Зображення\середньовіччя\603px-Notre_Dame_dalla_Senna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48680"/>
            <a:ext cx="6078915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860032" y="6021288"/>
            <a:ext cx="4139952" cy="646331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Собор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Паризької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Богоматері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Південна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сторона </a:t>
            </a:r>
          </a:p>
        </p:txBody>
      </p:sp>
    </p:spTree>
    <p:extLst>
      <p:ext uri="{BB962C8B-B14F-4D97-AF65-F5344CB8AC3E}">
        <p14:creationId xmlns:p14="http://schemas.microsoft.com/office/powerpoint/2010/main" val="138581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D:\Arxiv\Зображення\середньовіччя\405px-Cathedral_Notre-Dame_de_Reims,_France-PerCorr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"/>
            <a:ext cx="4616270" cy="6827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076056" y="6393904"/>
            <a:ext cx="3744416" cy="36933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Собор в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Реймсі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7929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99075" cy="307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3078163"/>
            <a:ext cx="5572125" cy="377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Box 5"/>
          <p:cNvSpPr txBox="1">
            <a:spLocks noChangeArrowheads="1"/>
          </p:cNvSpPr>
          <p:nvPr/>
        </p:nvSpPr>
        <p:spPr bwMode="auto">
          <a:xfrm>
            <a:off x="0" y="3143250"/>
            <a:ext cx="3571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000">
                <a:solidFill>
                  <a:srgbClr val="002060"/>
                </a:solidFill>
                <a:latin typeface="Arial Black" pitchFamily="34" charset="0"/>
              </a:rPr>
              <a:t>Базіліка Св. Амброджо (Мілан)</a:t>
            </a:r>
            <a:endParaRPr lang="ru-RU" sz="200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1509" name="TextBox 6"/>
          <p:cNvSpPr txBox="1">
            <a:spLocks noChangeArrowheads="1"/>
          </p:cNvSpPr>
          <p:nvPr/>
        </p:nvSpPr>
        <p:spPr bwMode="auto">
          <a:xfrm>
            <a:off x="5500688" y="2286000"/>
            <a:ext cx="35004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000">
                <a:solidFill>
                  <a:srgbClr val="002060"/>
                </a:solidFill>
                <a:latin typeface="Arial Black" pitchFamily="34" charset="0"/>
              </a:rPr>
              <a:t>Лікарня Св. духа (Любек)</a:t>
            </a:r>
            <a:endParaRPr lang="ru-RU" sz="200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230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1143000"/>
            <a:ext cx="4929188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Box 4"/>
          <p:cNvSpPr txBox="1">
            <a:spLocks noChangeArrowheads="1"/>
          </p:cNvSpPr>
          <p:nvPr/>
        </p:nvSpPr>
        <p:spPr bwMode="auto">
          <a:xfrm>
            <a:off x="571500" y="142875"/>
            <a:ext cx="79295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800">
                <a:solidFill>
                  <a:srgbClr val="002060"/>
                </a:solidFill>
                <a:latin typeface="Arial Black" pitchFamily="34" charset="0"/>
              </a:rPr>
              <a:t>Ілюстрація до твору “Пісня про Роланда”</a:t>
            </a:r>
            <a:endParaRPr lang="ru-RU" sz="280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409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ctrTitle" idx="4294967295"/>
            <p:custDataLst>
              <p:tags r:id="rId1"/>
            </p:custDataLst>
          </p:nvPr>
        </p:nvSpPr>
        <p:spPr>
          <a:xfrm>
            <a:off x="857250" y="142875"/>
            <a:ext cx="7286625" cy="428625"/>
          </a:xfrm>
        </p:spPr>
        <p:txBody>
          <a:bodyPr>
            <a:normAutofit fontScale="90000"/>
          </a:bodyPr>
          <a:lstStyle/>
          <a:p>
            <a:r>
              <a:rPr lang="ru-RU" sz="2400">
                <a:solidFill>
                  <a:srgbClr val="002060"/>
                </a:solidFill>
                <a:latin typeface="Arial Black" pitchFamily="34" charset="0"/>
              </a:rPr>
              <a:t>«Діячі раннього Відродження»</a:t>
            </a:r>
            <a:br>
              <a:rPr lang="ru-RU" sz="2400">
                <a:solidFill>
                  <a:srgbClr val="002060"/>
                </a:solidFill>
                <a:latin typeface="Arial Black" pitchFamily="34" charset="0"/>
              </a:rPr>
            </a:br>
            <a:endParaRPr lang="ru-RU" sz="2400">
              <a:solidFill>
                <a:srgbClr val="002060"/>
              </a:solidFill>
              <a:latin typeface="Arial Black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428625" y="428625"/>
          <a:ext cx="8429626" cy="6369051"/>
        </p:xfrm>
        <a:graphic>
          <a:graphicData uri="http://schemas.openxmlformats.org/drawingml/2006/table">
            <a:tbl>
              <a:tblPr/>
              <a:tblGrid>
                <a:gridCol w="1461561"/>
                <a:gridCol w="1461561"/>
                <a:gridCol w="2390233"/>
                <a:gridCol w="3116271"/>
              </a:tblGrid>
              <a:tr h="473708">
                <a:tc>
                  <a:txBody>
                    <a:bodyPr/>
                    <a:lstStyle/>
                    <a:p>
                      <a:pPr marL="18034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 b="1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Ім’я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Роки </a:t>
                      </a:r>
                      <a:r>
                        <a:rPr lang="ru-RU" sz="1400" b="1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життя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Твори 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 b="1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Внесок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в </a:t>
                      </a:r>
                      <a:r>
                        <a:rPr lang="ru-RU" sz="1400" b="1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мистецтво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3741"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Данте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Аліґ’єрі</a:t>
                      </a:r>
                      <a:endParaRPr lang="ru-RU" sz="14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1265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-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1321</a:t>
                      </a:r>
                      <a:endParaRPr lang="ru-RU" sz="14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«Божественна комедія»</a:t>
                      </a:r>
                      <a:endParaRPr lang="ru-RU" sz="140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Твір написаний італійською мовою. Велика увага приділяється переживанням людини</a:t>
                      </a:r>
                      <a:endParaRPr lang="ru-RU" sz="140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3741"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Джотто</a:t>
                      </a:r>
                      <a:endParaRPr lang="ru-RU" sz="140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1266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-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1337</a:t>
                      </a:r>
                      <a:endParaRPr lang="ru-RU" sz="14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Фрески на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сюжети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Євангелія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та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життя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400" spc="-1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Франциска </a:t>
                      </a:r>
                      <a:r>
                        <a:rPr lang="ru-RU" sz="1400" spc="-1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Ассизського</a:t>
                      </a:r>
                      <a:endParaRPr lang="ru-RU" sz="14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Показана гідність людини</a:t>
                      </a:r>
                      <a:endParaRPr lang="ru-RU" sz="140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3693"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Франческо Петрарка</a:t>
                      </a:r>
                      <a:endParaRPr lang="ru-RU" sz="140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1304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-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1374</a:t>
                      </a:r>
                      <a:endParaRPr lang="ru-RU" sz="14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«Книга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пісень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»</a:t>
                      </a:r>
                      <a:endParaRPr lang="ru-RU" sz="14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Відродження античної традиції віршування</a:t>
                      </a:r>
                      <a:endParaRPr lang="ru-RU" sz="140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3041"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Джованні Боккаччо</a:t>
                      </a:r>
                      <a:endParaRPr lang="ru-RU" sz="140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1313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-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1375</a:t>
                      </a:r>
                      <a:endParaRPr lang="ru-RU" sz="140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«Декамерон»</a:t>
                      </a:r>
                      <a:endParaRPr lang="ru-RU" sz="14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Головна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ідея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твору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: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людина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-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господар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своєї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долі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та земного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світу</a:t>
                      </a:r>
                      <a:endParaRPr lang="ru-RU" sz="14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3693"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Донателло</a:t>
                      </a:r>
                      <a:endParaRPr lang="ru-RU" sz="140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1386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-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1466</a:t>
                      </a:r>
                      <a:endParaRPr lang="ru-RU" sz="140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Статуя Давіда</a:t>
                      </a:r>
                      <a:endParaRPr lang="ru-RU" sz="140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Відродження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скульптурних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традицій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античності</a:t>
                      </a:r>
                      <a:endParaRPr lang="ru-RU" sz="14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3693"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Сандро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400" dirty="0" err="1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Боттічеллі</a:t>
                      </a:r>
                      <a:endParaRPr lang="ru-RU" sz="14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1445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-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1510</a:t>
                      </a:r>
                      <a:endParaRPr lang="ru-RU" sz="140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Картини «Весна», </a:t>
                      </a:r>
                      <a:b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</a:b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«Народження Венери»</a:t>
                      </a:r>
                      <a:endParaRPr lang="ru-RU" sz="140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Натхненність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живопису</a:t>
                      </a:r>
                      <a:endParaRPr lang="ru-RU" sz="14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3741"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Брунеллескі</a:t>
                      </a:r>
                      <a:endParaRPr lang="ru-RU" sz="140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1377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-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1446</a:t>
                      </a:r>
                      <a:endParaRPr lang="ru-RU" sz="14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Купол собору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Санта-Марія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та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будівля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капели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Падді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у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Флоренції</a:t>
                      </a:r>
                      <a:endParaRPr lang="ru-RU" sz="14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Новаторське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застосування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досягнень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античної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архітектури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,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створення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теорії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NewtonC"/>
                        </a:rPr>
                        <a:t>перспективи</a:t>
                      </a:r>
                      <a:endParaRPr lang="ru-RU" sz="1400" dirty="0">
                        <a:solidFill>
                          <a:srgbClr val="000000"/>
                        </a:solidFill>
                        <a:latin typeface="NewtonC"/>
                        <a:ea typeface="Calibri"/>
                        <a:cs typeface="NewtonC"/>
                      </a:endParaRPr>
                    </a:p>
                  </a:txBody>
                  <a:tcPr marL="21323" marR="21323" marT="21324" marB="422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1807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214313"/>
            <a:ext cx="3262313" cy="51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42875"/>
            <a:ext cx="2786062" cy="426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4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88" y="2928938"/>
            <a:ext cx="2278062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TextBox 6"/>
          <p:cNvSpPr txBox="1">
            <a:spLocks noChangeArrowheads="1"/>
          </p:cNvSpPr>
          <p:nvPr/>
        </p:nvSpPr>
        <p:spPr bwMode="auto">
          <a:xfrm>
            <a:off x="214313" y="4500563"/>
            <a:ext cx="2714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400">
                <a:solidFill>
                  <a:srgbClr val="002060"/>
                </a:solidFill>
                <a:latin typeface="Arial Black" pitchFamily="34" charset="0"/>
              </a:rPr>
              <a:t>Данте Аліг</a:t>
            </a:r>
            <a:r>
              <a:rPr lang="en-US" sz="2400">
                <a:solidFill>
                  <a:srgbClr val="002060"/>
                </a:solidFill>
                <a:latin typeface="Arial Black" pitchFamily="34" charset="0"/>
              </a:rPr>
              <a:t>’</a:t>
            </a:r>
            <a:r>
              <a:rPr lang="uk-UA" sz="2400">
                <a:solidFill>
                  <a:srgbClr val="002060"/>
                </a:solidFill>
                <a:latin typeface="Arial Black" pitchFamily="34" charset="0"/>
              </a:rPr>
              <a:t>єрі</a:t>
            </a:r>
            <a:endParaRPr lang="ru-RU" sz="240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4582" name="TextBox 7"/>
          <p:cNvSpPr txBox="1">
            <a:spLocks noChangeArrowheads="1"/>
          </p:cNvSpPr>
          <p:nvPr/>
        </p:nvSpPr>
        <p:spPr bwMode="auto">
          <a:xfrm>
            <a:off x="5715000" y="5429250"/>
            <a:ext cx="32146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400">
                <a:solidFill>
                  <a:srgbClr val="002060"/>
                </a:solidFill>
                <a:latin typeface="Arial Black" pitchFamily="34" charset="0"/>
              </a:rPr>
              <a:t>Джованні Боккаччо</a:t>
            </a:r>
            <a:endParaRPr lang="ru-RU" sz="240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4583" name="TextBox 8"/>
          <p:cNvSpPr txBox="1">
            <a:spLocks noChangeArrowheads="1"/>
          </p:cNvSpPr>
          <p:nvPr/>
        </p:nvSpPr>
        <p:spPr bwMode="auto">
          <a:xfrm>
            <a:off x="3214688" y="2000250"/>
            <a:ext cx="22145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400">
                <a:solidFill>
                  <a:srgbClr val="002060"/>
                </a:solidFill>
                <a:latin typeface="Arial Black" pitchFamily="34" charset="0"/>
              </a:rPr>
              <a:t>Франческо Петрарка</a:t>
            </a:r>
            <a:endParaRPr lang="ru-RU" sz="240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37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1214438"/>
            <a:ext cx="4643437" cy="534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Box 4"/>
          <p:cNvSpPr txBox="1">
            <a:spLocks noChangeArrowheads="1"/>
          </p:cNvSpPr>
          <p:nvPr/>
        </p:nvSpPr>
        <p:spPr bwMode="auto">
          <a:xfrm>
            <a:off x="1928813" y="214313"/>
            <a:ext cx="52863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800">
                <a:solidFill>
                  <a:srgbClr val="002060"/>
                </a:solidFill>
                <a:latin typeface="Arial Black" pitchFamily="34" charset="0"/>
              </a:rPr>
              <a:t>Середньовічні музиканти</a:t>
            </a:r>
            <a:endParaRPr lang="ru-RU" sz="280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4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2828836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Якщо у Вас виникне бажання подякувати автору презентації і адміністратору сайту, зробіть перехід по будь-якій рекламі</a:t>
            </a:r>
            <a:endParaRPr lang="ru-RU" dirty="0"/>
          </a:p>
          <a:p>
            <a:pPr algn="ctr"/>
            <a:r>
              <a:rPr lang="uk-UA" dirty="0"/>
              <a:t>Адміністратор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567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44038SlideId26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35020SlideId26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43850SlideId26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43850SlideId26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43925SlideId26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35154SlideId26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35154SlideId26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44012SlideId26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44337SlideId26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44337SlideId26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35453SlideId26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35453SlideId26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53246SlideId26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53250SlideId26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53330SlideId26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53330SlideId26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53356SlideId26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53438SlideId26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53441SlideId26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54917SlideId26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54917SlideId268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54917SlideId26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715365SlideId26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179</TotalTime>
  <Words>365</Words>
  <Application>Microsoft Office PowerPoint</Application>
  <PresentationFormat>Экран (4:3)</PresentationFormat>
  <Paragraphs>88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Волна</vt:lpstr>
      <vt:lpstr>КУЛЬТУРА СЕРЕДНЬОВІЧНОЇ ЄВРОПИ.</vt:lpstr>
      <vt:lpstr>ОСВІТА ТА НАУКА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ЛІТЕРАТУРА ТА МИСТЕЦТВО</vt:lpstr>
      <vt:lpstr>Каролінгське Відродження</vt:lpstr>
      <vt:lpstr>Презентация PowerPoint</vt:lpstr>
      <vt:lpstr>«Архітектура в середні віки»</vt:lpstr>
      <vt:lpstr>Романський стиль </vt:lpstr>
      <vt:lpstr>Презентация PowerPoint</vt:lpstr>
      <vt:lpstr>Презентация PowerPoint</vt:lpstr>
      <vt:lpstr>Презентация PowerPoint</vt:lpstr>
      <vt:lpstr>Готичний стиль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«Діячі раннього Відродження» 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8</cp:revision>
  <dcterms:created xsi:type="dcterms:W3CDTF">2011-12-22T17:47:41Z</dcterms:created>
  <dcterms:modified xsi:type="dcterms:W3CDTF">2018-01-21T16:16:11Z</dcterms:modified>
</cp:coreProperties>
</file>