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86" r:id="rId2"/>
    <p:sldId id="287" r:id="rId3"/>
    <p:sldId id="285" r:id="rId4"/>
    <p:sldId id="288" r:id="rId5"/>
    <p:sldId id="258" r:id="rId6"/>
    <p:sldId id="281" r:id="rId7"/>
    <p:sldId id="289" r:id="rId8"/>
    <p:sldId id="261" r:id="rId9"/>
    <p:sldId id="290" r:id="rId10"/>
    <p:sldId id="263" r:id="rId11"/>
    <p:sldId id="264" r:id="rId12"/>
    <p:sldId id="262" r:id="rId13"/>
    <p:sldId id="259" r:id="rId14"/>
    <p:sldId id="260" r:id="rId15"/>
    <p:sldId id="266" r:id="rId16"/>
    <p:sldId id="265" r:id="rId17"/>
    <p:sldId id="267" r:id="rId18"/>
    <p:sldId id="271" r:id="rId19"/>
    <p:sldId id="269" r:id="rId20"/>
    <p:sldId id="268" r:id="rId21"/>
    <p:sldId id="270" r:id="rId22"/>
    <p:sldId id="272" r:id="rId23"/>
    <p:sldId id="274" r:id="rId24"/>
    <p:sldId id="275" r:id="rId25"/>
    <p:sldId id="276" r:id="rId26"/>
    <p:sldId id="277" r:id="rId27"/>
    <p:sldId id="284" r:id="rId28"/>
    <p:sldId id="278" r:id="rId29"/>
    <p:sldId id="279" r:id="rId3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  <a:srgbClr val="CC0000"/>
    <a:srgbClr val="000000"/>
    <a:srgbClr val="9999FF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 autoAdjust="0"/>
    <p:restoredTop sz="94692" autoAdjust="0"/>
  </p:normalViewPr>
  <p:slideViewPr>
    <p:cSldViewPr>
      <p:cViewPr varScale="1">
        <p:scale>
          <a:sx n="63" d="100"/>
          <a:sy n="63" d="100"/>
        </p:scale>
        <p:origin x="-150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>
                <a:gd name="T0" fmla="*/ 5311 w 5328"/>
                <a:gd name="T1" fmla="*/ 3209 h 3689"/>
                <a:gd name="T2" fmla="*/ 0 w 5328"/>
                <a:gd name="T3" fmla="*/ 3689 h 3689"/>
                <a:gd name="T4" fmla="*/ 0 w 5328"/>
                <a:gd name="T5" fmla="*/ 9 h 3689"/>
                <a:gd name="T6" fmla="*/ 5328 w 5328"/>
                <a:gd name="T7" fmla="*/ 0 h 3689"/>
                <a:gd name="T8" fmla="*/ 5311 w 5328"/>
                <a:gd name="T9" fmla="*/ 3209 h 36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25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2A6B9-5C22-4662-A71A-E3D4228DAA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208990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C770EF-169C-4962-A5E4-2A6E16A0A1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161888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2F41B7-0EF2-4119-B625-5F7DC0178C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1008459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E90BBE-1124-44BE-AA97-F27F170D70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550620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2588D-EB42-433C-982F-A391CE9DA4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7689739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D5A0F-A77F-4851-9ED4-973D43482B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506118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2ECB02-05FC-443E-B6A5-C7BA16FE82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8072069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DE2027-9D4F-4643-B52C-8DAC8E3456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5248470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6BD30B-0738-493D-BE26-76F475D7DD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8931916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97FEBD-0B7D-4AA8-8053-A4DAF9ABB4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642620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C2FB4F-DE5D-4FE5-BB2F-8D0789A026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386706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CE2B07-C095-47E5-BF33-26BD5509A0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842980"/>
      </p:ext>
    </p:extLst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rgbClr val="9999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4099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>
                <a:gd name="T0" fmla="*/ 4560 w 4562"/>
                <a:gd name="T1" fmla="*/ 932 h 1199"/>
                <a:gd name="T2" fmla="*/ 0 w 4562"/>
                <a:gd name="T3" fmla="*/ 1199 h 1199"/>
                <a:gd name="T4" fmla="*/ 0 w 4562"/>
                <a:gd name="T5" fmla="*/ 0 h 1199"/>
                <a:gd name="T6" fmla="*/ 4562 w 4562"/>
                <a:gd name="T7" fmla="*/ 0 h 1199"/>
                <a:gd name="T8" fmla="*/ 4560 w 4562"/>
                <a:gd name="T9" fmla="*/ 932 h 1199"/>
                <a:gd name="T10" fmla="*/ 4560 w 4562"/>
                <a:gd name="T11" fmla="*/ 932 h 119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10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pPr>
              <a:defRPr/>
            </a:pPr>
            <a:fld id="{AE0CFC17-A641-4449-81D9-A151E0AFBC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ransition spd="slow">
    <p:circl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1196975"/>
            <a:ext cx="7772400" cy="2874963"/>
          </a:xfrm>
        </p:spPr>
        <p:txBody>
          <a:bodyPr/>
          <a:lstStyle/>
          <a:p>
            <a:pPr eaLnBrk="1" hangingPunct="1">
              <a:defRPr/>
            </a:pPr>
            <a:r>
              <a:rPr lang="uk-UA" sz="6600" b="1" dirty="0" smtClean="0"/>
              <a:t>Модерн в архітектурі</a:t>
            </a:r>
            <a:endParaRPr lang="ru-RU" sz="6600" b="1" dirty="0" smtClean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sz="2800" dirty="0" smtClean="0"/>
              <a:t>Модерн — одна з </a:t>
            </a:r>
            <a:r>
              <a:rPr lang="ru-RU" sz="2800" dirty="0" err="1" smtClean="0"/>
              <a:t>умовних</a:t>
            </a:r>
            <a:r>
              <a:rPr lang="ru-RU" sz="2800" dirty="0" smtClean="0"/>
              <a:t> </a:t>
            </a:r>
            <a:r>
              <a:rPr lang="ru-RU" sz="2800" dirty="0" err="1" smtClean="0"/>
              <a:t>назв</a:t>
            </a:r>
            <a:r>
              <a:rPr lang="ru-RU" sz="2800" dirty="0" smtClean="0"/>
              <a:t> стилю </a:t>
            </a:r>
            <a:r>
              <a:rPr lang="ru-RU" sz="2800" dirty="0" err="1" smtClean="0"/>
              <a:t>світового</a:t>
            </a:r>
            <a:r>
              <a:rPr lang="ru-RU" sz="2800" dirty="0" smtClean="0"/>
              <a:t> </a:t>
            </a:r>
            <a:r>
              <a:rPr lang="ru-RU" sz="2800" dirty="0" err="1" smtClean="0"/>
              <a:t>мистецтва</a:t>
            </a:r>
            <a:r>
              <a:rPr lang="ru-RU" sz="2800" dirty="0" smtClean="0"/>
              <a:t> та </a:t>
            </a:r>
            <a:r>
              <a:rPr lang="ru-RU" sz="2800" dirty="0" err="1" smtClean="0"/>
              <a:t>архітектури</a:t>
            </a:r>
            <a:r>
              <a:rPr lang="ru-RU" sz="2800" dirty="0" smtClean="0"/>
              <a:t> </a:t>
            </a:r>
            <a:r>
              <a:rPr lang="ru-RU" sz="2800" dirty="0" err="1" smtClean="0"/>
              <a:t>кінця</a:t>
            </a:r>
            <a:r>
              <a:rPr lang="ru-RU" sz="2800" dirty="0" smtClean="0"/>
              <a:t> ХІХ — початку ХХ ст., у </a:t>
            </a:r>
            <a:r>
              <a:rPr lang="ru-RU" sz="2800" dirty="0" err="1" smtClean="0"/>
              <a:t>різних</a:t>
            </a:r>
            <a:r>
              <a:rPr lang="ru-RU" sz="2800" dirty="0" smtClean="0"/>
              <a:t> </a:t>
            </a:r>
            <a:r>
              <a:rPr lang="ru-RU" sz="2800" dirty="0" err="1" smtClean="0"/>
              <a:t>країнах</a:t>
            </a:r>
            <a:r>
              <a:rPr lang="ru-RU" sz="2800" dirty="0" smtClean="0"/>
              <a:t> </a:t>
            </a:r>
            <a:r>
              <a:rPr lang="ru-RU" sz="2800" dirty="0" err="1" smtClean="0"/>
              <a:t>відомого</a:t>
            </a:r>
            <a:r>
              <a:rPr lang="ru-RU" sz="2800" dirty="0" smtClean="0"/>
              <a:t> як «</a:t>
            </a:r>
            <a:r>
              <a:rPr lang="ru-RU" sz="2800" dirty="0" err="1" smtClean="0"/>
              <a:t>нове</a:t>
            </a:r>
            <a:r>
              <a:rPr lang="ru-RU" sz="2800" dirty="0" smtClean="0"/>
              <a:t> </a:t>
            </a:r>
            <a:r>
              <a:rPr lang="ru-RU" sz="2800" dirty="0" err="1" smtClean="0"/>
              <a:t>мистецтво</a:t>
            </a:r>
            <a:r>
              <a:rPr lang="ru-RU" sz="2800" dirty="0" smtClean="0"/>
              <a:t>». У </a:t>
            </a:r>
            <a:r>
              <a:rPr lang="ru-RU" sz="2800" dirty="0" err="1" smtClean="0"/>
              <a:t>Франції</a:t>
            </a:r>
            <a:r>
              <a:rPr lang="ru-RU" sz="2800" dirty="0" smtClean="0"/>
              <a:t> </a:t>
            </a:r>
            <a:r>
              <a:rPr lang="ru-RU" sz="2800" dirty="0" err="1" smtClean="0"/>
              <a:t>цей</a:t>
            </a:r>
            <a:r>
              <a:rPr lang="ru-RU" sz="2800" dirty="0" smtClean="0"/>
              <a:t> стиль </a:t>
            </a:r>
            <a:r>
              <a:rPr lang="ru-RU" sz="2800" dirty="0" err="1" smtClean="0"/>
              <a:t>отримав</a:t>
            </a:r>
            <a:r>
              <a:rPr lang="ru-RU" sz="2800" dirty="0" smtClean="0"/>
              <a:t> </a:t>
            </a:r>
            <a:r>
              <a:rPr lang="ru-RU" sz="2800" dirty="0" err="1" smtClean="0"/>
              <a:t>назву</a:t>
            </a:r>
            <a:r>
              <a:rPr lang="ru-RU" sz="2800" dirty="0" smtClean="0"/>
              <a:t> «ар </a:t>
            </a:r>
            <a:r>
              <a:rPr lang="ru-RU" sz="2800" dirty="0" err="1" smtClean="0"/>
              <a:t>нуво</a:t>
            </a:r>
            <a:r>
              <a:rPr lang="ru-RU" sz="2800" dirty="0" smtClean="0"/>
              <a:t>» («</a:t>
            </a:r>
            <a:r>
              <a:rPr lang="ru-RU" sz="2800" dirty="0" err="1" smtClean="0"/>
              <a:t>нове</a:t>
            </a:r>
            <a:r>
              <a:rPr lang="ru-RU" sz="2800" dirty="0" smtClean="0"/>
              <a:t> </a:t>
            </a:r>
            <a:r>
              <a:rPr lang="ru-RU" sz="2800" dirty="0" err="1" smtClean="0"/>
              <a:t>мистецтво</a:t>
            </a:r>
            <a:r>
              <a:rPr lang="ru-RU" sz="2800" dirty="0" smtClean="0"/>
              <a:t>»), у </a:t>
            </a:r>
            <a:r>
              <a:rPr lang="ru-RU" sz="2800" dirty="0" err="1" smtClean="0"/>
              <a:t>Великобританії</a:t>
            </a:r>
            <a:r>
              <a:rPr lang="ru-RU" sz="2800" dirty="0" smtClean="0"/>
              <a:t> — «модерн» («</a:t>
            </a:r>
            <a:r>
              <a:rPr lang="ru-RU" sz="2800" dirty="0" err="1" smtClean="0"/>
              <a:t>новітній</a:t>
            </a:r>
            <a:r>
              <a:rPr lang="ru-RU" sz="2800" dirty="0" smtClean="0"/>
              <a:t>, </a:t>
            </a:r>
            <a:r>
              <a:rPr lang="ru-RU" sz="2800" dirty="0" err="1" smtClean="0"/>
              <a:t>сучасний</a:t>
            </a:r>
            <a:r>
              <a:rPr lang="ru-RU" sz="2800" dirty="0" smtClean="0"/>
              <a:t>»), в </a:t>
            </a:r>
            <a:r>
              <a:rPr lang="ru-RU" sz="2800" dirty="0" err="1" smtClean="0"/>
              <a:t>Німеччині</a:t>
            </a:r>
            <a:r>
              <a:rPr lang="ru-RU" sz="2800" dirty="0" smtClean="0"/>
              <a:t> — «</a:t>
            </a:r>
            <a:r>
              <a:rPr lang="ru-RU" sz="2800" dirty="0" err="1" smtClean="0"/>
              <a:t>югенд</a:t>
            </a:r>
            <a:r>
              <a:rPr lang="ru-RU" sz="2800" dirty="0" smtClean="0"/>
              <a:t>-стиль» («</a:t>
            </a:r>
            <a:r>
              <a:rPr lang="ru-RU" sz="2800" dirty="0" err="1" smtClean="0"/>
              <a:t>молодий</a:t>
            </a:r>
            <a:r>
              <a:rPr lang="ru-RU" sz="2800" dirty="0" smtClean="0"/>
              <a:t> стиль»), в </a:t>
            </a:r>
            <a:r>
              <a:rPr lang="ru-RU" sz="2800" dirty="0" err="1" smtClean="0"/>
              <a:t>Італії</a:t>
            </a:r>
            <a:r>
              <a:rPr lang="ru-RU" sz="2800" dirty="0" smtClean="0"/>
              <a:t> — «</a:t>
            </a:r>
            <a:r>
              <a:rPr lang="ru-RU" sz="2800" dirty="0" err="1" smtClean="0"/>
              <a:t>ліберті</a:t>
            </a:r>
            <a:r>
              <a:rPr lang="ru-RU" sz="2800" dirty="0" smtClean="0"/>
              <a:t>» («свобода»), у </a:t>
            </a:r>
            <a:r>
              <a:rPr lang="ru-RU" sz="2800" dirty="0" err="1" smtClean="0"/>
              <a:t>Бельгії</a:t>
            </a:r>
            <a:r>
              <a:rPr lang="ru-RU" sz="2800" dirty="0" smtClean="0"/>
              <a:t>, </a:t>
            </a:r>
            <a:r>
              <a:rPr lang="ru-RU" sz="2800" dirty="0" err="1" smtClean="0"/>
              <a:t>Австрії</a:t>
            </a:r>
            <a:r>
              <a:rPr lang="ru-RU" sz="2800" dirty="0" smtClean="0"/>
              <a:t> — «</a:t>
            </a:r>
            <a:r>
              <a:rPr lang="ru-RU" sz="2800" dirty="0" err="1" smtClean="0"/>
              <a:t>сецессіон</a:t>
            </a:r>
            <a:r>
              <a:rPr lang="ru-RU" sz="2800" dirty="0" smtClean="0"/>
              <a:t>» («</a:t>
            </a:r>
            <a:r>
              <a:rPr lang="ru-RU" sz="2800" dirty="0" err="1" smtClean="0"/>
              <a:t>розрив</a:t>
            </a:r>
            <a:r>
              <a:rPr lang="ru-RU" sz="2800" dirty="0" smtClean="0"/>
              <a:t>, </a:t>
            </a:r>
            <a:r>
              <a:rPr lang="ru-RU" sz="2800" dirty="0" err="1" smtClean="0"/>
              <a:t>відхід</a:t>
            </a:r>
            <a:r>
              <a:rPr lang="ru-RU" sz="2800" dirty="0" smtClean="0"/>
              <a:t>»).</a:t>
            </a:r>
            <a:endParaRPr lang="ru-RU" sz="28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WordArt 4"/>
          <p:cNvSpPr>
            <a:spLocks noChangeArrowheads="1" noChangeShapeType="1" noTextEdit="1"/>
          </p:cNvSpPr>
          <p:nvPr/>
        </p:nvSpPr>
        <p:spPr bwMode="auto">
          <a:xfrm>
            <a:off x="250825" y="-242888"/>
            <a:ext cx="6192838" cy="213360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6600FF"/>
                </a:solidFill>
                <a:latin typeface="Arial"/>
                <a:cs typeface="Arial"/>
              </a:rPr>
              <a:t>АРХИТЕКТУРА 19-20 веков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uk-UA" dirty="0" smtClean="0">
                <a:effectLst/>
              </a:rPr>
              <a:t>Характерні риси архітектури модерну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uk-UA" sz="2400" dirty="0" smtClean="0">
                <a:effectLst/>
              </a:rPr>
              <a:t>1.Відмова </a:t>
            </a:r>
            <a:r>
              <a:rPr lang="uk-UA" sz="2400" dirty="0">
                <a:effectLst/>
              </a:rPr>
              <a:t>від ордерної системи, симетрії, осьової побудови плану і фасаду, регулярного членування поверхів і розташування </a:t>
            </a:r>
            <a:r>
              <a:rPr lang="uk-UA" sz="2400" dirty="0" smtClean="0">
                <a:effectLst/>
              </a:rPr>
              <a:t>вікон;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uk-UA" sz="2400" dirty="0" smtClean="0">
                <a:effectLst/>
              </a:rPr>
              <a:t>2.Експресивність композиції;</a:t>
            </a:r>
            <a:endParaRPr lang="en-US" sz="2400" dirty="0">
              <a:effectLst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uk-UA" sz="2400" dirty="0">
                <a:effectLst/>
              </a:rPr>
              <a:t>3</a:t>
            </a:r>
            <a:r>
              <a:rPr lang="uk-UA" sz="2400" dirty="0" smtClean="0">
                <a:effectLst/>
              </a:rPr>
              <a:t>. Використання </a:t>
            </a:r>
            <a:r>
              <a:rPr lang="uk-UA" sz="2400" dirty="0">
                <a:effectLst/>
              </a:rPr>
              <a:t>параболи та інших криволінійних обрисів у віконних і дверних прорізах, металевих карнизах і огородженнях;</a:t>
            </a:r>
            <a:endParaRPr lang="ru-RU" sz="2400" dirty="0">
              <a:effectLst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uk-UA" sz="2400" dirty="0" smtClean="0">
                <a:effectLst/>
              </a:rPr>
              <a:t>4.Розкішність </a:t>
            </a:r>
            <a:r>
              <a:rPr lang="uk-UA" sz="2400" dirty="0">
                <a:effectLst/>
              </a:rPr>
              <a:t>декоративної символічної орнаментики та скульптури;</a:t>
            </a:r>
            <a:endParaRPr lang="ru-RU" sz="2400" dirty="0">
              <a:effectLst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uk-UA" sz="2400" dirty="0" smtClean="0">
                <a:effectLst/>
              </a:rPr>
              <a:t>5.Особлива </a:t>
            </a:r>
            <a:r>
              <a:rPr lang="uk-UA" sz="2400" dirty="0">
                <a:effectLst/>
              </a:rPr>
              <a:t>увага приділяється новим матеріалам (у конструкціях </a:t>
            </a:r>
            <a:r>
              <a:rPr lang="uk-UA" sz="2400" dirty="0" err="1">
                <a:effectLst/>
              </a:rPr>
              <a:t>—залізобетон</a:t>
            </a:r>
            <a:r>
              <a:rPr lang="uk-UA" sz="2400" dirty="0">
                <a:effectLst/>
              </a:rPr>
              <a:t>, метал, скло; у облицюванні — кераміка, майоліка).</a:t>
            </a:r>
            <a:endParaRPr lang="ru-RU" sz="2400" dirty="0">
              <a:effectLst/>
            </a:endParaRP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 err="1" smtClean="0"/>
              <a:t>Ейфелева</a:t>
            </a:r>
            <a:r>
              <a:rPr lang="ru-RU" sz="4000" dirty="0" smtClean="0"/>
              <a:t> вежа</a:t>
            </a:r>
            <a:br>
              <a:rPr lang="ru-RU" sz="4000" dirty="0" smtClean="0"/>
            </a:br>
            <a:endParaRPr lang="ru-RU" sz="4000" dirty="0" smtClean="0"/>
          </a:p>
        </p:txBody>
      </p:sp>
      <p:pic>
        <p:nvPicPr>
          <p:cNvPr id="7171" name="Picture 9" descr="Эйфелева башня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1052513"/>
            <a:ext cx="4527550" cy="56483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11" descr="Эйфелева башня 2"/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7125" y="1052513"/>
            <a:ext cx="3948113" cy="5616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Oval 14"/>
          <p:cNvSpPr>
            <a:spLocks noChangeArrowheads="1"/>
          </p:cNvSpPr>
          <p:nvPr/>
        </p:nvSpPr>
        <p:spPr bwMode="auto">
          <a:xfrm>
            <a:off x="7667625" y="260350"/>
            <a:ext cx="1081088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3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6" name="Rectangle 6"/>
          <p:cNvSpPr>
            <a:spLocks noGrp="1" noChangeArrowheads="1"/>
          </p:cNvSpPr>
          <p:nvPr>
            <p:ph type="title"/>
          </p:nvPr>
        </p:nvSpPr>
        <p:spPr>
          <a:xfrm>
            <a:off x="684213" y="115888"/>
            <a:ext cx="2459037" cy="17272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dirty="0" err="1" smtClean="0"/>
              <a:t>Ейфелева</a:t>
            </a:r>
            <a:r>
              <a:rPr lang="ru-RU" sz="3200" dirty="0" smtClean="0"/>
              <a:t> вежа в </a:t>
            </a:r>
            <a:r>
              <a:rPr lang="ru-RU" sz="3200" dirty="0" err="1" smtClean="0"/>
              <a:t>Парижі</a:t>
            </a:r>
            <a:endParaRPr lang="ru-RU" sz="3200" dirty="0" smtClean="0"/>
          </a:p>
        </p:txBody>
      </p:sp>
      <p:pic>
        <p:nvPicPr>
          <p:cNvPr id="8195" name="Picture 5" descr="Эйфелева башня 3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03575" y="-373063"/>
            <a:ext cx="5240338" cy="72310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6" name="Oval 9"/>
          <p:cNvSpPr>
            <a:spLocks noChangeArrowheads="1"/>
          </p:cNvSpPr>
          <p:nvPr/>
        </p:nvSpPr>
        <p:spPr bwMode="auto">
          <a:xfrm>
            <a:off x="323850" y="5661025"/>
            <a:ext cx="1081088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4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ru-RU" dirty="0" err="1" smtClean="0"/>
              <a:t>Найбільш</a:t>
            </a:r>
            <a:r>
              <a:rPr lang="ru-RU" dirty="0" smtClean="0"/>
              <a:t> </a:t>
            </a:r>
            <a:r>
              <a:rPr lang="ru-RU" dirty="0" err="1" smtClean="0"/>
              <a:t>значні</a:t>
            </a:r>
            <a:r>
              <a:rPr lang="ru-RU" dirty="0" smtClean="0"/>
              <a:t> </a:t>
            </a:r>
            <a:r>
              <a:rPr lang="ru-RU" dirty="0" err="1" smtClean="0"/>
              <a:t>архітектори</a:t>
            </a:r>
            <a:r>
              <a:rPr lang="ru-RU" dirty="0" smtClean="0"/>
              <a:t> модерну: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sz="2800" dirty="0" err="1" smtClean="0"/>
              <a:t>Австрія</a:t>
            </a:r>
            <a:r>
              <a:rPr lang="ru-RU" sz="2800" dirty="0" smtClean="0"/>
              <a:t> — Отто Вагнер (</a:t>
            </a:r>
            <a:r>
              <a:rPr lang="ru-RU" sz="2800" dirty="0" err="1" smtClean="0"/>
              <a:t>Майоліковий</a:t>
            </a:r>
            <a:r>
              <a:rPr lang="ru-RU" sz="2800" dirty="0" smtClean="0"/>
              <a:t> </a:t>
            </a:r>
            <a:r>
              <a:rPr lang="ru-RU" sz="2800" dirty="0" err="1" smtClean="0"/>
              <a:t>будинок</a:t>
            </a:r>
            <a:r>
              <a:rPr lang="ru-RU" sz="2800" dirty="0" smtClean="0"/>
              <a:t> у </a:t>
            </a:r>
            <a:r>
              <a:rPr lang="ru-RU" sz="2800" dirty="0" err="1" smtClean="0"/>
              <a:t>Відні</a:t>
            </a:r>
            <a:r>
              <a:rPr lang="ru-RU" sz="2800" dirty="0" smtClean="0"/>
              <a:t>), Йозеф </a:t>
            </a:r>
            <a:r>
              <a:rPr lang="ru-RU" sz="2800" dirty="0" err="1" smtClean="0"/>
              <a:t>Ольбріх</a:t>
            </a:r>
            <a:r>
              <a:rPr lang="ru-RU" sz="2800" dirty="0" smtClean="0"/>
              <a:t> (</a:t>
            </a:r>
            <a:r>
              <a:rPr lang="ru-RU" sz="2800" dirty="0" err="1" smtClean="0"/>
              <a:t>будівля</a:t>
            </a:r>
            <a:r>
              <a:rPr lang="ru-RU" sz="2800" dirty="0" smtClean="0"/>
              <a:t> </a:t>
            </a:r>
            <a:r>
              <a:rPr lang="ru-RU" sz="2800" dirty="0" err="1" smtClean="0"/>
              <a:t>Віденського</a:t>
            </a:r>
            <a:r>
              <a:rPr lang="ru-RU" sz="2800" dirty="0" smtClean="0"/>
              <a:t> </a:t>
            </a:r>
            <a:r>
              <a:rPr lang="ru-RU" sz="2800" dirty="0" err="1" smtClean="0"/>
              <a:t>Сецессіону</a:t>
            </a:r>
            <a:r>
              <a:rPr lang="ru-RU" sz="2800" dirty="0" smtClean="0"/>
              <a:t>), Йозеф Гофман.</a:t>
            </a:r>
          </a:p>
          <a:p>
            <a:pPr>
              <a:defRPr/>
            </a:pPr>
            <a:r>
              <a:rPr lang="ru-RU" sz="2800" dirty="0" err="1" smtClean="0"/>
              <a:t>Бельгія</a:t>
            </a:r>
            <a:r>
              <a:rPr lang="ru-RU" sz="2800" dirty="0" smtClean="0"/>
              <a:t> — </a:t>
            </a:r>
            <a:r>
              <a:rPr lang="ru-RU" sz="2800" dirty="0" err="1" smtClean="0"/>
              <a:t>Віктор</a:t>
            </a:r>
            <a:r>
              <a:rPr lang="ru-RU" sz="2800" dirty="0" smtClean="0"/>
              <a:t> Орта (</a:t>
            </a:r>
            <a:r>
              <a:rPr lang="ru-RU" sz="2800" dirty="0" err="1" smtClean="0"/>
              <a:t>будинок</a:t>
            </a:r>
            <a:r>
              <a:rPr lang="ru-RU" sz="2800" dirty="0" smtClean="0"/>
              <a:t> </a:t>
            </a:r>
            <a:r>
              <a:rPr lang="ru-RU" sz="2800" dirty="0" err="1" smtClean="0"/>
              <a:t>Тасселя</a:t>
            </a:r>
            <a:r>
              <a:rPr lang="ru-RU" sz="2800" dirty="0" smtClean="0"/>
              <a:t> в </a:t>
            </a:r>
            <a:r>
              <a:rPr lang="ru-RU" sz="2800" dirty="0" err="1" smtClean="0"/>
              <a:t>Брюсселі</a:t>
            </a:r>
            <a:r>
              <a:rPr lang="ru-RU" sz="2800" dirty="0" smtClean="0"/>
              <a:t>), Ван де Вельде.</a:t>
            </a:r>
          </a:p>
          <a:p>
            <a:pPr>
              <a:defRPr/>
            </a:pPr>
            <a:r>
              <a:rPr lang="ru-RU" sz="2800" dirty="0" err="1" smtClean="0"/>
              <a:t>Англія</a:t>
            </a:r>
            <a:r>
              <a:rPr lang="ru-RU" sz="2800" dirty="0" smtClean="0"/>
              <a:t> — Чарльз </a:t>
            </a:r>
            <a:r>
              <a:rPr lang="ru-RU" sz="2800" dirty="0" err="1" smtClean="0"/>
              <a:t>Макінтош</a:t>
            </a:r>
            <a:r>
              <a:rPr lang="ru-RU" sz="2800" dirty="0" smtClean="0"/>
              <a:t> (Школа </a:t>
            </a:r>
            <a:r>
              <a:rPr lang="ru-RU" sz="2800" dirty="0" err="1" smtClean="0"/>
              <a:t>мистецтв</a:t>
            </a:r>
            <a:r>
              <a:rPr lang="ru-RU" sz="2800" dirty="0" smtClean="0"/>
              <a:t> в Глазго)</a:t>
            </a:r>
          </a:p>
          <a:p>
            <a:pPr>
              <a:defRPr/>
            </a:pPr>
            <a:r>
              <a:rPr lang="ru-RU" sz="2800" dirty="0" err="1" smtClean="0"/>
              <a:t>Франція</a:t>
            </a:r>
            <a:r>
              <a:rPr lang="ru-RU" sz="2800" dirty="0" smtClean="0"/>
              <a:t> — </a:t>
            </a:r>
            <a:r>
              <a:rPr lang="ru-RU" sz="2800" dirty="0" err="1" smtClean="0"/>
              <a:t>Ектор</a:t>
            </a:r>
            <a:r>
              <a:rPr lang="ru-RU" sz="2800" dirty="0" smtClean="0"/>
              <a:t> </a:t>
            </a:r>
            <a:r>
              <a:rPr lang="ru-RU" sz="2800" dirty="0" err="1" smtClean="0"/>
              <a:t>Гімар</a:t>
            </a:r>
            <a:r>
              <a:rPr lang="ru-RU" sz="2800" dirty="0" smtClean="0"/>
              <a:t> (</a:t>
            </a:r>
            <a:r>
              <a:rPr lang="ru-RU" sz="2800" dirty="0" err="1" smtClean="0"/>
              <a:t>Павільйони</a:t>
            </a:r>
            <a:r>
              <a:rPr lang="ru-RU" sz="2800" dirty="0" smtClean="0"/>
              <a:t> </a:t>
            </a:r>
            <a:r>
              <a:rPr lang="ru-RU" sz="2800" dirty="0" err="1" smtClean="0"/>
              <a:t>станцій</a:t>
            </a:r>
            <a:r>
              <a:rPr lang="ru-RU" sz="2800" dirty="0" smtClean="0"/>
              <a:t> </a:t>
            </a:r>
            <a:r>
              <a:rPr lang="ru-RU" sz="2800" dirty="0" err="1" smtClean="0"/>
              <a:t>паризького</a:t>
            </a:r>
            <a:r>
              <a:rPr lang="ru-RU" sz="2800" dirty="0" smtClean="0"/>
              <a:t> </a:t>
            </a:r>
            <a:r>
              <a:rPr lang="ru-RU" sz="2800" dirty="0" err="1" smtClean="0"/>
              <a:t>метрополітену</a:t>
            </a:r>
            <a:r>
              <a:rPr lang="ru-RU" sz="2800" dirty="0" smtClean="0"/>
              <a:t>)</a:t>
            </a:r>
          </a:p>
          <a:p>
            <a:pPr>
              <a:defRPr/>
            </a:pPr>
            <a:r>
              <a:rPr lang="ru-RU" sz="2800" dirty="0" err="1" smtClean="0"/>
              <a:t>Іспанія</a:t>
            </a:r>
            <a:r>
              <a:rPr lang="ru-RU" sz="2800" dirty="0" smtClean="0"/>
              <a:t> — </a:t>
            </a:r>
            <a:r>
              <a:rPr lang="ru-RU" sz="2800" dirty="0" err="1" smtClean="0"/>
              <a:t>Антоніо</a:t>
            </a:r>
            <a:r>
              <a:rPr lang="ru-RU" sz="2800" dirty="0" smtClean="0"/>
              <a:t> </a:t>
            </a:r>
            <a:r>
              <a:rPr lang="ru-RU" sz="2800" dirty="0" err="1" smtClean="0"/>
              <a:t>Гауді</a:t>
            </a:r>
            <a:r>
              <a:rPr lang="ru-RU" sz="2800" dirty="0" smtClean="0"/>
              <a:t>.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188913"/>
            <a:ext cx="3454400" cy="2808287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 smtClean="0"/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28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800" dirty="0" smtClean="0"/>
              <a:t>	</a:t>
            </a:r>
            <a:endParaRPr lang="ru-RU" sz="2400" dirty="0" smtClean="0"/>
          </a:p>
        </p:txBody>
      </p:sp>
      <p:pic>
        <p:nvPicPr>
          <p:cNvPr id="10243" name="Picture 7" descr="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49575" y="0"/>
            <a:ext cx="6273800" cy="6858000"/>
          </a:xfrm>
        </p:spPr>
      </p:pic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-323850" y="2636838"/>
            <a:ext cx="3708400" cy="155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Барселона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Деталь </a:t>
            </a:r>
            <a:r>
              <a:rPr lang="ru-RU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приміщення</a:t>
            </a:r>
            <a:endParaRPr lang="ru-RU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Антоніо</a:t>
            </a:r>
            <a:r>
              <a:rPr lang="ru-RU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ru-RU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Гауді</a:t>
            </a:r>
            <a:endParaRPr lang="ru-RU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0245" name="Oval 10"/>
          <p:cNvSpPr>
            <a:spLocks noChangeArrowheads="1"/>
          </p:cNvSpPr>
          <p:nvPr/>
        </p:nvSpPr>
        <p:spPr bwMode="auto">
          <a:xfrm>
            <a:off x="323850" y="5949950"/>
            <a:ext cx="1081088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5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333375"/>
            <a:ext cx="8362950" cy="5762625"/>
          </a:xfrm>
        </p:spPr>
        <p:txBody>
          <a:bodyPr/>
          <a:lstStyle/>
          <a:p>
            <a:pPr>
              <a:defRPr/>
            </a:pPr>
            <a:r>
              <a:rPr lang="ru-RU" sz="2800" b="1" dirty="0" err="1" smtClean="0"/>
              <a:t>Антоніо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Гауді</a:t>
            </a:r>
            <a:r>
              <a:rPr lang="ru-RU" sz="2800" b="1" dirty="0" smtClean="0"/>
              <a:t> </a:t>
            </a:r>
            <a:r>
              <a:rPr lang="ru-RU" sz="2000" dirty="0" smtClean="0"/>
              <a:t>— </a:t>
            </a:r>
            <a:r>
              <a:rPr lang="ru-RU" sz="2000" dirty="0" err="1" smtClean="0"/>
              <a:t>іспанський</a:t>
            </a:r>
            <a:r>
              <a:rPr lang="ru-RU" sz="2000" dirty="0" smtClean="0"/>
              <a:t> </a:t>
            </a:r>
            <a:r>
              <a:rPr lang="ru-RU" sz="2000" dirty="0" err="1" smtClean="0"/>
              <a:t>архітектор</a:t>
            </a:r>
            <a:r>
              <a:rPr lang="ru-RU" sz="2000" dirty="0" smtClean="0"/>
              <a:t> (1852 — 1926), </a:t>
            </a:r>
            <a:r>
              <a:rPr lang="ru-RU" sz="2000" dirty="0" err="1" smtClean="0"/>
              <a:t>представник</a:t>
            </a:r>
            <a:r>
              <a:rPr lang="ru-RU" sz="2000" dirty="0" smtClean="0"/>
              <a:t> модерну. Стиль </a:t>
            </a:r>
            <a:r>
              <a:rPr lang="ru-RU" sz="2000" dirty="0" err="1" smtClean="0"/>
              <a:t>архітектора</a:t>
            </a:r>
            <a:r>
              <a:rPr lang="ru-RU" sz="2000" dirty="0" smtClean="0"/>
              <a:t> </a:t>
            </a:r>
            <a:r>
              <a:rPr lang="ru-RU" sz="2000" dirty="0" err="1" smtClean="0"/>
              <a:t>відрізняється</a:t>
            </a:r>
            <a:r>
              <a:rPr lang="ru-RU" sz="2000" dirty="0" smtClean="0"/>
              <a:t> свободою </a:t>
            </a:r>
            <a:r>
              <a:rPr lang="ru-RU" sz="2000" dirty="0" err="1" smtClean="0"/>
              <a:t>форми</a:t>
            </a:r>
            <a:r>
              <a:rPr lang="ru-RU" sz="2000" dirty="0" smtClean="0"/>
              <a:t>, </a:t>
            </a:r>
            <a:r>
              <a:rPr lang="ru-RU" sz="2000" dirty="0" err="1" smtClean="0"/>
              <a:t>прекрасним</a:t>
            </a:r>
            <a:r>
              <a:rPr lang="ru-RU" sz="2000" dirty="0" smtClean="0"/>
              <a:t> </a:t>
            </a:r>
            <a:r>
              <a:rPr lang="ru-RU" sz="2000" dirty="0" err="1" smtClean="0"/>
              <a:t>почуттям</a:t>
            </a:r>
            <a:r>
              <a:rPr lang="ru-RU" sz="2000" dirty="0" smtClean="0"/>
              <a:t> </a:t>
            </a:r>
            <a:r>
              <a:rPr lang="ru-RU" sz="2000" dirty="0" err="1" smtClean="0"/>
              <a:t>кольору</a:t>
            </a:r>
            <a:r>
              <a:rPr lang="ru-RU" sz="2000" dirty="0" smtClean="0"/>
              <a:t> і </a:t>
            </a:r>
            <a:r>
              <a:rPr lang="ru-RU" sz="2000" dirty="0" err="1" smtClean="0"/>
              <a:t>композиції</a:t>
            </a:r>
            <a:r>
              <a:rPr lang="ru-RU" sz="2000" dirty="0" smtClean="0"/>
              <a:t>, </a:t>
            </a:r>
            <a:r>
              <a:rPr lang="ru-RU" sz="2000" dirty="0" err="1" smtClean="0"/>
              <a:t>органічною</a:t>
            </a:r>
            <a:r>
              <a:rPr lang="ru-RU" sz="2000" dirty="0" smtClean="0"/>
              <a:t> </a:t>
            </a:r>
            <a:r>
              <a:rPr lang="ru-RU" sz="2000" dirty="0" err="1" smtClean="0"/>
              <a:t>єдністю</a:t>
            </a:r>
            <a:r>
              <a:rPr lang="ru-RU" sz="2000" dirty="0" smtClean="0"/>
              <a:t>.</a:t>
            </a:r>
          </a:p>
          <a:p>
            <a:pPr>
              <a:defRPr/>
            </a:pPr>
            <a:r>
              <a:rPr lang="ru-RU" sz="2000" dirty="0" err="1" smtClean="0"/>
              <a:t>Гауді</a:t>
            </a:r>
            <a:r>
              <a:rPr lang="ru-RU" sz="2000" dirty="0" smtClean="0"/>
              <a:t> </a:t>
            </a:r>
            <a:r>
              <a:rPr lang="ru-RU" sz="2000" dirty="0" err="1" smtClean="0"/>
              <a:t>працював</a:t>
            </a:r>
            <a:r>
              <a:rPr lang="ru-RU" sz="2000" dirty="0" smtClean="0"/>
              <a:t> в </a:t>
            </a:r>
            <a:r>
              <a:rPr lang="ru-RU" sz="2000" dirty="0" err="1" smtClean="0"/>
              <a:t>Барселоні</a:t>
            </a:r>
            <a:r>
              <a:rPr lang="ru-RU" sz="2000" dirty="0" smtClean="0"/>
              <a:t> та </a:t>
            </a:r>
            <a:r>
              <a:rPr lang="ru-RU" sz="2000" dirty="0" err="1" smtClean="0"/>
              <a:t>її</a:t>
            </a:r>
            <a:r>
              <a:rPr lang="ru-RU" sz="2000" dirty="0" smtClean="0"/>
              <a:t> </a:t>
            </a:r>
            <a:r>
              <a:rPr lang="ru-RU" sz="2000" dirty="0" err="1" smtClean="0"/>
              <a:t>околицях</a:t>
            </a:r>
            <a:r>
              <a:rPr lang="ru-RU" sz="2000" dirty="0" smtClean="0"/>
              <a:t>. </a:t>
            </a:r>
            <a:r>
              <a:rPr lang="ru-RU" sz="2000" dirty="0" err="1" smtClean="0"/>
              <a:t>Становлення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архітектурного</a:t>
            </a:r>
            <a:r>
              <a:rPr lang="ru-RU" sz="2000" dirty="0" smtClean="0"/>
              <a:t> стилю </a:t>
            </a:r>
            <a:r>
              <a:rPr lang="ru-RU" sz="2000" dirty="0" err="1" smtClean="0"/>
              <a:t>архітектора</a:t>
            </a:r>
            <a:r>
              <a:rPr lang="ru-RU" sz="2000" dirty="0" smtClean="0"/>
              <a:t> </a:t>
            </a:r>
            <a:r>
              <a:rPr lang="ru-RU" sz="2000" dirty="0" err="1" smtClean="0"/>
              <a:t>включає</a:t>
            </a:r>
            <a:r>
              <a:rPr lang="ru-RU" sz="2000" dirty="0" smtClean="0"/>
              <a:t> </a:t>
            </a:r>
            <a:r>
              <a:rPr lang="ru-RU" sz="2000" dirty="0" err="1" smtClean="0"/>
              <a:t>декілька</a:t>
            </a:r>
            <a:r>
              <a:rPr lang="ru-RU" sz="2000" dirty="0" smtClean="0"/>
              <a:t> фаз. В </a:t>
            </a:r>
            <a:r>
              <a:rPr lang="ru-RU" sz="2000" dirty="0" err="1" smtClean="0"/>
              <a:t>ранній</a:t>
            </a:r>
            <a:r>
              <a:rPr lang="ru-RU" sz="2000" dirty="0" smtClean="0"/>
              <a:t> </a:t>
            </a:r>
            <a:r>
              <a:rPr lang="ru-RU" sz="2000" dirty="0" err="1" smtClean="0"/>
              <a:t>період</a:t>
            </a:r>
            <a:r>
              <a:rPr lang="ru-RU" sz="2000" dirty="0" smtClean="0"/>
              <a:t> </a:t>
            </a:r>
            <a:r>
              <a:rPr lang="ru-RU" sz="2000" dirty="0" err="1" smtClean="0"/>
              <a:t>творчості</a:t>
            </a:r>
            <a:r>
              <a:rPr lang="ru-RU" sz="2000" dirty="0" smtClean="0"/>
              <a:t> </a:t>
            </a:r>
            <a:r>
              <a:rPr lang="ru-RU" sz="2000" dirty="0" err="1" smtClean="0"/>
              <a:t>він</a:t>
            </a:r>
            <a:r>
              <a:rPr lang="ru-RU" sz="2000" dirty="0" smtClean="0"/>
              <a:t> </a:t>
            </a:r>
            <a:r>
              <a:rPr lang="ru-RU" sz="2000" dirty="0" err="1" smtClean="0"/>
              <a:t>сміливо</a:t>
            </a:r>
            <a:r>
              <a:rPr lang="ru-RU" sz="2000" dirty="0" smtClean="0"/>
              <a:t> </a:t>
            </a:r>
            <a:r>
              <a:rPr lang="ru-RU" sz="2000" dirty="0" err="1" smtClean="0"/>
              <a:t>співставляє</a:t>
            </a:r>
            <a:r>
              <a:rPr lang="ru-RU" sz="2000" dirty="0" smtClean="0"/>
              <a:t> </a:t>
            </a:r>
            <a:r>
              <a:rPr lang="ru-RU" sz="2000" dirty="0" err="1" smtClean="0"/>
              <a:t>різні</a:t>
            </a:r>
            <a:r>
              <a:rPr lang="ru-RU" sz="2000" dirty="0" smtClean="0"/>
              <a:t> </a:t>
            </a:r>
            <a:r>
              <a:rPr lang="ru-RU" sz="2000" dirty="0" err="1" smtClean="0"/>
              <a:t>геометричні</a:t>
            </a:r>
            <a:r>
              <a:rPr lang="ru-RU" sz="2000" dirty="0" smtClean="0"/>
              <a:t> </a:t>
            </a:r>
            <a:r>
              <a:rPr lang="ru-RU" sz="2000" dirty="0" err="1" smtClean="0"/>
              <a:t>маси</a:t>
            </a:r>
            <a:r>
              <a:rPr lang="ru-RU" sz="2000" dirty="0" smtClean="0"/>
              <a:t>, </a:t>
            </a:r>
            <a:r>
              <a:rPr lang="ru-RU" sz="2000" dirty="0" err="1" smtClean="0"/>
              <a:t>потім</a:t>
            </a:r>
            <a:r>
              <a:rPr lang="ru-RU" sz="2000" dirty="0" smtClean="0"/>
              <a:t> </a:t>
            </a:r>
            <a:r>
              <a:rPr lang="ru-RU" sz="2000" dirty="0" err="1" smtClean="0"/>
              <a:t>оздоблює</a:t>
            </a:r>
            <a:r>
              <a:rPr lang="ru-RU" sz="2000" dirty="0" smtClean="0"/>
              <a:t> </a:t>
            </a:r>
            <a:r>
              <a:rPr lang="ru-RU" sz="2000" dirty="0" err="1" smtClean="0"/>
              <a:t>їх</a:t>
            </a:r>
            <a:r>
              <a:rPr lang="ru-RU" sz="2000" dirty="0" smtClean="0"/>
              <a:t> </a:t>
            </a:r>
            <a:r>
              <a:rPr lang="ru-RU" sz="2000" dirty="0" err="1" smtClean="0"/>
              <a:t>поверхні</a:t>
            </a:r>
            <a:r>
              <a:rPr lang="ru-RU" sz="2000" dirty="0" smtClean="0"/>
              <a:t> </a:t>
            </a:r>
            <a:r>
              <a:rPr lang="ru-RU" sz="2000" dirty="0" err="1" smtClean="0"/>
              <a:t>фігурною</a:t>
            </a:r>
            <a:r>
              <a:rPr lang="ru-RU" sz="2000" dirty="0" smtClean="0"/>
              <a:t> </a:t>
            </a:r>
            <a:r>
              <a:rPr lang="ru-RU" sz="2000" dirty="0" err="1" smtClean="0"/>
              <a:t>цеглою</a:t>
            </a:r>
            <a:r>
              <a:rPr lang="ru-RU" sz="2000" dirty="0" smtClean="0"/>
              <a:t> і </a:t>
            </a:r>
            <a:r>
              <a:rPr lang="ru-RU" sz="2000" dirty="0" err="1" smtClean="0"/>
              <a:t>каменем</a:t>
            </a:r>
            <a:r>
              <a:rPr lang="ru-RU" sz="2000" dirty="0" smtClean="0"/>
              <a:t>, </a:t>
            </a:r>
            <a:r>
              <a:rPr lang="ru-RU" sz="2000" dirty="0" err="1" smtClean="0"/>
              <a:t>використовує</a:t>
            </a:r>
            <a:r>
              <a:rPr lang="ru-RU" sz="2000" dirty="0" smtClean="0"/>
              <a:t> </a:t>
            </a:r>
            <a:r>
              <a:rPr lang="ru-RU" sz="2000" dirty="0" err="1" smtClean="0"/>
              <a:t>яскраві</a:t>
            </a:r>
            <a:r>
              <a:rPr lang="ru-RU" sz="2000" dirty="0" smtClean="0"/>
              <a:t> </a:t>
            </a:r>
            <a:r>
              <a:rPr lang="ru-RU" sz="2000" dirty="0" err="1" smtClean="0"/>
              <a:t>керамічні</a:t>
            </a:r>
            <a:r>
              <a:rPr lang="ru-RU" sz="2000" dirty="0" smtClean="0"/>
              <a:t> плитки і </a:t>
            </a:r>
            <a:r>
              <a:rPr lang="ru-RU" sz="2000" dirty="0" err="1" smtClean="0"/>
              <a:t>візерунки</a:t>
            </a:r>
            <a:r>
              <a:rPr lang="ru-RU" sz="2000" dirty="0" smtClean="0"/>
              <a:t> з </a:t>
            </a:r>
            <a:r>
              <a:rPr lang="ru-RU" sz="2000" dirty="0" err="1" smtClean="0"/>
              <a:t>металу</a:t>
            </a:r>
            <a:r>
              <a:rPr lang="ru-RU" sz="2000" dirty="0" smtClean="0"/>
              <a:t>. </a:t>
            </a:r>
            <a:r>
              <a:rPr lang="ru-RU" sz="2000" dirty="0" err="1" smtClean="0"/>
              <a:t>Поєднує</a:t>
            </a:r>
            <a:r>
              <a:rPr lang="ru-RU" sz="2000" dirty="0" smtClean="0"/>
              <a:t> в </a:t>
            </a:r>
            <a:r>
              <a:rPr lang="ru-RU" sz="2000" dirty="0" err="1" smtClean="0"/>
              <a:t>своїх</a:t>
            </a:r>
            <a:r>
              <a:rPr lang="ru-RU" sz="2000" dirty="0" smtClean="0"/>
              <a:t> </a:t>
            </a:r>
            <a:r>
              <a:rPr lang="ru-RU" sz="2000" dirty="0" err="1" smtClean="0"/>
              <a:t>спорудах</a:t>
            </a:r>
            <a:r>
              <a:rPr lang="ru-RU" sz="2000" dirty="0" smtClean="0"/>
              <a:t> </a:t>
            </a:r>
            <a:r>
              <a:rPr lang="ru-RU" sz="2000" dirty="0" err="1" smtClean="0"/>
              <a:t>іспанські</a:t>
            </a:r>
            <a:r>
              <a:rPr lang="ru-RU" sz="2000" dirty="0" smtClean="0"/>
              <a:t> і </a:t>
            </a:r>
            <a:r>
              <a:rPr lang="ru-RU" sz="2000" dirty="0" err="1" smtClean="0"/>
              <a:t>християнські</a:t>
            </a:r>
            <a:r>
              <a:rPr lang="ru-RU" sz="2000" dirty="0" smtClean="0"/>
              <a:t> </a:t>
            </a:r>
            <a:r>
              <a:rPr lang="ru-RU" sz="2000" dirty="0" err="1" smtClean="0"/>
              <a:t>мотиви</a:t>
            </a:r>
            <a:r>
              <a:rPr lang="ru-RU" sz="2000" dirty="0" smtClean="0"/>
              <a:t> (стиль </a:t>
            </a:r>
            <a:r>
              <a:rPr lang="ru-RU" sz="2000" dirty="0" err="1" smtClean="0"/>
              <a:t>близький</a:t>
            </a:r>
            <a:r>
              <a:rPr lang="ru-RU" sz="2000" dirty="0" smtClean="0"/>
              <a:t> до </a:t>
            </a:r>
            <a:r>
              <a:rPr lang="ru-RU" sz="2000" dirty="0" err="1" smtClean="0"/>
              <a:t>мавританського</a:t>
            </a:r>
            <a:r>
              <a:rPr lang="ru-RU" sz="2000" dirty="0" smtClean="0"/>
              <a:t>). </a:t>
            </a:r>
            <a:r>
              <a:rPr lang="ru-RU" sz="2000" dirty="0" err="1" smtClean="0"/>
              <a:t>Характерними</a:t>
            </a:r>
            <a:r>
              <a:rPr lang="ru-RU" sz="2000" dirty="0" smtClean="0"/>
              <a:t> прикладами </a:t>
            </a:r>
            <a:r>
              <a:rPr lang="ru-RU" sz="2000" dirty="0" err="1" smtClean="0"/>
              <a:t>ранніх</a:t>
            </a:r>
            <a:r>
              <a:rPr lang="ru-RU" sz="2000" dirty="0" smtClean="0"/>
              <a:t> </a:t>
            </a:r>
            <a:r>
              <a:rPr lang="ru-RU" sz="2000" dirty="0" err="1" smtClean="0"/>
              <a:t>творів</a:t>
            </a:r>
            <a:r>
              <a:rPr lang="ru-RU" sz="2000" dirty="0" smtClean="0"/>
              <a:t> </a:t>
            </a:r>
            <a:r>
              <a:rPr lang="ru-RU" sz="2000" dirty="0" err="1" smtClean="0"/>
              <a:t>Гауді</a:t>
            </a:r>
            <a:r>
              <a:rPr lang="ru-RU" sz="2000" dirty="0" smtClean="0"/>
              <a:t> є </a:t>
            </a:r>
            <a:r>
              <a:rPr lang="ru-RU" sz="2000" dirty="0" err="1" smtClean="0"/>
              <a:t>будинок</a:t>
            </a:r>
            <a:r>
              <a:rPr lang="ru-RU" sz="2000" dirty="0" smtClean="0"/>
              <a:t> </a:t>
            </a:r>
            <a:r>
              <a:rPr lang="ru-RU" sz="2000" dirty="0" err="1" smtClean="0"/>
              <a:t>Вінсенса</a:t>
            </a:r>
            <a:r>
              <a:rPr lang="ru-RU" sz="2000" dirty="0" smtClean="0"/>
              <a:t>, </a:t>
            </a:r>
            <a:r>
              <a:rPr lang="ru-RU" sz="2000" dirty="0" err="1" smtClean="0"/>
              <a:t>будинок</a:t>
            </a:r>
            <a:r>
              <a:rPr lang="ru-RU" sz="2000" dirty="0" smtClean="0"/>
              <a:t> </a:t>
            </a:r>
            <a:r>
              <a:rPr lang="ru-RU" sz="2000" dirty="0" err="1" smtClean="0"/>
              <a:t>Капрічо</a:t>
            </a:r>
            <a:r>
              <a:rPr lang="ru-RU" sz="2000" dirty="0" smtClean="0"/>
              <a:t>, палац </a:t>
            </a:r>
            <a:r>
              <a:rPr lang="ru-RU" sz="2000" dirty="0" err="1" smtClean="0"/>
              <a:t>Гуель</a:t>
            </a:r>
            <a:r>
              <a:rPr lang="ru-RU" dirty="0" smtClean="0"/>
              <a:t>.</a:t>
            </a:r>
          </a:p>
          <a:p>
            <a:pPr>
              <a:defRPr/>
            </a:pPr>
            <a:r>
              <a:rPr lang="ru-RU" sz="2000" dirty="0" err="1" smtClean="0"/>
              <a:t>Пізніше</a:t>
            </a:r>
            <a:r>
              <a:rPr lang="ru-RU" sz="2000" dirty="0" smtClean="0"/>
              <a:t> для </a:t>
            </a:r>
            <a:r>
              <a:rPr lang="ru-RU" sz="2000" dirty="0" err="1" smtClean="0"/>
              <a:t>споруд</a:t>
            </a:r>
            <a:r>
              <a:rPr lang="ru-RU" sz="2000" dirty="0" smtClean="0"/>
              <a:t> </a:t>
            </a:r>
            <a:r>
              <a:rPr lang="ru-RU" sz="2000" dirty="0" err="1" smtClean="0"/>
              <a:t>Гауді</a:t>
            </a:r>
            <a:r>
              <a:rPr lang="ru-RU" sz="2000" dirty="0" smtClean="0"/>
              <a:t> </a:t>
            </a:r>
            <a:r>
              <a:rPr lang="ru-RU" sz="2000" dirty="0" err="1" smtClean="0"/>
              <a:t>характерний</a:t>
            </a:r>
            <a:r>
              <a:rPr lang="ru-RU" sz="2000" dirty="0" smtClean="0"/>
              <a:t> </a:t>
            </a:r>
            <a:r>
              <a:rPr lang="ru-RU" sz="2000" dirty="0" err="1" smtClean="0"/>
              <a:t>скульптурний</a:t>
            </a:r>
            <a:r>
              <a:rPr lang="ru-RU" sz="2000" dirty="0" smtClean="0"/>
              <a:t> </a:t>
            </a:r>
            <a:r>
              <a:rPr lang="ru-RU" sz="2000" dirty="0" err="1" smtClean="0"/>
              <a:t>підхід</a:t>
            </a:r>
            <a:r>
              <a:rPr lang="ru-RU" sz="2000" dirty="0" smtClean="0"/>
              <a:t> до </a:t>
            </a:r>
            <a:r>
              <a:rPr lang="ru-RU" sz="2000" dirty="0" err="1" smtClean="0"/>
              <a:t>архітектури</a:t>
            </a:r>
            <a:r>
              <a:rPr lang="ru-RU" sz="2000" dirty="0" smtClean="0"/>
              <a:t>, потяг до </a:t>
            </a:r>
            <a:r>
              <a:rPr lang="ru-RU" sz="2000" dirty="0" err="1" smtClean="0"/>
              <a:t>виразної</a:t>
            </a:r>
            <a:r>
              <a:rPr lang="ru-RU" sz="2000" dirty="0" smtClean="0"/>
              <a:t>, не </a:t>
            </a:r>
            <a:r>
              <a:rPr lang="ru-RU" sz="2000" dirty="0" err="1" smtClean="0"/>
              <a:t>пов’язаної</a:t>
            </a:r>
            <a:r>
              <a:rPr lang="ru-RU" sz="2000" dirty="0" smtClean="0"/>
              <a:t> з законами </a:t>
            </a:r>
            <a:r>
              <a:rPr lang="ru-RU" sz="2000" dirty="0" err="1" smtClean="0"/>
              <a:t>тектоніки</a:t>
            </a:r>
            <a:r>
              <a:rPr lang="ru-RU" sz="2000" dirty="0" smtClean="0"/>
              <a:t> </a:t>
            </a:r>
            <a:r>
              <a:rPr lang="ru-RU" sz="2000" dirty="0" err="1" smtClean="0"/>
              <a:t>живої</a:t>
            </a:r>
            <a:r>
              <a:rPr lang="ru-RU" sz="2000" dirty="0" smtClean="0"/>
              <a:t> пластики. </a:t>
            </a:r>
            <a:r>
              <a:rPr lang="ru-RU" sz="2000" dirty="0" err="1" smtClean="0"/>
              <a:t>Плани</a:t>
            </a:r>
            <a:r>
              <a:rPr lang="ru-RU" sz="2000" dirty="0" smtClean="0"/>
              <a:t> </a:t>
            </a:r>
            <a:r>
              <a:rPr lang="ru-RU" sz="2000" dirty="0" err="1" smtClean="0"/>
              <a:t>будівель</a:t>
            </a:r>
            <a:r>
              <a:rPr lang="ru-RU" sz="2000" dirty="0" smtClean="0"/>
              <a:t> </a:t>
            </a:r>
            <a:r>
              <a:rPr lang="ru-RU" sz="2000" dirty="0" err="1" smtClean="0"/>
              <a:t>набувають</a:t>
            </a:r>
            <a:r>
              <a:rPr lang="ru-RU" sz="2000" dirty="0" smtClean="0"/>
              <a:t> </a:t>
            </a:r>
            <a:r>
              <a:rPr lang="ru-RU" sz="2000" dirty="0" err="1" smtClean="0"/>
              <a:t>вільних</a:t>
            </a:r>
            <a:r>
              <a:rPr lang="ru-RU" sz="2000" dirty="0" smtClean="0"/>
              <a:t> </a:t>
            </a:r>
            <a:r>
              <a:rPr lang="ru-RU" sz="2000" dirty="0" err="1" smtClean="0"/>
              <a:t>криволінійних</a:t>
            </a:r>
            <a:r>
              <a:rPr lang="ru-RU" sz="2000" dirty="0" smtClean="0"/>
              <a:t> </a:t>
            </a:r>
            <a:r>
              <a:rPr lang="ru-RU" sz="2000" dirty="0" err="1" smtClean="0"/>
              <a:t>обрисів</a:t>
            </a:r>
            <a:r>
              <a:rPr lang="ru-RU" sz="2000" dirty="0" smtClean="0"/>
              <a:t>, </a:t>
            </a:r>
            <a:r>
              <a:rPr lang="ru-RU" sz="2000" dirty="0" err="1" smtClean="0"/>
              <a:t>динамічна</a:t>
            </a:r>
            <a:r>
              <a:rPr lang="ru-RU" sz="2000" dirty="0" smtClean="0"/>
              <a:t> пластика </a:t>
            </a:r>
            <a:r>
              <a:rPr lang="ru-RU" sz="2000" dirty="0" err="1" smtClean="0"/>
              <a:t>фасадів</a:t>
            </a:r>
            <a:r>
              <a:rPr lang="ru-RU" sz="2000" dirty="0" smtClean="0"/>
              <a:t> </a:t>
            </a:r>
            <a:r>
              <a:rPr lang="ru-RU" sz="2000" dirty="0" err="1" smtClean="0"/>
              <a:t>асоціюється</a:t>
            </a:r>
            <a:r>
              <a:rPr lang="ru-RU" sz="2000" dirty="0" smtClean="0"/>
              <a:t> з формами </a:t>
            </a:r>
            <a:r>
              <a:rPr lang="ru-RU" sz="2000" dirty="0" err="1" smtClean="0"/>
              <a:t>живої</a:t>
            </a:r>
            <a:r>
              <a:rPr lang="ru-RU" sz="2000" dirty="0" smtClean="0"/>
              <a:t>, </a:t>
            </a:r>
            <a:r>
              <a:rPr lang="ru-RU" sz="2000" dirty="0" err="1" smtClean="0"/>
              <a:t>органічної</a:t>
            </a:r>
            <a:r>
              <a:rPr lang="ru-RU" sz="2000" dirty="0" smtClean="0"/>
              <a:t> </a:t>
            </a:r>
            <a:r>
              <a:rPr lang="ru-RU" sz="2000" dirty="0" err="1" smtClean="0"/>
              <a:t>природи</a:t>
            </a:r>
            <a:r>
              <a:rPr lang="ru-RU" sz="2000" dirty="0" smtClean="0"/>
              <a:t> (</a:t>
            </a:r>
            <a:r>
              <a:rPr lang="ru-RU" sz="2000" dirty="0" err="1" smtClean="0"/>
              <a:t>прибуткові</a:t>
            </a:r>
            <a:r>
              <a:rPr lang="ru-RU" sz="2000" dirty="0" smtClean="0"/>
              <a:t> </a:t>
            </a:r>
            <a:r>
              <a:rPr lang="ru-RU" sz="2000" dirty="0" err="1" smtClean="0"/>
              <a:t>будинки</a:t>
            </a:r>
            <a:r>
              <a:rPr lang="ru-RU" sz="2000" dirty="0" smtClean="0"/>
              <a:t> </a:t>
            </a:r>
            <a:r>
              <a:rPr lang="ru-RU" sz="2000" dirty="0" err="1" smtClean="0"/>
              <a:t>Батло</a:t>
            </a:r>
            <a:r>
              <a:rPr lang="ru-RU" sz="2000" dirty="0" smtClean="0"/>
              <a:t> та </a:t>
            </a:r>
            <a:r>
              <a:rPr lang="ru-RU" sz="2000" dirty="0" err="1" smtClean="0"/>
              <a:t>Міла</a:t>
            </a:r>
            <a:r>
              <a:rPr lang="ru-RU" sz="2000" dirty="0" smtClean="0"/>
              <a:t> в </a:t>
            </a:r>
            <a:r>
              <a:rPr lang="ru-RU" sz="2000" dirty="0" err="1" smtClean="0"/>
              <a:t>Барселоні</a:t>
            </a:r>
            <a:r>
              <a:rPr lang="ru-RU" sz="2000" dirty="0" smtClean="0"/>
              <a:t>; парк </a:t>
            </a:r>
            <a:r>
              <a:rPr lang="ru-RU" sz="2000" dirty="0" err="1" smtClean="0"/>
              <a:t>Гуель</a:t>
            </a:r>
            <a:r>
              <a:rPr lang="ru-RU" sz="2000" dirty="0" smtClean="0"/>
              <a:t> в </a:t>
            </a:r>
            <a:r>
              <a:rPr lang="ru-RU" sz="2000" dirty="0" err="1" smtClean="0"/>
              <a:t>Барселоні</a:t>
            </a:r>
            <a:r>
              <a:rPr lang="ru-RU" sz="2000" dirty="0" smtClean="0"/>
              <a:t>). 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>
          <a:xfrm>
            <a:off x="107950" y="-171450"/>
            <a:ext cx="3394075" cy="23495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dirty="0" err="1" smtClean="0"/>
              <a:t>Гауді</a:t>
            </a:r>
            <a:r>
              <a:rPr lang="ru-RU" sz="3200" dirty="0" smtClean="0"/>
              <a:t>. </a:t>
            </a:r>
            <a:br>
              <a:rPr lang="ru-RU" sz="3200" dirty="0" smtClean="0"/>
            </a:br>
            <a:r>
              <a:rPr lang="ru-RU" sz="3200" i="1" dirty="0" err="1" smtClean="0"/>
              <a:t>Будинок</a:t>
            </a:r>
            <a:r>
              <a:rPr lang="ru-RU" sz="3200" i="1" dirty="0" smtClean="0"/>
              <a:t> </a:t>
            </a:r>
            <a:r>
              <a:rPr lang="ru-RU" sz="3200" i="1" dirty="0" err="1" smtClean="0"/>
              <a:t>Каса</a:t>
            </a:r>
            <a:r>
              <a:rPr lang="ru-RU" sz="3200" i="1" dirty="0" smtClean="0"/>
              <a:t> </a:t>
            </a:r>
            <a:r>
              <a:rPr lang="ru-RU" sz="3200" i="1" dirty="0" err="1" smtClean="0"/>
              <a:t>Батльо</a:t>
            </a:r>
            <a:r>
              <a:rPr lang="ru-RU" sz="3200" i="1" dirty="0" smtClean="0"/>
              <a:t>,</a:t>
            </a:r>
            <a:r>
              <a:rPr lang="ru-RU" sz="3200" dirty="0" smtClean="0"/>
              <a:t> Фасад. </a:t>
            </a:r>
          </a:p>
        </p:txBody>
      </p:sp>
      <p:pic>
        <p:nvPicPr>
          <p:cNvPr id="12291" name="Picture 5" descr="4"/>
          <p:cNvPicPr>
            <a:picLocks noChangeAspect="1" noChangeArrowheads="1"/>
          </p:cNvPicPr>
          <p:nvPr/>
        </p:nvPicPr>
        <p:blipFill>
          <a:blip r:embed="rId2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0"/>
            <a:ext cx="5435600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Oval 8"/>
          <p:cNvSpPr>
            <a:spLocks noChangeArrowheads="1"/>
          </p:cNvSpPr>
          <p:nvPr/>
        </p:nvSpPr>
        <p:spPr bwMode="auto">
          <a:xfrm>
            <a:off x="323850" y="5949950"/>
            <a:ext cx="1081088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6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>
          <a:xfrm>
            <a:off x="250825" y="260350"/>
            <a:ext cx="7058025" cy="922338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smtClean="0"/>
              <a:t>Гауди. </a:t>
            </a:r>
            <a:r>
              <a:rPr lang="ru-RU" sz="2800" i="1" smtClean="0"/>
              <a:t>Дом Каса Батльо</a:t>
            </a:r>
            <a:r>
              <a:rPr lang="ru-RU" sz="2800" smtClean="0"/>
              <a:t>. </a:t>
            </a:r>
            <a:br>
              <a:rPr lang="ru-RU" sz="2800" smtClean="0"/>
            </a:br>
            <a:r>
              <a:rPr lang="ru-RU" sz="2800" smtClean="0"/>
              <a:t>Виртуозное использование цвета и пластической культуры материала</a:t>
            </a:r>
          </a:p>
        </p:txBody>
      </p:sp>
      <p:pic>
        <p:nvPicPr>
          <p:cNvPr id="13315" name="Picture 5" descr="5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393825"/>
            <a:ext cx="8064500" cy="546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Oval 8"/>
          <p:cNvSpPr>
            <a:spLocks noChangeArrowheads="1"/>
          </p:cNvSpPr>
          <p:nvPr/>
        </p:nvSpPr>
        <p:spPr bwMode="auto">
          <a:xfrm>
            <a:off x="107950" y="5949950"/>
            <a:ext cx="1081088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7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0"/>
            <a:ext cx="3708400" cy="657225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2800" dirty="0" smtClean="0"/>
              <a:t>	</a:t>
            </a:r>
            <a:r>
              <a:rPr lang="ru-RU" sz="2800" dirty="0" err="1" smtClean="0"/>
              <a:t>Гауді</a:t>
            </a:r>
            <a:endParaRPr lang="ru-RU" sz="2800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2800" dirty="0" smtClean="0"/>
              <a:t>	</a:t>
            </a:r>
            <a:r>
              <a:rPr lang="ru-RU" sz="2800" dirty="0" err="1" smtClean="0"/>
              <a:t>Знаменитий</a:t>
            </a:r>
            <a:r>
              <a:rPr lang="ru-RU" sz="2800" dirty="0" smtClean="0"/>
              <a:t> </a:t>
            </a:r>
            <a:r>
              <a:rPr lang="ru-RU" sz="2800" dirty="0" err="1" smtClean="0"/>
              <a:t>будинок</a:t>
            </a:r>
            <a:r>
              <a:rPr lang="ru-RU" sz="2800" dirty="0" smtClean="0"/>
              <a:t> в </a:t>
            </a:r>
            <a:r>
              <a:rPr lang="ru-RU" sz="2800" dirty="0" err="1" smtClean="0"/>
              <a:t>Барселоні</a:t>
            </a:r>
            <a:r>
              <a:rPr lang="ru-RU" sz="2800" dirty="0" smtClean="0"/>
              <a:t>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2800" dirty="0" smtClean="0"/>
              <a:t>	</a:t>
            </a:r>
            <a:r>
              <a:rPr lang="ru-RU" sz="2800" i="1" dirty="0" err="1" smtClean="0"/>
              <a:t>Каса</a:t>
            </a:r>
            <a:r>
              <a:rPr lang="ru-RU" sz="2800" i="1" dirty="0" smtClean="0"/>
              <a:t> </a:t>
            </a:r>
            <a:r>
              <a:rPr lang="ru-RU" sz="2800" i="1" dirty="0" err="1" smtClean="0"/>
              <a:t>Міла</a:t>
            </a:r>
            <a:endParaRPr lang="ru-RU" sz="2800" i="1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endParaRPr lang="ru-RU" sz="2800" i="1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2800" dirty="0" smtClean="0"/>
              <a:t>	</a:t>
            </a:r>
            <a:r>
              <a:rPr lang="uk-UA" sz="2800" dirty="0" smtClean="0"/>
              <a:t>Фасад будівлі нагадує хитку масу.</a:t>
            </a:r>
            <a:br>
              <a:rPr lang="uk-UA" sz="2800" dirty="0" smtClean="0"/>
            </a:br>
            <a:r>
              <a:rPr lang="uk-UA" sz="2800" dirty="0" smtClean="0"/>
              <a:t>Хвилясті стіни, лоджії-еркери схожі на бджолині стільники.</a:t>
            </a:r>
            <a:endParaRPr lang="ru-RU" sz="2800" dirty="0" smtClean="0"/>
          </a:p>
        </p:txBody>
      </p:sp>
      <p:pic>
        <p:nvPicPr>
          <p:cNvPr id="14339" name="Picture 7" descr="6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08400" y="336550"/>
            <a:ext cx="4487863" cy="6521450"/>
          </a:xfrm>
        </p:spPr>
      </p:pic>
      <p:sp>
        <p:nvSpPr>
          <p:cNvPr id="14340" name="Oval 9"/>
          <p:cNvSpPr>
            <a:spLocks noChangeArrowheads="1"/>
          </p:cNvSpPr>
          <p:nvPr/>
        </p:nvSpPr>
        <p:spPr bwMode="auto">
          <a:xfrm>
            <a:off x="179388" y="6021388"/>
            <a:ext cx="1081087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8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6985000" cy="15113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000" dirty="0" smtClean="0"/>
              <a:t>	</a:t>
            </a:r>
            <a:r>
              <a:rPr lang="uk-UA" sz="2400" dirty="0" err="1" smtClean="0"/>
              <a:t>Гауді</a:t>
            </a:r>
            <a:r>
              <a:rPr lang="uk-UA" sz="2400" dirty="0" smtClean="0"/>
              <a:t>. Каса Міла. Вентиляційні труби на пласкій покрівлі будинку.</a:t>
            </a:r>
            <a:br>
              <a:rPr lang="uk-UA" sz="2400" dirty="0" smtClean="0"/>
            </a:br>
            <a:r>
              <a:rPr lang="uk-UA" sz="2400" dirty="0" smtClean="0"/>
              <a:t>Дах будинку являє собою яскравий квітковий килим, виконаний в кераміці</a:t>
            </a:r>
            <a:endParaRPr lang="ru-RU" sz="2400" dirty="0" smtClean="0"/>
          </a:p>
        </p:txBody>
      </p:sp>
      <p:pic>
        <p:nvPicPr>
          <p:cNvPr id="15363" name="Picture 4" descr="1 Гауди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695450"/>
            <a:ext cx="7632700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Oval 6"/>
          <p:cNvSpPr>
            <a:spLocks noChangeArrowheads="1"/>
          </p:cNvSpPr>
          <p:nvPr/>
        </p:nvSpPr>
        <p:spPr bwMode="auto">
          <a:xfrm>
            <a:off x="179388" y="6021388"/>
            <a:ext cx="1081087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9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107950" y="115888"/>
            <a:ext cx="4038600" cy="449580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dirty="0" err="1" smtClean="0"/>
              <a:t>Гауді</a:t>
            </a:r>
            <a:r>
              <a:rPr lang="ru-RU" sz="2800" dirty="0" smtClean="0"/>
              <a:t>. Барселона. </a:t>
            </a:r>
          </a:p>
          <a:p>
            <a:pPr eaLnBrk="1" hangingPunct="1">
              <a:defRPr/>
            </a:pPr>
            <a:r>
              <a:rPr lang="uk-UA" sz="2800" dirty="0" smtClean="0"/>
              <a:t>Будинок воротаря в парку </a:t>
            </a:r>
            <a:r>
              <a:rPr lang="uk-UA" sz="2800" dirty="0" err="1" smtClean="0"/>
              <a:t>Гюель</a:t>
            </a:r>
            <a:endParaRPr lang="ru-RU" sz="2800" dirty="0" smtClean="0"/>
          </a:p>
        </p:txBody>
      </p:sp>
      <p:pic>
        <p:nvPicPr>
          <p:cNvPr id="16387" name="Picture 7" descr="2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550" y="0"/>
            <a:ext cx="4997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Oval 9"/>
          <p:cNvSpPr>
            <a:spLocks noChangeArrowheads="1"/>
          </p:cNvSpPr>
          <p:nvPr/>
        </p:nvSpPr>
        <p:spPr bwMode="auto">
          <a:xfrm>
            <a:off x="179388" y="6021388"/>
            <a:ext cx="1081087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10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0"/>
            <a:ext cx="3467100" cy="28829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dirty="0" smtClean="0"/>
              <a:t>	</a:t>
            </a:r>
            <a:r>
              <a:rPr lang="ru-RU" dirty="0" err="1" smtClean="0"/>
              <a:t>Гауді</a:t>
            </a:r>
            <a:r>
              <a:rPr lang="ru-RU" dirty="0" smtClean="0"/>
              <a:t>.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dirty="0" smtClean="0"/>
              <a:t>	Парк </a:t>
            </a:r>
            <a:r>
              <a:rPr lang="ru-RU" dirty="0" err="1" smtClean="0"/>
              <a:t>Гюель</a:t>
            </a:r>
            <a:r>
              <a:rPr lang="ru-RU" dirty="0" smtClean="0"/>
              <a:t>. Барселона</a:t>
            </a:r>
          </a:p>
        </p:txBody>
      </p:sp>
      <p:pic>
        <p:nvPicPr>
          <p:cNvPr id="17411" name="Picture 4" descr="7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0"/>
            <a:ext cx="4881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Oval 6"/>
          <p:cNvSpPr>
            <a:spLocks noChangeArrowheads="1"/>
          </p:cNvSpPr>
          <p:nvPr/>
        </p:nvSpPr>
        <p:spPr bwMode="auto">
          <a:xfrm>
            <a:off x="179388" y="6021388"/>
            <a:ext cx="1081087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11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5888"/>
            <a:ext cx="7235825" cy="122555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dirty="0" smtClean="0"/>
              <a:t>Головне </a:t>
            </a:r>
            <a:r>
              <a:rPr lang="ru-RU" sz="2400" b="1" dirty="0" err="1" smtClean="0"/>
              <a:t>творіння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Антоніо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Гауді</a:t>
            </a:r>
            <a:r>
              <a:rPr lang="ru-RU" sz="2400" b="1" dirty="0" smtClean="0"/>
              <a:t> -</a:t>
            </a:r>
            <a:br>
              <a:rPr lang="ru-RU" sz="2400" b="1" dirty="0" smtClean="0"/>
            </a:br>
            <a:r>
              <a:rPr lang="ru-RU" sz="2400" b="1" dirty="0" smtClean="0"/>
              <a:t>собор </a:t>
            </a:r>
            <a:r>
              <a:rPr lang="ru-RU" sz="2400" b="1" dirty="0" err="1" smtClean="0"/>
              <a:t>Саграда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Фамілія</a:t>
            </a:r>
            <a:r>
              <a:rPr lang="ru-RU" sz="2400" b="1" dirty="0" smtClean="0"/>
              <a:t>. Барселона. </a:t>
            </a:r>
            <a:endParaRPr lang="en-US" sz="2400" b="1" dirty="0" smtClean="0"/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dirty="0" smtClean="0"/>
              <a:t>1884-1926гг</a:t>
            </a:r>
          </a:p>
        </p:txBody>
      </p:sp>
      <p:pic>
        <p:nvPicPr>
          <p:cNvPr id="18435" name="Picture 4" descr="8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875"/>
            <a:ext cx="9144000" cy="563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Oval 6"/>
          <p:cNvSpPr>
            <a:spLocks noChangeArrowheads="1"/>
          </p:cNvSpPr>
          <p:nvPr/>
        </p:nvSpPr>
        <p:spPr bwMode="auto">
          <a:xfrm>
            <a:off x="179388" y="6021388"/>
            <a:ext cx="1081087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12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87900" y="1557338"/>
            <a:ext cx="4356100" cy="619283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dirty="0" smtClean="0"/>
              <a:t>Собор </a:t>
            </a:r>
            <a:r>
              <a:rPr lang="ru-RU" dirty="0" err="1" smtClean="0"/>
              <a:t>складається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трьох</a:t>
            </a:r>
            <a:r>
              <a:rPr lang="ru-RU" dirty="0" smtClean="0"/>
              <a:t> </a:t>
            </a:r>
            <a:r>
              <a:rPr lang="ru-RU" dirty="0" err="1" smtClean="0"/>
              <a:t>порталів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символізують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err="1" smtClean="0"/>
              <a:t>Віру</a:t>
            </a:r>
            <a:r>
              <a:rPr lang="ru-RU" dirty="0" smtClean="0"/>
              <a:t>, </a:t>
            </a:r>
            <a:r>
              <a:rPr lang="ru-RU" dirty="0" err="1" smtClean="0"/>
              <a:t>Надію</a:t>
            </a:r>
            <a:r>
              <a:rPr lang="ru-RU" dirty="0" smtClean="0"/>
              <a:t>, </a:t>
            </a:r>
            <a:r>
              <a:rPr lang="ru-RU" dirty="0" err="1" smtClean="0"/>
              <a:t>Любов</a:t>
            </a:r>
            <a:r>
              <a:rPr lang="ru-RU" dirty="0" smtClean="0"/>
              <a:t>. </a:t>
            </a:r>
            <a:br>
              <a:rPr lang="ru-RU" dirty="0" smtClean="0"/>
            </a:br>
            <a:r>
              <a:rPr lang="ru-RU" dirty="0" err="1" smtClean="0"/>
              <a:t>Вишукані</a:t>
            </a:r>
            <a:r>
              <a:rPr lang="ru-RU" dirty="0" smtClean="0"/>
              <a:t> </a:t>
            </a:r>
            <a:r>
              <a:rPr lang="ru-RU" dirty="0" err="1" smtClean="0"/>
              <a:t>силуети</a:t>
            </a:r>
            <a:r>
              <a:rPr lang="ru-RU" dirty="0" smtClean="0"/>
              <a:t> </a:t>
            </a:r>
            <a:r>
              <a:rPr lang="ru-RU" dirty="0" err="1" smtClean="0"/>
              <a:t>чотирьох</a:t>
            </a:r>
            <a:r>
              <a:rPr lang="ru-RU" dirty="0" smtClean="0"/>
              <a:t> веж </a:t>
            </a:r>
            <a:r>
              <a:rPr lang="ru-RU" dirty="0" err="1" smtClean="0"/>
              <a:t>завершуються</a:t>
            </a:r>
            <a:r>
              <a:rPr lang="ru-RU" dirty="0" smtClean="0"/>
              <a:t> </a:t>
            </a:r>
            <a:r>
              <a:rPr lang="ru-RU" dirty="0" err="1" smtClean="0"/>
              <a:t>декоративними</a:t>
            </a:r>
            <a:r>
              <a:rPr lang="ru-RU" dirty="0" smtClean="0"/>
              <a:t> </a:t>
            </a:r>
            <a:r>
              <a:rPr lang="ru-RU" dirty="0" err="1" smtClean="0"/>
              <a:t>хрестами-шпилями</a:t>
            </a:r>
            <a:r>
              <a:rPr lang="ru-RU" dirty="0" smtClean="0"/>
              <a:t> 	</a:t>
            </a:r>
            <a:r>
              <a:rPr lang="ru-RU" dirty="0" smtClean="0">
                <a:solidFill>
                  <a:srgbClr val="000000"/>
                </a:solidFill>
              </a:rPr>
              <a:t>.</a:t>
            </a:r>
          </a:p>
        </p:txBody>
      </p:sp>
      <p:pic>
        <p:nvPicPr>
          <p:cNvPr id="19459" name="Picture 4" descr="11 Гауди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4814888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Oval 7"/>
          <p:cNvSpPr>
            <a:spLocks noChangeArrowheads="1"/>
          </p:cNvSpPr>
          <p:nvPr/>
        </p:nvSpPr>
        <p:spPr bwMode="auto">
          <a:xfrm>
            <a:off x="179388" y="6021388"/>
            <a:ext cx="1081087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13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0"/>
            <a:ext cx="6923088" cy="8636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2800" dirty="0" smtClean="0"/>
              <a:t>Фрагмент порталу </a:t>
            </a:r>
            <a:r>
              <a:rPr lang="ru-RU" sz="2800" dirty="0" err="1" smtClean="0"/>
              <a:t>Саграда</a:t>
            </a:r>
            <a:r>
              <a:rPr lang="ru-RU" sz="2800" dirty="0" smtClean="0"/>
              <a:t> </a:t>
            </a:r>
            <a:r>
              <a:rPr lang="ru-RU" sz="2800" dirty="0" err="1" smtClean="0"/>
              <a:t>Фамілія</a:t>
            </a:r>
            <a:endParaRPr lang="ru-RU" sz="2800" dirty="0" smtClean="0"/>
          </a:p>
        </p:txBody>
      </p:sp>
      <p:pic>
        <p:nvPicPr>
          <p:cNvPr id="20483" name="Picture 4" descr="13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022350"/>
            <a:ext cx="8424863" cy="570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Oval 6"/>
          <p:cNvSpPr>
            <a:spLocks noChangeArrowheads="1"/>
          </p:cNvSpPr>
          <p:nvPr/>
        </p:nvSpPr>
        <p:spPr bwMode="auto">
          <a:xfrm>
            <a:off x="179388" y="6021388"/>
            <a:ext cx="1081087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14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60350"/>
            <a:ext cx="3467100" cy="4970463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dirty="0" err="1" smtClean="0"/>
              <a:t>Гауді</a:t>
            </a:r>
            <a:endParaRPr lang="ru-RU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ru-RU" dirty="0" smtClean="0"/>
          </a:p>
          <a:p>
            <a:pPr eaLnBrk="1" hangingPunct="1">
              <a:lnSpc>
                <a:spcPct val="90000"/>
              </a:lnSpc>
              <a:defRPr/>
            </a:pPr>
            <a:endParaRPr lang="ru-RU" dirty="0" smtClean="0"/>
          </a:p>
          <a:p>
            <a:pPr algn="ctr" eaLnBrk="1" hangingPunct="1">
              <a:lnSpc>
                <a:spcPct val="90000"/>
              </a:lnSpc>
              <a:defRPr/>
            </a:pPr>
            <a:r>
              <a:rPr lang="uk-UA" b="1" dirty="0" err="1" smtClean="0"/>
              <a:t>Навершення</a:t>
            </a:r>
            <a:r>
              <a:rPr lang="uk-UA" b="1" dirty="0" smtClean="0"/>
              <a:t> однієї з башт собору </a:t>
            </a:r>
            <a:r>
              <a:rPr lang="uk-UA" b="1" dirty="0" err="1" smtClean="0"/>
              <a:t>Саграда</a:t>
            </a:r>
            <a:r>
              <a:rPr lang="uk-UA" b="1" dirty="0" smtClean="0"/>
              <a:t> Фамілія</a:t>
            </a:r>
            <a:endParaRPr lang="ru-RU" b="1" dirty="0" smtClean="0"/>
          </a:p>
        </p:txBody>
      </p:sp>
      <p:pic>
        <p:nvPicPr>
          <p:cNvPr id="21507" name="Picture 4" descr="12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0"/>
            <a:ext cx="4649787" cy="678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Oval 6"/>
          <p:cNvSpPr>
            <a:spLocks noChangeArrowheads="1"/>
          </p:cNvSpPr>
          <p:nvPr/>
        </p:nvSpPr>
        <p:spPr bwMode="auto">
          <a:xfrm>
            <a:off x="179388" y="6021388"/>
            <a:ext cx="1081087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15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1857375"/>
            <a:ext cx="3609975" cy="467995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uk-UA" b="1" dirty="0" smtClean="0"/>
              <a:t>Храм, споруджений у традиціях готики, в той же час є породженням епохи модерну</a:t>
            </a:r>
            <a:r>
              <a:rPr lang="uk-UA" dirty="0" smtClean="0"/>
              <a:t>.</a:t>
            </a:r>
            <a:endParaRPr lang="ru-RU" i="1" dirty="0" smtClean="0">
              <a:solidFill>
                <a:srgbClr val="000000"/>
              </a:solidFill>
            </a:endParaRPr>
          </a:p>
        </p:txBody>
      </p:sp>
      <p:pic>
        <p:nvPicPr>
          <p:cNvPr id="22531" name="Picture 4" descr="10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76200"/>
            <a:ext cx="4294187" cy="678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Oval 6"/>
          <p:cNvSpPr>
            <a:spLocks noChangeArrowheads="1"/>
          </p:cNvSpPr>
          <p:nvPr/>
        </p:nvSpPr>
        <p:spPr bwMode="auto">
          <a:xfrm>
            <a:off x="179388" y="6021388"/>
            <a:ext cx="1081087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16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0"/>
            <a:ext cx="7056437" cy="1557338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400" b="1" dirty="0" smtClean="0"/>
              <a:t>Поява хмарочосів на Американському континенті стала справжньою сенсацією. Перший хмарочос чиказького архітектора Луїса </a:t>
            </a:r>
            <a:r>
              <a:rPr lang="uk-UA" sz="2400" b="1" dirty="0" err="1" smtClean="0"/>
              <a:t>Саллівена</a:t>
            </a:r>
            <a:r>
              <a:rPr lang="uk-UA" sz="2400" b="1" dirty="0" smtClean="0"/>
              <a:t> викликав справжній переворот </a:t>
            </a:r>
            <a:r>
              <a:rPr lang="ru-RU" sz="2000" dirty="0" smtClean="0"/>
              <a:t>	</a:t>
            </a:r>
            <a:endParaRPr lang="ru-RU" sz="2400" dirty="0" smtClean="0"/>
          </a:p>
        </p:txBody>
      </p:sp>
      <p:pic>
        <p:nvPicPr>
          <p:cNvPr id="23555" name="Picture 4" descr="14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8125"/>
            <a:ext cx="9144000" cy="534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Oval 7"/>
          <p:cNvSpPr>
            <a:spLocks noChangeArrowheads="1"/>
          </p:cNvSpPr>
          <p:nvPr/>
        </p:nvSpPr>
        <p:spPr bwMode="auto">
          <a:xfrm>
            <a:off x="179388" y="6021388"/>
            <a:ext cx="1081087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17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20605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400" dirty="0" smtClean="0"/>
              <a:t>	</a:t>
            </a:r>
            <a:r>
              <a:rPr lang="ru-RU" sz="2000" b="1" dirty="0" err="1" smtClean="0"/>
              <a:t>Вікна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нерідко</a:t>
            </a:r>
            <a:r>
              <a:rPr lang="ru-RU" sz="2000" b="1" dirty="0" smtClean="0"/>
              <a:t> стали </a:t>
            </a:r>
            <a:r>
              <a:rPr lang="ru-RU" sz="2000" b="1" dirty="0" err="1" smtClean="0"/>
              <a:t>замінювати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стіни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інтер'єри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звільнялися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від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надмірностей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і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перевантаженості</a:t>
            </a:r>
            <a:r>
              <a:rPr lang="ru-RU" sz="2000" b="1" dirty="0" smtClean="0"/>
              <a:t> деталями. </a:t>
            </a:r>
            <a:br>
              <a:rPr lang="ru-RU" sz="2000" b="1" dirty="0" smtClean="0"/>
            </a:br>
            <a:r>
              <a:rPr lang="ru-RU" sz="2000" b="1" dirty="0" err="1" smtClean="0"/>
              <a:t>Сталеві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каркаси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вертикальними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конструкціями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напхані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швидкісними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ліфтами</a:t>
            </a:r>
            <a:r>
              <a:rPr lang="ru-RU" sz="2000" b="1" dirty="0" smtClean="0"/>
              <a:t> та </a:t>
            </a:r>
            <a:r>
              <a:rPr lang="ru-RU" sz="2000" b="1" dirty="0" err="1" smtClean="0"/>
              <a:t>іншою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технікою</a:t>
            </a:r>
            <a:r>
              <a:rPr lang="ru-RU" sz="2000" b="1" dirty="0" smtClean="0"/>
              <a:t>, явно кидали </a:t>
            </a:r>
            <a:r>
              <a:rPr lang="ru-RU" sz="2000" b="1" dirty="0" err="1" smtClean="0"/>
              <a:t>виклик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класиці</a:t>
            </a:r>
            <a:r>
              <a:rPr lang="ru-RU" sz="2000" b="1" dirty="0" smtClean="0"/>
              <a:t>. </a:t>
            </a:r>
            <a:br>
              <a:rPr lang="ru-RU" sz="2000" b="1" dirty="0" smtClean="0"/>
            </a:br>
            <a:r>
              <a:rPr lang="ru-RU" sz="2000" b="1" dirty="0" smtClean="0"/>
              <a:t>Чикаго. </a:t>
            </a:r>
            <a:r>
              <a:rPr lang="ru-RU" sz="2000" b="1" dirty="0" err="1" smtClean="0"/>
              <a:t>Хмарочоси</a:t>
            </a:r>
            <a:r>
              <a:rPr lang="ru-RU" sz="2000" b="1" dirty="0" smtClean="0"/>
              <a:t>. </a:t>
            </a:r>
            <a:endParaRPr lang="ru-RU" sz="2000" b="1" i="1" dirty="0" smtClean="0"/>
          </a:p>
        </p:txBody>
      </p:sp>
      <p:pic>
        <p:nvPicPr>
          <p:cNvPr id="24579" name="Picture 4" descr="15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92313"/>
            <a:ext cx="9144000" cy="486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Oval 6"/>
          <p:cNvSpPr>
            <a:spLocks noChangeArrowheads="1"/>
          </p:cNvSpPr>
          <p:nvPr/>
        </p:nvSpPr>
        <p:spPr bwMode="auto">
          <a:xfrm>
            <a:off x="179388" y="6021388"/>
            <a:ext cx="1081087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18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60350"/>
            <a:ext cx="7308850" cy="1008063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2800" dirty="0" smtClean="0"/>
              <a:t>Райт. </a:t>
            </a:r>
            <a:r>
              <a:rPr lang="ru-RU" sz="2800" dirty="0" err="1" smtClean="0"/>
              <a:t>Будівля</a:t>
            </a:r>
            <a:r>
              <a:rPr lang="ru-RU" sz="2800" dirty="0" smtClean="0"/>
              <a:t> музею </a:t>
            </a:r>
            <a:r>
              <a:rPr lang="ru-RU" sz="2800" dirty="0" err="1" smtClean="0"/>
              <a:t>сучасного</a:t>
            </a:r>
            <a:r>
              <a:rPr lang="ru-RU" sz="2800" dirty="0" smtClean="0"/>
              <a:t> </a:t>
            </a:r>
            <a:r>
              <a:rPr lang="ru-RU" sz="2800" dirty="0" err="1" smtClean="0"/>
              <a:t>мистецтва</a:t>
            </a:r>
            <a:r>
              <a:rPr lang="ru-RU" sz="2800" dirty="0" smtClean="0"/>
              <a:t> </a:t>
            </a:r>
            <a:r>
              <a:rPr lang="ru-RU" sz="2800" dirty="0" err="1" smtClean="0"/>
              <a:t>Гуггенхейма</a:t>
            </a:r>
            <a:r>
              <a:rPr lang="ru-RU" sz="2800" dirty="0" smtClean="0"/>
              <a:t> в Нью-Йорку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endParaRPr lang="ru-RU" sz="2800" dirty="0" smtClean="0"/>
          </a:p>
        </p:txBody>
      </p:sp>
      <p:pic>
        <p:nvPicPr>
          <p:cNvPr id="25603" name="Picture 4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349375"/>
            <a:ext cx="7848600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Oval 6"/>
          <p:cNvSpPr>
            <a:spLocks noChangeArrowheads="1"/>
          </p:cNvSpPr>
          <p:nvPr/>
        </p:nvSpPr>
        <p:spPr bwMode="auto">
          <a:xfrm>
            <a:off x="179388" y="6021388"/>
            <a:ext cx="1081087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19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ChangeArrowheads="1"/>
          </p:cNvSpPr>
          <p:nvPr>
            <p:ph type="title"/>
          </p:nvPr>
        </p:nvSpPr>
        <p:spPr>
          <a:xfrm>
            <a:off x="6156325" y="981075"/>
            <a:ext cx="2746375" cy="6178550"/>
          </a:xfrm>
        </p:spPr>
        <p:txBody>
          <a:bodyPr/>
          <a:lstStyle/>
          <a:p>
            <a:pPr eaLnBrk="1" hangingPunct="1">
              <a:defRPr/>
            </a:pPr>
            <a:r>
              <a:rPr lang="uk-UA" sz="2400" dirty="0" smtClean="0"/>
              <a:t>Відвідувачі музею </a:t>
            </a:r>
            <a:r>
              <a:rPr lang="uk-UA" sz="2400" dirty="0" err="1" smtClean="0"/>
              <a:t>Гуггенхейма</a:t>
            </a:r>
            <a:r>
              <a:rPr lang="uk-UA" sz="2400" dirty="0" smtClean="0"/>
              <a:t> починають перегляд зверху і по спіралі спускаються вниз. Цю унікальну концепцію розташування залів запропонував архітектор Ф. Л. </a:t>
            </a:r>
            <a:r>
              <a:rPr lang="uk-UA" sz="2400" dirty="0" err="1" smtClean="0"/>
              <a:t>Райт</a:t>
            </a:r>
            <a:r>
              <a:rPr lang="uk-UA" sz="2400" dirty="0" smtClean="0"/>
              <a:t>.</a:t>
            </a:r>
            <a:endParaRPr lang="ru-RU" sz="2400" dirty="0" smtClean="0">
              <a:solidFill>
                <a:srgbClr val="000000"/>
              </a:solidFill>
            </a:endParaRPr>
          </a:p>
        </p:txBody>
      </p:sp>
      <p:pic>
        <p:nvPicPr>
          <p:cNvPr id="26627" name="Picture 5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68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Oval 7"/>
          <p:cNvSpPr>
            <a:spLocks noChangeArrowheads="1"/>
          </p:cNvSpPr>
          <p:nvPr/>
        </p:nvSpPr>
        <p:spPr bwMode="auto">
          <a:xfrm>
            <a:off x="179388" y="6021388"/>
            <a:ext cx="1081087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20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4186238" cy="149860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/>
              <a:t>Райт. Музей Гуггенхейма.</a:t>
            </a:r>
          </a:p>
        </p:txBody>
      </p:sp>
      <p:pic>
        <p:nvPicPr>
          <p:cNvPr id="27651" name="Picture 5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420938"/>
            <a:ext cx="4392613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6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0"/>
            <a:ext cx="4492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Oval 9"/>
          <p:cNvSpPr>
            <a:spLocks noChangeArrowheads="1"/>
          </p:cNvSpPr>
          <p:nvPr/>
        </p:nvSpPr>
        <p:spPr bwMode="auto">
          <a:xfrm>
            <a:off x="179388" y="6021388"/>
            <a:ext cx="1081087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21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0"/>
            <a:ext cx="7210425" cy="9810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dirty="0" smtClean="0"/>
              <a:t>Купол будинку музею в Нью-Йорку.</a:t>
            </a:r>
            <a:br>
              <a:rPr lang="uk-UA" dirty="0" smtClean="0"/>
            </a:br>
            <a:r>
              <a:rPr lang="uk-UA" dirty="0" smtClean="0"/>
              <a:t>  Вид зсередини</a:t>
            </a:r>
            <a:endParaRPr lang="ru-RU" dirty="0" smtClean="0"/>
          </a:p>
        </p:txBody>
      </p:sp>
      <p:pic>
        <p:nvPicPr>
          <p:cNvPr id="28675" name="Picture 4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7575"/>
            <a:ext cx="9144000" cy="594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Oval 6"/>
          <p:cNvSpPr>
            <a:spLocks noChangeArrowheads="1"/>
          </p:cNvSpPr>
          <p:nvPr/>
        </p:nvSpPr>
        <p:spPr bwMode="auto">
          <a:xfrm>
            <a:off x="179388" y="6021388"/>
            <a:ext cx="1081087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22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-180975" y="0"/>
            <a:ext cx="8682038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dirty="0" smtClean="0">
                <a:solidFill>
                  <a:schemeClr val="tx1"/>
                </a:solidFill>
              </a:rPr>
              <a:t>Райт. </a:t>
            </a:r>
            <a:r>
              <a:rPr lang="ru-RU" sz="3600" dirty="0" err="1" smtClean="0">
                <a:solidFill>
                  <a:schemeClr val="tx1"/>
                </a:solidFill>
              </a:rPr>
              <a:t>Будинок</a:t>
            </a:r>
            <a:r>
              <a:rPr lang="ru-RU" sz="3600" dirty="0" smtClean="0">
                <a:solidFill>
                  <a:schemeClr val="tx1"/>
                </a:solidFill>
              </a:rPr>
              <a:t> Кауфмана «</a:t>
            </a:r>
            <a:r>
              <a:rPr lang="ru-RU" sz="3600" dirty="0" err="1" smtClean="0">
                <a:solidFill>
                  <a:schemeClr val="tx1"/>
                </a:solidFill>
              </a:rPr>
              <a:t>Будинок</a:t>
            </a:r>
            <a:r>
              <a:rPr lang="ru-RU" sz="3600" dirty="0" smtClean="0">
                <a:solidFill>
                  <a:schemeClr val="tx1"/>
                </a:solidFill>
              </a:rPr>
              <a:t> над </a:t>
            </a:r>
            <a:r>
              <a:rPr lang="ru-RU" sz="3600" dirty="0" err="1" smtClean="0">
                <a:solidFill>
                  <a:schemeClr val="tx1"/>
                </a:solidFill>
              </a:rPr>
              <a:t>водоспадом</a:t>
            </a:r>
            <a:r>
              <a:rPr lang="ru-RU" sz="3600" dirty="0" smtClean="0">
                <a:solidFill>
                  <a:schemeClr val="tx1"/>
                </a:solidFill>
              </a:rPr>
              <a:t>» в Бер-Ране США. 1936</a:t>
            </a:r>
          </a:p>
        </p:txBody>
      </p:sp>
      <p:pic>
        <p:nvPicPr>
          <p:cNvPr id="29699" name="Picture 4" descr="16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lum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196975"/>
            <a:ext cx="9144000" cy="57054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0" name="Oval 6"/>
          <p:cNvSpPr>
            <a:spLocks noChangeArrowheads="1"/>
          </p:cNvSpPr>
          <p:nvPr/>
        </p:nvSpPr>
        <p:spPr bwMode="auto">
          <a:xfrm>
            <a:off x="0" y="5949950"/>
            <a:ext cx="1081088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23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88913"/>
            <a:ext cx="6985000" cy="145415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dirty="0" smtClean="0"/>
              <a:t>	 </a:t>
            </a:r>
            <a:r>
              <a:rPr lang="ru-RU" sz="2000" b="1" dirty="0" smtClean="0"/>
              <a:t>Вальтер </a:t>
            </a:r>
            <a:r>
              <a:rPr lang="ru-RU" sz="2000" b="1" dirty="0" err="1" smtClean="0"/>
              <a:t>Гропіус</a:t>
            </a:r>
            <a:r>
              <a:rPr lang="ru-RU" sz="2000" b="1" dirty="0" smtClean="0"/>
              <a:t>. «</a:t>
            </a:r>
            <a:r>
              <a:rPr lang="ru-RU" sz="2000" b="1" dirty="0" err="1" smtClean="0"/>
              <a:t>Баугауз</a:t>
            </a:r>
            <a:r>
              <a:rPr lang="ru-RU" sz="2000" b="1" dirty="0" smtClean="0"/>
              <a:t>» - </a:t>
            </a:r>
            <a:r>
              <a:rPr lang="ru-RU" sz="2000" b="1" dirty="0" err="1" smtClean="0"/>
              <a:t>будівля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Школи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мистецтв</a:t>
            </a:r>
            <a:r>
              <a:rPr lang="ru-RU" sz="2000" b="1" dirty="0" smtClean="0"/>
              <a:t> у </a:t>
            </a:r>
            <a:r>
              <a:rPr lang="ru-RU" sz="2000" b="1" dirty="0" err="1" smtClean="0"/>
              <a:t>місті</a:t>
            </a:r>
            <a:r>
              <a:rPr lang="ru-RU" sz="2000" b="1" dirty="0" smtClean="0"/>
              <a:t> Дессау. </a:t>
            </a:r>
            <a:r>
              <a:rPr lang="ru-RU" sz="2000" b="1" dirty="0" err="1" smtClean="0"/>
              <a:t>Німеччина</a:t>
            </a:r>
            <a:r>
              <a:rPr lang="ru-RU" sz="2000" b="1" dirty="0" smtClean="0"/>
              <a:t>.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000" b="1" dirty="0" smtClean="0"/>
              <a:t>1925-26гг</a:t>
            </a:r>
          </a:p>
        </p:txBody>
      </p:sp>
      <p:pic>
        <p:nvPicPr>
          <p:cNvPr id="30723" name="Picture 4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89050"/>
            <a:ext cx="9144000" cy="556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Oval 6"/>
          <p:cNvSpPr>
            <a:spLocks noChangeArrowheads="1"/>
          </p:cNvSpPr>
          <p:nvPr/>
        </p:nvSpPr>
        <p:spPr bwMode="auto">
          <a:xfrm>
            <a:off x="179388" y="5949950"/>
            <a:ext cx="1081087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24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6985000" cy="158432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800" dirty="0" smtClean="0"/>
              <a:t>Видатний архітектор конструктивізму в XX ст. - </a:t>
            </a:r>
            <a:r>
              <a:rPr lang="uk-UA" sz="2800" dirty="0" err="1" smtClean="0"/>
              <a:t>Ле</a:t>
            </a:r>
            <a:r>
              <a:rPr lang="uk-UA" sz="2800" dirty="0" smtClean="0"/>
              <a:t> </a:t>
            </a:r>
            <a:r>
              <a:rPr lang="uk-UA" sz="2800" dirty="0" err="1" smtClean="0"/>
              <a:t>Корбюзье</a:t>
            </a:r>
            <a:r>
              <a:rPr lang="uk-UA" sz="2800" dirty="0" smtClean="0"/>
              <a:t>, творець «всесвітнього стилю».</a:t>
            </a:r>
            <a:endParaRPr lang="ru-RU" sz="28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2800" dirty="0" smtClean="0"/>
          </a:p>
        </p:txBody>
      </p:sp>
      <p:pic>
        <p:nvPicPr>
          <p:cNvPr id="31747" name="Picture 4" descr="23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3238"/>
            <a:ext cx="9144000" cy="508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Oval 7"/>
          <p:cNvSpPr>
            <a:spLocks noChangeArrowheads="1"/>
          </p:cNvSpPr>
          <p:nvPr/>
        </p:nvSpPr>
        <p:spPr bwMode="auto">
          <a:xfrm>
            <a:off x="179388" y="5949950"/>
            <a:ext cx="1081087" cy="720725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00"/>
                </a:solidFill>
              </a:rPr>
              <a:t>25</a:t>
            </a:r>
          </a:p>
        </p:txBody>
      </p:sp>
      <p:sp>
        <p:nvSpPr>
          <p:cNvPr id="31749" name="Прямоугольник 5"/>
          <p:cNvSpPr>
            <a:spLocks noChangeArrowheads="1"/>
          </p:cNvSpPr>
          <p:nvPr/>
        </p:nvSpPr>
        <p:spPr bwMode="auto">
          <a:xfrm>
            <a:off x="642938" y="1357313"/>
            <a:ext cx="792956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uk-UA" sz="2000"/>
              <a:t>Основи для «нової архітектури» він шукав у чисто геометричних формах, лініях під прямим кутом, в бездоганних поєднаннях вертикалі і горизонталі, в абсолютному білому кольорі.</a:t>
            </a:r>
            <a:br>
              <a:rPr lang="uk-UA" sz="2000"/>
            </a:br>
            <a:r>
              <a:rPr lang="uk-UA" sz="2000"/>
              <a:t>Ле Корбюзье. Вілла Савой. 1927-31гг. Пуассі</a:t>
            </a:r>
            <a:endParaRPr lang="ru-RU" sz="200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азрез">
  <a:themeElements>
    <a:clrScheme name="Разрез 9">
      <a:dk1>
        <a:srgbClr val="000000"/>
      </a:dk1>
      <a:lt1>
        <a:srgbClr val="FFFFFF"/>
      </a:lt1>
      <a:dk2>
        <a:srgbClr val="000000"/>
      </a:dk2>
      <a:lt2>
        <a:srgbClr val="E6E6E6"/>
      </a:lt2>
      <a:accent1>
        <a:srgbClr val="66CCFF"/>
      </a:accent1>
      <a:accent2>
        <a:srgbClr val="9999FF"/>
      </a:accent2>
      <a:accent3>
        <a:srgbClr val="FFFFFF"/>
      </a:accent3>
      <a:accent4>
        <a:srgbClr val="000000"/>
      </a:accent4>
      <a:accent5>
        <a:srgbClr val="B8E2FF"/>
      </a:accent5>
      <a:accent6>
        <a:srgbClr val="8A8AE7"/>
      </a:accent6>
      <a:hlink>
        <a:srgbClr val="3333CC"/>
      </a:hlink>
      <a:folHlink>
        <a:srgbClr val="008080"/>
      </a:folHlink>
    </a:clrScheme>
    <a:fontScheme name="Разрез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Разрез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зрез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зрез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520</TotalTime>
  <Words>600</Words>
  <Application>Microsoft Office PowerPoint</Application>
  <PresentationFormat>Экран (4:3)</PresentationFormat>
  <Paragraphs>81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4" baseType="lpstr">
      <vt:lpstr>Tahoma</vt:lpstr>
      <vt:lpstr>Arial</vt:lpstr>
      <vt:lpstr>Wingdings</vt:lpstr>
      <vt:lpstr>Calibri</vt:lpstr>
      <vt:lpstr>Разрез</vt:lpstr>
      <vt:lpstr>Модерн в архітектурі</vt:lpstr>
      <vt:lpstr>Презентация PowerPoint</vt:lpstr>
      <vt:lpstr>Презентация PowerPoint</vt:lpstr>
      <vt:lpstr>Характерні риси архітектури модерну</vt:lpstr>
      <vt:lpstr>Ейфелева вежа </vt:lpstr>
      <vt:lpstr>Ейфелева вежа в Парижі</vt:lpstr>
      <vt:lpstr>Найбільш значні архітектори модерну:  </vt:lpstr>
      <vt:lpstr>Презентация PowerPoint</vt:lpstr>
      <vt:lpstr>Презентация PowerPoint</vt:lpstr>
      <vt:lpstr>Гауді.  Будинок Каса Батльо, Фасад. </vt:lpstr>
      <vt:lpstr>Гауди. Дом Каса Батльо.  Виртуозное использование цвета и пластической культуры материала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Відвідувачі музею Гуггенхейма починають перегляд зверху і по спіралі спускаються вниз. Цю унікальну концепцію розташування залів запропонував архітектор Ф. Л. Райт.</vt:lpstr>
      <vt:lpstr>Райт. Музей Гуггенхейма.</vt:lpstr>
      <vt:lpstr>Презентация PowerPoint</vt:lpstr>
      <vt:lpstr>Райт. Будинок Кауфмана «Будинок над водоспадом» в Бер-Ране США. 1936</vt:lpstr>
      <vt:lpstr>Презентация PowerPoint</vt:lpstr>
      <vt:lpstr>Презентация PowerPoint</vt:lpstr>
    </vt:vector>
  </TitlesOfParts>
  <Company>Дом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урока: «Архитектура: от модерна до конструктивизма»</dc:title>
  <dc:creator>Дегтярева</dc:creator>
  <cp:lastModifiedBy>Admin</cp:lastModifiedBy>
  <cp:revision>57</cp:revision>
  <dcterms:created xsi:type="dcterms:W3CDTF">2008-04-21T12:13:15Z</dcterms:created>
  <dcterms:modified xsi:type="dcterms:W3CDTF">2012-03-19T18:02:39Z</dcterms:modified>
</cp:coreProperties>
</file>