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8"/>
          <p:cNvGrpSpPr>
            <a:grpSpLocks/>
          </p:cNvGrpSpPr>
          <p:nvPr/>
        </p:nvGrpSpPr>
        <p:grpSpPr bwMode="auto">
          <a:xfrm>
            <a:off x="0" y="2895600"/>
            <a:ext cx="9144000" cy="3962400"/>
            <a:chOff x="0" y="1824"/>
            <a:chExt cx="5760" cy="2496"/>
          </a:xfrm>
        </p:grpSpPr>
        <p:grpSp>
          <p:nvGrpSpPr>
            <p:cNvPr id="5" name="Group 117"/>
            <p:cNvGrpSpPr>
              <a:grpSpLocks/>
            </p:cNvGrpSpPr>
            <p:nvPr userDrawn="1"/>
          </p:nvGrpSpPr>
          <p:grpSpPr bwMode="auto">
            <a:xfrm>
              <a:off x="0" y="1824"/>
              <a:ext cx="5760" cy="2496"/>
              <a:chOff x="0" y="1824"/>
              <a:chExt cx="5760" cy="2496"/>
            </a:xfrm>
          </p:grpSpPr>
          <p:sp>
            <p:nvSpPr>
              <p:cNvPr id="14" name="Rectangle 102"/>
              <p:cNvSpPr>
                <a:spLocks noChangeArrowheads="1"/>
              </p:cNvSpPr>
              <p:nvPr userDrawn="1"/>
            </p:nvSpPr>
            <p:spPr bwMode="ltGray">
              <a:xfrm>
                <a:off x="5280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5" name="Rectangle 103"/>
              <p:cNvSpPr>
                <a:spLocks noChangeArrowheads="1"/>
              </p:cNvSpPr>
              <p:nvPr userDrawn="1"/>
            </p:nvSpPr>
            <p:spPr bwMode="ltGray">
              <a:xfrm>
                <a:off x="144" y="3264"/>
                <a:ext cx="336" cy="10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6" name="Rectangle 3"/>
              <p:cNvSpPr>
                <a:spLocks noChangeArrowheads="1"/>
              </p:cNvSpPr>
              <p:nvPr userDrawn="1"/>
            </p:nvSpPr>
            <p:spPr bwMode="ltGray">
              <a:xfrm>
                <a:off x="5280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7" name="Rectangle 4"/>
              <p:cNvSpPr>
                <a:spLocks noChangeArrowheads="1"/>
              </p:cNvSpPr>
              <p:nvPr userDrawn="1"/>
            </p:nvSpPr>
            <p:spPr bwMode="hidden">
              <a:xfrm>
                <a:off x="0" y="1824"/>
                <a:ext cx="5760" cy="288"/>
              </a:xfrm>
              <a:prstGeom prst="rect">
                <a:avLst/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8" name="Rectangle 5"/>
              <p:cNvSpPr>
                <a:spLocks noChangeArrowheads="1"/>
              </p:cNvSpPr>
              <p:nvPr userDrawn="1"/>
            </p:nvSpPr>
            <p:spPr bwMode="hidden">
              <a:xfrm>
                <a:off x="5616" y="2064"/>
                <a:ext cx="144" cy="2256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 userDrawn="1"/>
            </p:nvSpPr>
            <p:spPr bwMode="hidden">
              <a:xfrm>
                <a:off x="0" y="2112"/>
                <a:ext cx="144" cy="2208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20" name="Rectangle 7"/>
              <p:cNvSpPr>
                <a:spLocks noChangeArrowheads="1"/>
              </p:cNvSpPr>
              <p:nvPr userDrawn="1"/>
            </p:nvSpPr>
            <p:spPr bwMode="ltGray">
              <a:xfrm>
                <a:off x="144" y="2496"/>
                <a:ext cx="336" cy="1056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grpSp>
            <p:nvGrpSpPr>
              <p:cNvPr id="21" name="Group 8"/>
              <p:cNvGrpSpPr>
                <a:grpSpLocks/>
              </p:cNvGrpSpPr>
              <p:nvPr userDrawn="1"/>
            </p:nvGrpSpPr>
            <p:grpSpPr bwMode="auto">
              <a:xfrm>
                <a:off x="8" y="2032"/>
                <a:ext cx="5724" cy="608"/>
                <a:chOff x="8" y="32"/>
                <a:chExt cx="5724" cy="608"/>
              </a:xfrm>
            </p:grpSpPr>
            <p:sp>
              <p:nvSpPr>
                <p:cNvPr id="23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  <p:sp>
              <p:nvSpPr>
                <p:cNvPr id="24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  <p:grpSp>
              <p:nvGrpSpPr>
                <p:cNvPr id="25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71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>
                      <a:gd name="T0" fmla="*/ 230 w 230"/>
                      <a:gd name="T1" fmla="*/ 0 h 96"/>
                      <a:gd name="T2" fmla="*/ 182 w 230"/>
                      <a:gd name="T3" fmla="*/ 0 h 96"/>
                      <a:gd name="T4" fmla="*/ 0 w 230"/>
                      <a:gd name="T5" fmla="*/ 128 h 96"/>
                      <a:gd name="T6" fmla="*/ 86 w 230"/>
                      <a:gd name="T7" fmla="*/ 157 h 96"/>
                      <a:gd name="T8" fmla="*/ 204 w 230"/>
                      <a:gd name="T9" fmla="*/ 157 h 96"/>
                      <a:gd name="T10" fmla="*/ 230 w 230"/>
                      <a:gd name="T11" fmla="*/ 0 h 9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72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>
                      <a:gd name="T0" fmla="*/ 230 w 230"/>
                      <a:gd name="T1" fmla="*/ 0 h 96"/>
                      <a:gd name="T2" fmla="*/ 182 w 230"/>
                      <a:gd name="T3" fmla="*/ 0 h 96"/>
                      <a:gd name="T4" fmla="*/ 0 w 230"/>
                      <a:gd name="T5" fmla="*/ 128 h 96"/>
                      <a:gd name="T6" fmla="*/ 86 w 230"/>
                      <a:gd name="T7" fmla="*/ 157 h 96"/>
                      <a:gd name="T8" fmla="*/ 204 w 230"/>
                      <a:gd name="T9" fmla="*/ 157 h 96"/>
                      <a:gd name="T10" fmla="*/ 230 w 230"/>
                      <a:gd name="T11" fmla="*/ 0 h 9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grpSp>
                <p:nvGrpSpPr>
                  <p:cNvPr id="73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74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4" cy="112"/>
                      <a:chOff x="0" y="283"/>
                      <a:chExt cx="5761" cy="220"/>
                    </a:xfrm>
                  </p:grpSpPr>
                  <p:grpSp>
                    <p:nvGrpSpPr>
                      <p:cNvPr id="88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2" cy="220"/>
                        <a:chOff x="240" y="720"/>
                        <a:chExt cx="3950" cy="1064"/>
                      </a:xfrm>
                    </p:grpSpPr>
                    <p:sp>
                      <p:nvSpPr>
                        <p:cNvPr id="107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8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0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89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4" y="283"/>
                        <a:ext cx="822" cy="220"/>
                        <a:chOff x="225" y="720"/>
                        <a:chExt cx="3949" cy="1064"/>
                      </a:xfrm>
                    </p:grpSpPr>
                    <p:sp>
                      <p:nvSpPr>
                        <p:cNvPr id="105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3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6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82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90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7" y="283"/>
                        <a:ext cx="824" cy="220"/>
                        <a:chOff x="1647" y="283"/>
                        <a:chExt cx="824" cy="220"/>
                      </a:xfrm>
                    </p:grpSpPr>
                    <p:sp>
                      <p:nvSpPr>
                        <p:cNvPr id="103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7" y="283"/>
                          <a:ext cx="416" cy="220"/>
                        </a:xfrm>
                        <a:custGeom>
                          <a:avLst/>
                          <a:gdLst>
                            <a:gd name="T0" fmla="*/ 0 w 2012"/>
                            <a:gd name="T1" fmla="*/ 0 h 1064"/>
                            <a:gd name="T2" fmla="*/ 0 w 2012"/>
                            <a:gd name="T3" fmla="*/ 0 h 1064"/>
                            <a:gd name="T4" fmla="*/ 0 w 2012"/>
                            <a:gd name="T5" fmla="*/ 0 h 1064"/>
                            <a:gd name="T6" fmla="*/ 1 w 2012"/>
                            <a:gd name="T7" fmla="*/ 0 h 1064"/>
                            <a:gd name="T8" fmla="*/ 1 w 2012"/>
                            <a:gd name="T9" fmla="*/ 0 h 1064"/>
                            <a:gd name="T10" fmla="*/ 1 w 2012"/>
                            <a:gd name="T11" fmla="*/ 0 h 1064"/>
                            <a:gd name="T12" fmla="*/ 0 w 2012"/>
                            <a:gd name="T13" fmla="*/ 0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4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5" y="283"/>
                          <a:ext cx="416" cy="220"/>
                        </a:xfrm>
                        <a:custGeom>
                          <a:avLst/>
                          <a:gdLst>
                            <a:gd name="T0" fmla="*/ 0 w 2012"/>
                            <a:gd name="T1" fmla="*/ 0 h 1064"/>
                            <a:gd name="T2" fmla="*/ 0 w 2012"/>
                            <a:gd name="T3" fmla="*/ 0 h 1064"/>
                            <a:gd name="T4" fmla="*/ 0 w 2012"/>
                            <a:gd name="T5" fmla="*/ 0 h 1064"/>
                            <a:gd name="T6" fmla="*/ 1 w 2012"/>
                            <a:gd name="T7" fmla="*/ 0 h 1064"/>
                            <a:gd name="T8" fmla="*/ 1 w 2012"/>
                            <a:gd name="T9" fmla="*/ 0 h 1064"/>
                            <a:gd name="T10" fmla="*/ 1 w 2012"/>
                            <a:gd name="T11" fmla="*/ 0 h 1064"/>
                            <a:gd name="T12" fmla="*/ 0 w 2012"/>
                            <a:gd name="T13" fmla="*/ 0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91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71" y="283"/>
                        <a:ext cx="822" cy="220"/>
                        <a:chOff x="232" y="720"/>
                        <a:chExt cx="3949" cy="1064"/>
                      </a:xfrm>
                    </p:grpSpPr>
                    <p:sp>
                      <p:nvSpPr>
                        <p:cNvPr id="101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1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2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90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92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2" y="283"/>
                        <a:ext cx="822" cy="220"/>
                        <a:chOff x="254" y="720"/>
                        <a:chExt cx="3950" cy="1064"/>
                      </a:xfrm>
                    </p:grpSpPr>
                    <p:sp>
                      <p:nvSpPr>
                        <p:cNvPr id="99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5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0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5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93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4" cy="220"/>
                        <a:chOff x="230" y="720"/>
                        <a:chExt cx="3960" cy="1064"/>
                      </a:xfrm>
                    </p:grpSpPr>
                    <p:sp>
                      <p:nvSpPr>
                        <p:cNvPr id="97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9" y="720"/>
                          <a:ext cx="199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0 w 2012"/>
                            <a:gd name="T5" fmla="*/ 1064 h 1064"/>
                            <a:gd name="T6" fmla="*/ 1721 w 2012"/>
                            <a:gd name="T7" fmla="*/ 1064 h 1064"/>
                            <a:gd name="T8" fmla="*/ 1955 w 2012"/>
                            <a:gd name="T9" fmla="*/ 1064 h 1064"/>
                            <a:gd name="T10" fmla="*/ 1955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98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89" y="720"/>
                          <a:ext cx="199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0 w 2012"/>
                            <a:gd name="T5" fmla="*/ 1064 h 1064"/>
                            <a:gd name="T6" fmla="*/ 1721 w 2012"/>
                            <a:gd name="T7" fmla="*/ 1064 h 1064"/>
                            <a:gd name="T8" fmla="*/ 1955 w 2012"/>
                            <a:gd name="T9" fmla="*/ 1064 h 1064"/>
                            <a:gd name="T10" fmla="*/ 1955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94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9" y="283"/>
                        <a:ext cx="822" cy="220"/>
                        <a:chOff x="269" y="720"/>
                        <a:chExt cx="3951" cy="1064"/>
                      </a:xfrm>
                    </p:grpSpPr>
                    <p:sp>
                      <p:nvSpPr>
                        <p:cNvPr id="95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1" y="720"/>
                          <a:ext cx="1989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5 w 2012"/>
                            <a:gd name="T7" fmla="*/ 1064 h 1064"/>
                            <a:gd name="T8" fmla="*/ 1912 w 2012"/>
                            <a:gd name="T9" fmla="*/ 1064 h 1064"/>
                            <a:gd name="T10" fmla="*/ 1912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96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31" y="720"/>
                          <a:ext cx="1989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5 w 2012"/>
                            <a:gd name="T7" fmla="*/ 1064 h 1064"/>
                            <a:gd name="T8" fmla="*/ 1912 w 2012"/>
                            <a:gd name="T9" fmla="*/ 1064 h 1064"/>
                            <a:gd name="T10" fmla="*/ 1912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75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7" cy="112"/>
                      <a:chOff x="240" y="720"/>
                      <a:chExt cx="3980" cy="1064"/>
                    </a:xfrm>
                  </p:grpSpPr>
                  <p:sp>
                    <p:nvSpPr>
                      <p:cNvPr id="86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87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76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84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85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77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3" y="463"/>
                      <a:ext cx="417" cy="112"/>
                      <a:chOff x="1646" y="283"/>
                      <a:chExt cx="823" cy="220"/>
                    </a:xfrm>
                  </p:grpSpPr>
                  <p:sp>
                    <p:nvSpPr>
                      <p:cNvPr id="82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>
                          <a:gd name="T0" fmla="*/ 0 w 2012"/>
                          <a:gd name="T1" fmla="*/ 0 h 1064"/>
                          <a:gd name="T2" fmla="*/ 0 w 2012"/>
                          <a:gd name="T3" fmla="*/ 0 h 1064"/>
                          <a:gd name="T4" fmla="*/ 0 w 2012"/>
                          <a:gd name="T5" fmla="*/ 0 h 1064"/>
                          <a:gd name="T6" fmla="*/ 1 w 2012"/>
                          <a:gd name="T7" fmla="*/ 0 h 1064"/>
                          <a:gd name="T8" fmla="*/ 1 w 2012"/>
                          <a:gd name="T9" fmla="*/ 0 h 1064"/>
                          <a:gd name="T10" fmla="*/ 1 w 2012"/>
                          <a:gd name="T11" fmla="*/ 0 h 1064"/>
                          <a:gd name="T12" fmla="*/ 0 w 2012"/>
                          <a:gd name="T13" fmla="*/ 0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83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>
                          <a:gd name="T0" fmla="*/ 0 w 2012"/>
                          <a:gd name="T1" fmla="*/ 0 h 1064"/>
                          <a:gd name="T2" fmla="*/ 0 w 2012"/>
                          <a:gd name="T3" fmla="*/ 0 h 1064"/>
                          <a:gd name="T4" fmla="*/ 0 w 2012"/>
                          <a:gd name="T5" fmla="*/ 0 h 1064"/>
                          <a:gd name="T6" fmla="*/ 1 w 2012"/>
                          <a:gd name="T7" fmla="*/ 0 h 1064"/>
                          <a:gd name="T8" fmla="*/ 1 w 2012"/>
                          <a:gd name="T9" fmla="*/ 0 h 1064"/>
                          <a:gd name="T10" fmla="*/ 1 w 2012"/>
                          <a:gd name="T11" fmla="*/ 0 h 1064"/>
                          <a:gd name="T12" fmla="*/ 0 w 2012"/>
                          <a:gd name="T13" fmla="*/ 0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78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7" cy="112"/>
                      <a:chOff x="240" y="720"/>
                      <a:chExt cx="3980" cy="1064"/>
                    </a:xfrm>
                  </p:grpSpPr>
                  <p:sp>
                    <p:nvSpPr>
                      <p:cNvPr id="80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81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sp>
                  <p:nvSpPr>
                    <p:cNvPr id="79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>
                        <a:gd name="T0" fmla="*/ 0 w 2012"/>
                        <a:gd name="T1" fmla="*/ 0 h 1064"/>
                        <a:gd name="T2" fmla="*/ 0 w 2012"/>
                        <a:gd name="T3" fmla="*/ 0 h 1064"/>
                        <a:gd name="T4" fmla="*/ 0 w 2012"/>
                        <a:gd name="T5" fmla="*/ 0 h 1064"/>
                        <a:gd name="T6" fmla="*/ 0 w 2012"/>
                        <a:gd name="T7" fmla="*/ 0 h 1064"/>
                        <a:gd name="T8" fmla="*/ 0 w 2012"/>
                        <a:gd name="T9" fmla="*/ 0 h 1064"/>
                        <a:gd name="T10" fmla="*/ 0 w 2012"/>
                        <a:gd name="T11" fmla="*/ 0 h 1064"/>
                        <a:gd name="T12" fmla="*/ 0 w 2012"/>
                        <a:gd name="T13" fmla="*/ 0 h 106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 sz="2400">
                        <a:solidFill>
                          <a:srgbClr val="EAEAEA"/>
                        </a:solidFill>
                        <a:cs typeface="Arial" charset="0"/>
                      </a:endParaRPr>
                    </a:p>
                  </p:txBody>
                </p:sp>
              </p:grpSp>
            </p:grpSp>
            <p:grpSp>
              <p:nvGrpSpPr>
                <p:cNvPr id="26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33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>
                      <a:gd name="T0" fmla="*/ 230 w 230"/>
                      <a:gd name="T1" fmla="*/ 0 h 96"/>
                      <a:gd name="T2" fmla="*/ 182 w 230"/>
                      <a:gd name="T3" fmla="*/ 0 h 96"/>
                      <a:gd name="T4" fmla="*/ 0 w 230"/>
                      <a:gd name="T5" fmla="*/ 128 h 96"/>
                      <a:gd name="T6" fmla="*/ 86 w 230"/>
                      <a:gd name="T7" fmla="*/ 157 h 96"/>
                      <a:gd name="T8" fmla="*/ 204 w 230"/>
                      <a:gd name="T9" fmla="*/ 157 h 96"/>
                      <a:gd name="T10" fmla="*/ 230 w 230"/>
                      <a:gd name="T11" fmla="*/ 0 h 9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34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>
                      <a:gd name="T0" fmla="*/ 230 w 230"/>
                      <a:gd name="T1" fmla="*/ 0 h 96"/>
                      <a:gd name="T2" fmla="*/ 182 w 230"/>
                      <a:gd name="T3" fmla="*/ 0 h 96"/>
                      <a:gd name="T4" fmla="*/ 0 w 230"/>
                      <a:gd name="T5" fmla="*/ 128 h 96"/>
                      <a:gd name="T6" fmla="*/ 86 w 230"/>
                      <a:gd name="T7" fmla="*/ 157 h 96"/>
                      <a:gd name="T8" fmla="*/ 204 w 230"/>
                      <a:gd name="T9" fmla="*/ 157 h 96"/>
                      <a:gd name="T10" fmla="*/ 230 w 230"/>
                      <a:gd name="T11" fmla="*/ 0 h 9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grpSp>
                <p:nvGrpSpPr>
                  <p:cNvPr id="35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36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4" cy="112"/>
                      <a:chOff x="0" y="283"/>
                      <a:chExt cx="5761" cy="220"/>
                    </a:xfrm>
                  </p:grpSpPr>
                  <p:grpSp>
                    <p:nvGrpSpPr>
                      <p:cNvPr id="50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2" cy="220"/>
                        <a:chOff x="240" y="720"/>
                        <a:chExt cx="3950" cy="1064"/>
                      </a:xfrm>
                    </p:grpSpPr>
                    <p:sp>
                      <p:nvSpPr>
                        <p:cNvPr id="69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70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0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51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4" y="283"/>
                        <a:ext cx="822" cy="220"/>
                        <a:chOff x="225" y="720"/>
                        <a:chExt cx="3949" cy="1064"/>
                      </a:xfrm>
                    </p:grpSpPr>
                    <p:sp>
                      <p:nvSpPr>
                        <p:cNvPr id="67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3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68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82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52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7" y="283"/>
                        <a:ext cx="824" cy="220"/>
                        <a:chOff x="1647" y="283"/>
                        <a:chExt cx="824" cy="220"/>
                      </a:xfrm>
                    </p:grpSpPr>
                    <p:sp>
                      <p:nvSpPr>
                        <p:cNvPr id="65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47" y="283"/>
                          <a:ext cx="416" cy="220"/>
                        </a:xfrm>
                        <a:custGeom>
                          <a:avLst/>
                          <a:gdLst>
                            <a:gd name="T0" fmla="*/ 0 w 2012"/>
                            <a:gd name="T1" fmla="*/ 0 h 1064"/>
                            <a:gd name="T2" fmla="*/ 0 w 2012"/>
                            <a:gd name="T3" fmla="*/ 0 h 1064"/>
                            <a:gd name="T4" fmla="*/ 0 w 2012"/>
                            <a:gd name="T5" fmla="*/ 0 h 1064"/>
                            <a:gd name="T6" fmla="*/ 1 w 2012"/>
                            <a:gd name="T7" fmla="*/ 0 h 1064"/>
                            <a:gd name="T8" fmla="*/ 1 w 2012"/>
                            <a:gd name="T9" fmla="*/ 0 h 1064"/>
                            <a:gd name="T10" fmla="*/ 1 w 2012"/>
                            <a:gd name="T11" fmla="*/ 0 h 1064"/>
                            <a:gd name="T12" fmla="*/ 0 w 2012"/>
                            <a:gd name="T13" fmla="*/ 0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66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5" y="283"/>
                          <a:ext cx="416" cy="220"/>
                        </a:xfrm>
                        <a:custGeom>
                          <a:avLst/>
                          <a:gdLst>
                            <a:gd name="T0" fmla="*/ 0 w 2012"/>
                            <a:gd name="T1" fmla="*/ 0 h 1064"/>
                            <a:gd name="T2" fmla="*/ 0 w 2012"/>
                            <a:gd name="T3" fmla="*/ 0 h 1064"/>
                            <a:gd name="T4" fmla="*/ 0 w 2012"/>
                            <a:gd name="T5" fmla="*/ 0 h 1064"/>
                            <a:gd name="T6" fmla="*/ 1 w 2012"/>
                            <a:gd name="T7" fmla="*/ 0 h 1064"/>
                            <a:gd name="T8" fmla="*/ 1 w 2012"/>
                            <a:gd name="T9" fmla="*/ 0 h 1064"/>
                            <a:gd name="T10" fmla="*/ 1 w 2012"/>
                            <a:gd name="T11" fmla="*/ 0 h 1064"/>
                            <a:gd name="T12" fmla="*/ 0 w 2012"/>
                            <a:gd name="T13" fmla="*/ 0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53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71" y="283"/>
                        <a:ext cx="822" cy="220"/>
                        <a:chOff x="232" y="720"/>
                        <a:chExt cx="3949" cy="1064"/>
                      </a:xfrm>
                    </p:grpSpPr>
                    <p:sp>
                      <p:nvSpPr>
                        <p:cNvPr id="63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1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64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90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54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2" y="283"/>
                        <a:ext cx="822" cy="220"/>
                        <a:chOff x="254" y="720"/>
                        <a:chExt cx="3950" cy="1064"/>
                      </a:xfrm>
                    </p:grpSpPr>
                    <p:sp>
                      <p:nvSpPr>
                        <p:cNvPr id="61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55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62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5" y="720"/>
                          <a:ext cx="198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0 w 2012"/>
                            <a:gd name="T7" fmla="*/ 1064 h 1064"/>
                            <a:gd name="T8" fmla="*/ 1907 w 2012"/>
                            <a:gd name="T9" fmla="*/ 1064 h 1064"/>
                            <a:gd name="T10" fmla="*/ 190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55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4" cy="220"/>
                        <a:chOff x="230" y="720"/>
                        <a:chExt cx="3960" cy="1064"/>
                      </a:xfrm>
                    </p:grpSpPr>
                    <p:sp>
                      <p:nvSpPr>
                        <p:cNvPr id="59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9" y="720"/>
                          <a:ext cx="199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0 w 2012"/>
                            <a:gd name="T5" fmla="*/ 1064 h 1064"/>
                            <a:gd name="T6" fmla="*/ 1721 w 2012"/>
                            <a:gd name="T7" fmla="*/ 1064 h 1064"/>
                            <a:gd name="T8" fmla="*/ 1955 w 2012"/>
                            <a:gd name="T9" fmla="*/ 1064 h 1064"/>
                            <a:gd name="T10" fmla="*/ 1955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60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189" y="720"/>
                          <a:ext cx="1998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0 w 2012"/>
                            <a:gd name="T5" fmla="*/ 1064 h 1064"/>
                            <a:gd name="T6" fmla="*/ 1721 w 2012"/>
                            <a:gd name="T7" fmla="*/ 1064 h 1064"/>
                            <a:gd name="T8" fmla="*/ 1955 w 2012"/>
                            <a:gd name="T9" fmla="*/ 1064 h 1064"/>
                            <a:gd name="T10" fmla="*/ 1955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56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9" y="283"/>
                        <a:ext cx="822" cy="220"/>
                        <a:chOff x="269" y="720"/>
                        <a:chExt cx="3951" cy="1064"/>
                      </a:xfrm>
                    </p:grpSpPr>
                    <p:sp>
                      <p:nvSpPr>
                        <p:cNvPr id="57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71" y="720"/>
                          <a:ext cx="1989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5 w 2012"/>
                            <a:gd name="T7" fmla="*/ 1064 h 1064"/>
                            <a:gd name="T8" fmla="*/ 1912 w 2012"/>
                            <a:gd name="T9" fmla="*/ 1064 h 1064"/>
                            <a:gd name="T10" fmla="*/ 1912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58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31" y="720"/>
                          <a:ext cx="1989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25 w 2012"/>
                            <a:gd name="T5" fmla="*/ 1064 h 1064"/>
                            <a:gd name="T6" fmla="*/ 1685 w 2012"/>
                            <a:gd name="T7" fmla="*/ 1064 h 1064"/>
                            <a:gd name="T8" fmla="*/ 1912 w 2012"/>
                            <a:gd name="T9" fmla="*/ 1064 h 1064"/>
                            <a:gd name="T10" fmla="*/ 1912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7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7" cy="112"/>
                      <a:chOff x="240" y="720"/>
                      <a:chExt cx="3980" cy="1064"/>
                    </a:xfrm>
                  </p:grpSpPr>
                  <p:sp>
                    <p:nvSpPr>
                      <p:cNvPr id="48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49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38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46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47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39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3" y="463"/>
                      <a:ext cx="417" cy="112"/>
                      <a:chOff x="1646" y="283"/>
                      <a:chExt cx="823" cy="220"/>
                    </a:xfrm>
                  </p:grpSpPr>
                  <p:sp>
                    <p:nvSpPr>
                      <p:cNvPr id="44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6" cy="220"/>
                      </a:xfrm>
                      <a:custGeom>
                        <a:avLst/>
                        <a:gdLst>
                          <a:gd name="T0" fmla="*/ 0 w 2012"/>
                          <a:gd name="T1" fmla="*/ 0 h 1064"/>
                          <a:gd name="T2" fmla="*/ 0 w 2012"/>
                          <a:gd name="T3" fmla="*/ 0 h 1064"/>
                          <a:gd name="T4" fmla="*/ 0 w 2012"/>
                          <a:gd name="T5" fmla="*/ 0 h 1064"/>
                          <a:gd name="T6" fmla="*/ 1 w 2012"/>
                          <a:gd name="T7" fmla="*/ 0 h 1064"/>
                          <a:gd name="T8" fmla="*/ 1 w 2012"/>
                          <a:gd name="T9" fmla="*/ 0 h 1064"/>
                          <a:gd name="T10" fmla="*/ 1 w 2012"/>
                          <a:gd name="T11" fmla="*/ 0 h 1064"/>
                          <a:gd name="T12" fmla="*/ 0 w 2012"/>
                          <a:gd name="T13" fmla="*/ 0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45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3" y="283"/>
                        <a:ext cx="416" cy="220"/>
                      </a:xfrm>
                      <a:custGeom>
                        <a:avLst/>
                        <a:gdLst>
                          <a:gd name="T0" fmla="*/ 0 w 2012"/>
                          <a:gd name="T1" fmla="*/ 0 h 1064"/>
                          <a:gd name="T2" fmla="*/ 0 w 2012"/>
                          <a:gd name="T3" fmla="*/ 0 h 1064"/>
                          <a:gd name="T4" fmla="*/ 0 w 2012"/>
                          <a:gd name="T5" fmla="*/ 0 h 1064"/>
                          <a:gd name="T6" fmla="*/ 1 w 2012"/>
                          <a:gd name="T7" fmla="*/ 0 h 1064"/>
                          <a:gd name="T8" fmla="*/ 1 w 2012"/>
                          <a:gd name="T9" fmla="*/ 0 h 1064"/>
                          <a:gd name="T10" fmla="*/ 1 w 2012"/>
                          <a:gd name="T11" fmla="*/ 0 h 1064"/>
                          <a:gd name="T12" fmla="*/ 0 w 2012"/>
                          <a:gd name="T13" fmla="*/ 0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40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7" cy="112"/>
                      <a:chOff x="240" y="720"/>
                      <a:chExt cx="3980" cy="1064"/>
                    </a:xfrm>
                  </p:grpSpPr>
                  <p:sp>
                    <p:nvSpPr>
                      <p:cNvPr id="42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43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sp>
                  <p:nvSpPr>
                    <p:cNvPr id="41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>
                        <a:gd name="T0" fmla="*/ 0 w 2012"/>
                        <a:gd name="T1" fmla="*/ 0 h 1064"/>
                        <a:gd name="T2" fmla="*/ 0 w 2012"/>
                        <a:gd name="T3" fmla="*/ 0 h 1064"/>
                        <a:gd name="T4" fmla="*/ 0 w 2012"/>
                        <a:gd name="T5" fmla="*/ 0 h 1064"/>
                        <a:gd name="T6" fmla="*/ 0 w 2012"/>
                        <a:gd name="T7" fmla="*/ 0 h 1064"/>
                        <a:gd name="T8" fmla="*/ 0 w 2012"/>
                        <a:gd name="T9" fmla="*/ 0 h 1064"/>
                        <a:gd name="T10" fmla="*/ 0 w 2012"/>
                        <a:gd name="T11" fmla="*/ 0 h 1064"/>
                        <a:gd name="T12" fmla="*/ 0 w 2012"/>
                        <a:gd name="T13" fmla="*/ 0 h 106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 sz="2400">
                        <a:solidFill>
                          <a:srgbClr val="EAEAEA"/>
                        </a:solidFill>
                        <a:cs typeface="Arial" charset="0"/>
                      </a:endParaRPr>
                    </a:p>
                  </p:txBody>
                </p:sp>
              </p:grpSp>
            </p:grpSp>
            <p:grpSp>
              <p:nvGrpSpPr>
                <p:cNvPr id="27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31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>
                      <a:gd name="T0" fmla="*/ 1 w 2570"/>
                      <a:gd name="T1" fmla="*/ 0 h 2766"/>
                      <a:gd name="T2" fmla="*/ 0 w 2570"/>
                      <a:gd name="T3" fmla="*/ 1 h 2766"/>
                      <a:gd name="T4" fmla="*/ 1 w 2570"/>
                      <a:gd name="T5" fmla="*/ 0 h 2766"/>
                      <a:gd name="T6" fmla="*/ 0 w 2570"/>
                      <a:gd name="T7" fmla="*/ 1 h 2766"/>
                      <a:gd name="T8" fmla="*/ 1 w 2570"/>
                      <a:gd name="T9" fmla="*/ 0 h 2766"/>
                      <a:gd name="T10" fmla="*/ 0 w 2570"/>
                      <a:gd name="T11" fmla="*/ 1 h 2766"/>
                      <a:gd name="T12" fmla="*/ 1 w 2570"/>
                      <a:gd name="T13" fmla="*/ 0 h 2766"/>
                      <a:gd name="T14" fmla="*/ 1 w 2570"/>
                      <a:gd name="T15" fmla="*/ 1 h 2766"/>
                      <a:gd name="T16" fmla="*/ 1 w 2570"/>
                      <a:gd name="T17" fmla="*/ 1 h 2766"/>
                      <a:gd name="T18" fmla="*/ 0 w 2570"/>
                      <a:gd name="T19" fmla="*/ 1 h 2766"/>
                      <a:gd name="T20" fmla="*/ 1 w 2570"/>
                      <a:gd name="T21" fmla="*/ 0 h 2766"/>
                      <a:gd name="T22" fmla="*/ 0 w 2570"/>
                      <a:gd name="T23" fmla="*/ 1 h 2766"/>
                      <a:gd name="T24" fmla="*/ 1 w 2570"/>
                      <a:gd name="T25" fmla="*/ 0 h 2766"/>
                      <a:gd name="T26" fmla="*/ 0 w 2570"/>
                      <a:gd name="T27" fmla="*/ 1 h 2766"/>
                      <a:gd name="T28" fmla="*/ 1 w 2570"/>
                      <a:gd name="T29" fmla="*/ 0 h 2766"/>
                      <a:gd name="T30" fmla="*/ 1 w 2570"/>
                      <a:gd name="T31" fmla="*/ 0 h 276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32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>
                      <a:gd name="T0" fmla="*/ 1 w 2570"/>
                      <a:gd name="T1" fmla="*/ 0 h 2766"/>
                      <a:gd name="T2" fmla="*/ 0 w 2570"/>
                      <a:gd name="T3" fmla="*/ 1 h 2766"/>
                      <a:gd name="T4" fmla="*/ 1 w 2570"/>
                      <a:gd name="T5" fmla="*/ 0 h 2766"/>
                      <a:gd name="T6" fmla="*/ 0 w 2570"/>
                      <a:gd name="T7" fmla="*/ 1 h 2766"/>
                      <a:gd name="T8" fmla="*/ 1 w 2570"/>
                      <a:gd name="T9" fmla="*/ 0 h 2766"/>
                      <a:gd name="T10" fmla="*/ 0 w 2570"/>
                      <a:gd name="T11" fmla="*/ 1 h 2766"/>
                      <a:gd name="T12" fmla="*/ 1 w 2570"/>
                      <a:gd name="T13" fmla="*/ 0 h 2766"/>
                      <a:gd name="T14" fmla="*/ 1 w 2570"/>
                      <a:gd name="T15" fmla="*/ 1 h 2766"/>
                      <a:gd name="T16" fmla="*/ 1 w 2570"/>
                      <a:gd name="T17" fmla="*/ 1 h 2766"/>
                      <a:gd name="T18" fmla="*/ 0 w 2570"/>
                      <a:gd name="T19" fmla="*/ 1 h 2766"/>
                      <a:gd name="T20" fmla="*/ 1 w 2570"/>
                      <a:gd name="T21" fmla="*/ 0 h 2766"/>
                      <a:gd name="T22" fmla="*/ 0 w 2570"/>
                      <a:gd name="T23" fmla="*/ 1 h 2766"/>
                      <a:gd name="T24" fmla="*/ 1 w 2570"/>
                      <a:gd name="T25" fmla="*/ 0 h 2766"/>
                      <a:gd name="T26" fmla="*/ 0 w 2570"/>
                      <a:gd name="T27" fmla="*/ 1 h 2766"/>
                      <a:gd name="T28" fmla="*/ 1 w 2570"/>
                      <a:gd name="T29" fmla="*/ 0 h 2766"/>
                      <a:gd name="T30" fmla="*/ 1 w 2570"/>
                      <a:gd name="T31" fmla="*/ 0 h 276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</p:grpSp>
            <p:sp>
              <p:nvSpPr>
                <p:cNvPr id="28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>
                    <a:gd name="T0" fmla="*/ 1 w 2570"/>
                    <a:gd name="T1" fmla="*/ 0 h 2766"/>
                    <a:gd name="T2" fmla="*/ 0 w 2570"/>
                    <a:gd name="T3" fmla="*/ 1 h 2766"/>
                    <a:gd name="T4" fmla="*/ 1 w 2570"/>
                    <a:gd name="T5" fmla="*/ 0 h 2766"/>
                    <a:gd name="T6" fmla="*/ 0 w 2570"/>
                    <a:gd name="T7" fmla="*/ 1 h 2766"/>
                    <a:gd name="T8" fmla="*/ 1 w 2570"/>
                    <a:gd name="T9" fmla="*/ 0 h 2766"/>
                    <a:gd name="T10" fmla="*/ 0 w 2570"/>
                    <a:gd name="T11" fmla="*/ 1 h 2766"/>
                    <a:gd name="T12" fmla="*/ 1 w 2570"/>
                    <a:gd name="T13" fmla="*/ 0 h 2766"/>
                    <a:gd name="T14" fmla="*/ 1 w 2570"/>
                    <a:gd name="T15" fmla="*/ 1 h 2766"/>
                    <a:gd name="T16" fmla="*/ 1 w 2570"/>
                    <a:gd name="T17" fmla="*/ 1 h 2766"/>
                    <a:gd name="T18" fmla="*/ 0 w 2570"/>
                    <a:gd name="T19" fmla="*/ 1 h 2766"/>
                    <a:gd name="T20" fmla="*/ 1 w 2570"/>
                    <a:gd name="T21" fmla="*/ 0 h 2766"/>
                    <a:gd name="T22" fmla="*/ 0 w 2570"/>
                    <a:gd name="T23" fmla="*/ 1 h 2766"/>
                    <a:gd name="T24" fmla="*/ 1 w 2570"/>
                    <a:gd name="T25" fmla="*/ 0 h 2766"/>
                    <a:gd name="T26" fmla="*/ 0 w 2570"/>
                    <a:gd name="T27" fmla="*/ 1 h 2766"/>
                    <a:gd name="T28" fmla="*/ 1 w 2570"/>
                    <a:gd name="T29" fmla="*/ 0 h 2766"/>
                    <a:gd name="T30" fmla="*/ 1 w 2570"/>
                    <a:gd name="T31" fmla="*/ 0 h 276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  <p:sp>
              <p:nvSpPr>
                <p:cNvPr id="29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>
                    <a:gd name="T0" fmla="*/ 1 w 2570"/>
                    <a:gd name="T1" fmla="*/ 0 h 2766"/>
                    <a:gd name="T2" fmla="*/ 0 w 2570"/>
                    <a:gd name="T3" fmla="*/ 1 h 2766"/>
                    <a:gd name="T4" fmla="*/ 1 w 2570"/>
                    <a:gd name="T5" fmla="*/ 0 h 2766"/>
                    <a:gd name="T6" fmla="*/ 0 w 2570"/>
                    <a:gd name="T7" fmla="*/ 1 h 2766"/>
                    <a:gd name="T8" fmla="*/ 1 w 2570"/>
                    <a:gd name="T9" fmla="*/ 0 h 2766"/>
                    <a:gd name="T10" fmla="*/ 0 w 2570"/>
                    <a:gd name="T11" fmla="*/ 1 h 2766"/>
                    <a:gd name="T12" fmla="*/ 1 w 2570"/>
                    <a:gd name="T13" fmla="*/ 0 h 2766"/>
                    <a:gd name="T14" fmla="*/ 1 w 2570"/>
                    <a:gd name="T15" fmla="*/ 1 h 2766"/>
                    <a:gd name="T16" fmla="*/ 1 w 2570"/>
                    <a:gd name="T17" fmla="*/ 1 h 2766"/>
                    <a:gd name="T18" fmla="*/ 0 w 2570"/>
                    <a:gd name="T19" fmla="*/ 1 h 2766"/>
                    <a:gd name="T20" fmla="*/ 1 w 2570"/>
                    <a:gd name="T21" fmla="*/ 0 h 2766"/>
                    <a:gd name="T22" fmla="*/ 0 w 2570"/>
                    <a:gd name="T23" fmla="*/ 1 h 2766"/>
                    <a:gd name="T24" fmla="*/ 1 w 2570"/>
                    <a:gd name="T25" fmla="*/ 0 h 2766"/>
                    <a:gd name="T26" fmla="*/ 0 w 2570"/>
                    <a:gd name="T27" fmla="*/ 1 h 2766"/>
                    <a:gd name="T28" fmla="*/ 1 w 2570"/>
                    <a:gd name="T29" fmla="*/ 0 h 2766"/>
                    <a:gd name="T30" fmla="*/ 1 w 2570"/>
                    <a:gd name="T31" fmla="*/ 0 h 276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  <p:sp>
              <p:nvSpPr>
                <p:cNvPr id="30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</p:grpSp>
          <p:sp>
            <p:nvSpPr>
              <p:cNvPr id="22" name="Rectangle 105"/>
              <p:cNvSpPr>
                <a:spLocks noChangeArrowheads="1"/>
              </p:cNvSpPr>
              <p:nvPr userDrawn="1"/>
            </p:nvSpPr>
            <p:spPr bwMode="hidden">
              <a:xfrm>
                <a:off x="480" y="2509"/>
                <a:ext cx="4786" cy="192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</p:grpSp>
        <p:grpSp>
          <p:nvGrpSpPr>
            <p:cNvPr id="6" name="Group 108"/>
            <p:cNvGrpSpPr>
              <a:grpSpLocks/>
            </p:cNvGrpSpPr>
            <p:nvPr userDrawn="1"/>
          </p:nvGrpSpPr>
          <p:grpSpPr bwMode="auto">
            <a:xfrm>
              <a:off x="192" y="2592"/>
              <a:ext cx="240" cy="1152"/>
              <a:chOff x="192" y="2592"/>
              <a:chExt cx="384" cy="1728"/>
            </a:xfrm>
          </p:grpSpPr>
          <p:sp>
            <p:nvSpPr>
              <p:cNvPr id="11" name="AutoShape 109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2" name="AutoShape 110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3" name="AutoShape 111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</p:grpSp>
        <p:grpSp>
          <p:nvGrpSpPr>
            <p:cNvPr id="7" name="Group 112"/>
            <p:cNvGrpSpPr>
              <a:grpSpLocks/>
            </p:cNvGrpSpPr>
            <p:nvPr userDrawn="1"/>
          </p:nvGrpSpPr>
          <p:grpSpPr bwMode="auto">
            <a:xfrm>
              <a:off x="5328" y="2592"/>
              <a:ext cx="240" cy="1152"/>
              <a:chOff x="192" y="2592"/>
              <a:chExt cx="384" cy="1728"/>
            </a:xfrm>
          </p:grpSpPr>
          <p:sp>
            <p:nvSpPr>
              <p:cNvPr id="8" name="AutoShape 113"/>
              <p:cNvSpPr>
                <a:spLocks noChangeArrowheads="1"/>
              </p:cNvSpPr>
              <p:nvPr/>
            </p:nvSpPr>
            <p:spPr bwMode="ltGray">
              <a:xfrm>
                <a:off x="192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9" name="AutoShape 114"/>
              <p:cNvSpPr>
                <a:spLocks noChangeArrowheads="1"/>
              </p:cNvSpPr>
              <p:nvPr/>
            </p:nvSpPr>
            <p:spPr bwMode="ltGray">
              <a:xfrm>
                <a:off x="336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0" name="AutoShape 115"/>
              <p:cNvSpPr>
                <a:spLocks noChangeArrowheads="1"/>
              </p:cNvSpPr>
              <p:nvPr/>
            </p:nvSpPr>
            <p:spPr bwMode="ltGray">
              <a:xfrm>
                <a:off x="480" y="2592"/>
                <a:ext cx="96" cy="1728"/>
              </a:xfrm>
              <a:prstGeom prst="roundRect">
                <a:avLst>
                  <a:gd name="adj" fmla="val 50000"/>
                </a:avLst>
              </a:prstGeom>
              <a:gradFill rotWithShape="0">
                <a:gsLst>
                  <a:gs pos="0">
                    <a:schemeClr val="bg1"/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</p:grpSp>
      </p:grpSp>
      <p:sp>
        <p:nvSpPr>
          <p:cNvPr id="33887" name="Rectangle 95"/>
          <p:cNvSpPr>
            <a:spLocks noGrp="1" noChangeArrowheads="1"/>
          </p:cNvSpPr>
          <p:nvPr>
            <p:ph type="ctrTitle"/>
          </p:nvPr>
        </p:nvSpPr>
        <p:spPr>
          <a:xfrm>
            <a:off x="685800" y="17526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3888" name="Rectangle 9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09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110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111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00F44-9FDC-4294-B2E1-468267880B5A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114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5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6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58D76-F05A-4A3B-99D8-3927D12BBCE7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611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838200"/>
            <a:ext cx="1943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838200"/>
            <a:ext cx="5676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5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6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2272D-38E5-4919-B0A6-99B2D81586DB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8951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5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6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72761-A49C-457D-8D7F-3169073DFF43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170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5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6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7669D-5898-4531-B78F-CFA9E8BB6750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773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6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7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A099-D338-4B21-81BB-B3D2E2A0AD85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78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8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9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2BA1C-462B-4927-8E97-D157E9D0066C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813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4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5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2380B-5719-4723-A10F-AF7171DB5DAD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802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3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4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60C55-D28E-42C7-9E05-0C4BF7785214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54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6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7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B1233-19D9-45A3-99A6-E078E59D92F1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910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6" name="Rectangle 9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7" name="Rectangle 9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8A536-D358-4237-A8C6-3042DC0A84C0}" type="slidenum">
              <a:rPr lang="ru-RU">
                <a:solidFill>
                  <a:srgbClr val="EDD39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96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 bright="24000" contrast="-44000"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0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100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034" name="Rectangle 3"/>
              <p:cNvSpPr>
                <a:spLocks noChangeArrowheads="1"/>
              </p:cNvSpPr>
              <p:nvPr/>
            </p:nvSpPr>
            <p:spPr bwMode="hidden">
              <a:xfrm>
                <a:off x="5280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035" name="Rectangle 4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5664" cy="9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22533" name="Rectangle 5"/>
              <p:cNvSpPr>
                <a:spLocks noChangeArrowheads="1"/>
              </p:cNvSpPr>
              <p:nvPr/>
            </p:nvSpPr>
            <p:spPr bwMode="ltGray">
              <a:xfrm>
                <a:off x="5616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22534" name="Rectangle 6"/>
              <p:cNvSpPr>
                <a:spLocks noChangeArrowheads="1"/>
              </p:cNvSpPr>
              <p:nvPr/>
            </p:nvSpPr>
            <p:spPr bwMode="ltGray">
              <a:xfrm>
                <a:off x="0" y="0"/>
                <a:ext cx="144" cy="4320"/>
              </a:xfrm>
              <a:prstGeom prst="rect">
                <a:avLst/>
              </a:prstGeom>
              <a:gradFill rotWithShape="0">
                <a:gsLst>
                  <a:gs pos="0">
                    <a:schemeClr val="bg2"/>
                  </a:gs>
                  <a:gs pos="5000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sp>
            <p:nvSpPr>
              <p:cNvPr id="1038" name="Rectangle 7"/>
              <p:cNvSpPr>
                <a:spLocks noChangeArrowheads="1"/>
              </p:cNvSpPr>
              <p:nvPr/>
            </p:nvSpPr>
            <p:spPr bwMode="hidden">
              <a:xfrm>
                <a:off x="144" y="480"/>
                <a:ext cx="336" cy="1344"/>
              </a:xfrm>
              <a:prstGeom prst="rect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2400">
                  <a:solidFill>
                    <a:srgbClr val="EAEAEA"/>
                  </a:solidFill>
                  <a:cs typeface="Arial" charset="0"/>
                </a:endParaRPr>
              </a:p>
            </p:txBody>
          </p:sp>
          <p:grpSp>
            <p:nvGrpSpPr>
              <p:cNvPr id="1039" name="Group 8"/>
              <p:cNvGrpSpPr>
                <a:grpSpLocks/>
              </p:cNvGrpSpPr>
              <p:nvPr/>
            </p:nvGrpSpPr>
            <p:grpSpPr bwMode="auto">
              <a:xfrm>
                <a:off x="8" y="32"/>
                <a:ext cx="5724" cy="608"/>
                <a:chOff x="8" y="32"/>
                <a:chExt cx="5724" cy="608"/>
              </a:xfrm>
            </p:grpSpPr>
            <p:sp>
              <p:nvSpPr>
                <p:cNvPr id="1040" name="AutoShape 9"/>
                <p:cNvSpPr>
                  <a:spLocks noChangeArrowheads="1"/>
                </p:cNvSpPr>
                <p:nvPr userDrawn="1"/>
              </p:nvSpPr>
              <p:spPr bwMode="auto">
                <a:xfrm>
                  <a:off x="56" y="32"/>
                  <a:ext cx="5641" cy="48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  <p:sp>
              <p:nvSpPr>
                <p:cNvPr id="1041" name="Rectangle 10"/>
                <p:cNvSpPr>
                  <a:spLocks noChangeArrowheads="1"/>
                </p:cNvSpPr>
                <p:nvPr userDrawn="1"/>
              </p:nvSpPr>
              <p:spPr bwMode="auto">
                <a:xfrm>
                  <a:off x="248" y="56"/>
                  <a:ext cx="5232" cy="56"/>
                </a:xfrm>
                <a:prstGeom prst="rect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  <p:grpSp>
              <p:nvGrpSpPr>
                <p:cNvPr id="1042" name="Group 11"/>
                <p:cNvGrpSpPr>
                  <a:grpSpLocks/>
                </p:cNvGrpSpPr>
                <p:nvPr userDrawn="1"/>
              </p:nvGrpSpPr>
              <p:grpSpPr bwMode="auto">
                <a:xfrm>
                  <a:off x="272" y="400"/>
                  <a:ext cx="5208" cy="113"/>
                  <a:chOff x="254" y="463"/>
                  <a:chExt cx="5208" cy="113"/>
                </a:xfrm>
              </p:grpSpPr>
              <p:sp>
                <p:nvSpPr>
                  <p:cNvPr id="1088" name="Freeform 12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>
                      <a:gd name="T0" fmla="*/ 230 w 230"/>
                      <a:gd name="T1" fmla="*/ 0 h 96"/>
                      <a:gd name="T2" fmla="*/ 182 w 230"/>
                      <a:gd name="T3" fmla="*/ 0 h 96"/>
                      <a:gd name="T4" fmla="*/ 0 w 230"/>
                      <a:gd name="T5" fmla="*/ 128 h 96"/>
                      <a:gd name="T6" fmla="*/ 86 w 230"/>
                      <a:gd name="T7" fmla="*/ 157 h 96"/>
                      <a:gd name="T8" fmla="*/ 204 w 230"/>
                      <a:gd name="T9" fmla="*/ 157 h 96"/>
                      <a:gd name="T10" fmla="*/ 230 w 230"/>
                      <a:gd name="T11" fmla="*/ 0 h 9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089" name="Freeform 13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>
                      <a:gd name="T0" fmla="*/ 230 w 230"/>
                      <a:gd name="T1" fmla="*/ 0 h 96"/>
                      <a:gd name="T2" fmla="*/ 182 w 230"/>
                      <a:gd name="T3" fmla="*/ 0 h 96"/>
                      <a:gd name="T4" fmla="*/ 0 w 230"/>
                      <a:gd name="T5" fmla="*/ 128 h 96"/>
                      <a:gd name="T6" fmla="*/ 86 w 230"/>
                      <a:gd name="T7" fmla="*/ 157 h 96"/>
                      <a:gd name="T8" fmla="*/ 204 w 230"/>
                      <a:gd name="T9" fmla="*/ 157 h 96"/>
                      <a:gd name="T10" fmla="*/ 230 w 230"/>
                      <a:gd name="T11" fmla="*/ 0 h 9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grpSp>
                <p:nvGrpSpPr>
                  <p:cNvPr id="1090" name="Group 14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1091" name="Group 1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1105" name="Group 1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124" name="Freeform 1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125" name="Freeform 1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9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106" name="Group 19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122" name="Freeform 2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7" y="720"/>
                          <a:ext cx="201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41 w 2012"/>
                            <a:gd name="T5" fmla="*/ 1064 h 1064"/>
                            <a:gd name="T6" fmla="*/ 1792 w 2012"/>
                            <a:gd name="T7" fmla="*/ 1064 h 1064"/>
                            <a:gd name="T8" fmla="*/ 2037 w 2012"/>
                            <a:gd name="T9" fmla="*/ 1064 h 1064"/>
                            <a:gd name="T10" fmla="*/ 203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123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6" y="720"/>
                          <a:ext cx="201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41 w 2012"/>
                            <a:gd name="T5" fmla="*/ 1064 h 1064"/>
                            <a:gd name="T6" fmla="*/ 1792 w 2012"/>
                            <a:gd name="T7" fmla="*/ 1064 h 1064"/>
                            <a:gd name="T8" fmla="*/ 2037 w 2012"/>
                            <a:gd name="T9" fmla="*/ 1064 h 1064"/>
                            <a:gd name="T10" fmla="*/ 203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107" name="Group 2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1120" name="Freeform 2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50" y="283"/>
                          <a:ext cx="411" cy="220"/>
                        </a:xfrm>
                        <a:custGeom>
                          <a:avLst/>
                          <a:gdLst>
                            <a:gd name="T0" fmla="*/ 0 w 2012"/>
                            <a:gd name="T1" fmla="*/ 0 h 1064"/>
                            <a:gd name="T2" fmla="*/ 0 w 2012"/>
                            <a:gd name="T3" fmla="*/ 0 h 1064"/>
                            <a:gd name="T4" fmla="*/ 0 w 2012"/>
                            <a:gd name="T5" fmla="*/ 0 h 1064"/>
                            <a:gd name="T6" fmla="*/ 1 w 2012"/>
                            <a:gd name="T7" fmla="*/ 0 h 1064"/>
                            <a:gd name="T8" fmla="*/ 1 w 2012"/>
                            <a:gd name="T9" fmla="*/ 0 h 1064"/>
                            <a:gd name="T10" fmla="*/ 1 w 2012"/>
                            <a:gd name="T11" fmla="*/ 0 h 1064"/>
                            <a:gd name="T12" fmla="*/ 0 w 2012"/>
                            <a:gd name="T13" fmla="*/ 0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121" name="Freeform 2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4" y="283"/>
                          <a:ext cx="415" cy="220"/>
                        </a:xfrm>
                        <a:custGeom>
                          <a:avLst/>
                          <a:gdLst>
                            <a:gd name="T0" fmla="*/ 0 w 2012"/>
                            <a:gd name="T1" fmla="*/ 0 h 1064"/>
                            <a:gd name="T2" fmla="*/ 0 w 2012"/>
                            <a:gd name="T3" fmla="*/ 0 h 1064"/>
                            <a:gd name="T4" fmla="*/ 0 w 2012"/>
                            <a:gd name="T5" fmla="*/ 0 h 1064"/>
                            <a:gd name="T6" fmla="*/ 1 w 2012"/>
                            <a:gd name="T7" fmla="*/ 0 h 1064"/>
                            <a:gd name="T8" fmla="*/ 1 w 2012"/>
                            <a:gd name="T9" fmla="*/ 0 h 1064"/>
                            <a:gd name="T10" fmla="*/ 1 w 2012"/>
                            <a:gd name="T11" fmla="*/ 0 h 1064"/>
                            <a:gd name="T12" fmla="*/ 0 w 2012"/>
                            <a:gd name="T13" fmla="*/ 0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108" name="Group 2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118" name="Freeform 2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9" y="720"/>
                          <a:ext cx="2010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6 w 2012"/>
                            <a:gd name="T5" fmla="*/ 1064 h 1064"/>
                            <a:gd name="T6" fmla="*/ 1762 w 2012"/>
                            <a:gd name="T7" fmla="*/ 1064 h 1064"/>
                            <a:gd name="T8" fmla="*/ 2002 w 2012"/>
                            <a:gd name="T9" fmla="*/ 1064 h 1064"/>
                            <a:gd name="T10" fmla="*/ 2002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119" name="Freeform 2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1" y="720"/>
                          <a:ext cx="2010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6 w 2012"/>
                            <a:gd name="T5" fmla="*/ 1064 h 1064"/>
                            <a:gd name="T6" fmla="*/ 1762 w 2012"/>
                            <a:gd name="T7" fmla="*/ 1064 h 1064"/>
                            <a:gd name="T8" fmla="*/ 2002 w 2012"/>
                            <a:gd name="T9" fmla="*/ 1064 h 1064"/>
                            <a:gd name="T10" fmla="*/ 2002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109" name="Group 2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116" name="Freeform 2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1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117" name="Freeform 3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0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110" name="Group 3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114" name="Freeform 3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7" y="720"/>
                          <a:ext cx="201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41 w 2012"/>
                            <a:gd name="T5" fmla="*/ 1064 h 1064"/>
                            <a:gd name="T6" fmla="*/ 1792 w 2012"/>
                            <a:gd name="T7" fmla="*/ 1064 h 1064"/>
                            <a:gd name="T8" fmla="*/ 2037 w 2012"/>
                            <a:gd name="T9" fmla="*/ 1064 h 1064"/>
                            <a:gd name="T10" fmla="*/ 203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115" name="Freeform 3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7" y="720"/>
                          <a:ext cx="201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41 w 2012"/>
                            <a:gd name="T5" fmla="*/ 1064 h 1064"/>
                            <a:gd name="T6" fmla="*/ 1792 w 2012"/>
                            <a:gd name="T7" fmla="*/ 1064 h 1064"/>
                            <a:gd name="T8" fmla="*/ 2037 w 2012"/>
                            <a:gd name="T9" fmla="*/ 1064 h 1064"/>
                            <a:gd name="T10" fmla="*/ 203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111" name="Group 3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112" name="Freeform 3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3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113" name="Freeform 3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3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bg2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092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1103" name="Freeform 3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09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57 w 2012"/>
                          <a:gd name="T7" fmla="*/ 1064 h 1064"/>
                          <a:gd name="T8" fmla="*/ 1997 w 2012"/>
                          <a:gd name="T9" fmla="*/ 1064 h 1064"/>
                          <a:gd name="T10" fmla="*/ 1997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1104" name="Freeform 3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1" y="720"/>
                        <a:ext cx="2009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57 w 2012"/>
                          <a:gd name="T7" fmla="*/ 1064 h 1064"/>
                          <a:gd name="T8" fmla="*/ 1997 w 2012"/>
                          <a:gd name="T9" fmla="*/ 1064 h 1064"/>
                          <a:gd name="T10" fmla="*/ 1997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1093" name="Group 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1101" name="Freeform 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1102" name="Freeform 4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1094" name="Group 43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1099" name="Freeform 4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5" cy="220"/>
                      </a:xfrm>
                      <a:custGeom>
                        <a:avLst/>
                        <a:gdLst>
                          <a:gd name="T0" fmla="*/ 0 w 2012"/>
                          <a:gd name="T1" fmla="*/ 0 h 1064"/>
                          <a:gd name="T2" fmla="*/ 0 w 2012"/>
                          <a:gd name="T3" fmla="*/ 0 h 1064"/>
                          <a:gd name="T4" fmla="*/ 0 w 2012"/>
                          <a:gd name="T5" fmla="*/ 0 h 1064"/>
                          <a:gd name="T6" fmla="*/ 1 w 2012"/>
                          <a:gd name="T7" fmla="*/ 0 h 1064"/>
                          <a:gd name="T8" fmla="*/ 1 w 2012"/>
                          <a:gd name="T9" fmla="*/ 0 h 1064"/>
                          <a:gd name="T10" fmla="*/ 1 w 2012"/>
                          <a:gd name="T11" fmla="*/ 0 h 1064"/>
                          <a:gd name="T12" fmla="*/ 0 w 2012"/>
                          <a:gd name="T13" fmla="*/ 0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1100" name="Freeform 4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4" y="283"/>
                        <a:ext cx="415" cy="220"/>
                      </a:xfrm>
                      <a:custGeom>
                        <a:avLst/>
                        <a:gdLst>
                          <a:gd name="T0" fmla="*/ 0 w 2012"/>
                          <a:gd name="T1" fmla="*/ 0 h 1064"/>
                          <a:gd name="T2" fmla="*/ 0 w 2012"/>
                          <a:gd name="T3" fmla="*/ 0 h 1064"/>
                          <a:gd name="T4" fmla="*/ 0 w 2012"/>
                          <a:gd name="T5" fmla="*/ 0 h 1064"/>
                          <a:gd name="T6" fmla="*/ 1 w 2012"/>
                          <a:gd name="T7" fmla="*/ 0 h 1064"/>
                          <a:gd name="T8" fmla="*/ 1 w 2012"/>
                          <a:gd name="T9" fmla="*/ 0 h 1064"/>
                          <a:gd name="T10" fmla="*/ 1 w 2012"/>
                          <a:gd name="T11" fmla="*/ 0 h 1064"/>
                          <a:gd name="T12" fmla="*/ 0 w 2012"/>
                          <a:gd name="T13" fmla="*/ 0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1095" name="Group 4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1097" name="Freeform 4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09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57 w 2012"/>
                          <a:gd name="T7" fmla="*/ 1064 h 1064"/>
                          <a:gd name="T8" fmla="*/ 1997 w 2012"/>
                          <a:gd name="T9" fmla="*/ 1064 h 1064"/>
                          <a:gd name="T10" fmla="*/ 1997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1098" name="Freeform 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1" y="720"/>
                        <a:ext cx="2009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57 w 2012"/>
                          <a:gd name="T7" fmla="*/ 1064 h 1064"/>
                          <a:gd name="T8" fmla="*/ 1997 w 2012"/>
                          <a:gd name="T9" fmla="*/ 1064 h 1064"/>
                          <a:gd name="T10" fmla="*/ 1997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bg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sp>
                  <p:nvSpPr>
                    <p:cNvPr id="1096" name="Freeform 49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>
                        <a:gd name="T0" fmla="*/ 0 w 2012"/>
                        <a:gd name="T1" fmla="*/ 0 h 1064"/>
                        <a:gd name="T2" fmla="*/ 0 w 2012"/>
                        <a:gd name="T3" fmla="*/ 0 h 1064"/>
                        <a:gd name="T4" fmla="*/ 0 w 2012"/>
                        <a:gd name="T5" fmla="*/ 0 h 1064"/>
                        <a:gd name="T6" fmla="*/ 0 w 2012"/>
                        <a:gd name="T7" fmla="*/ 0 h 1064"/>
                        <a:gd name="T8" fmla="*/ 0 w 2012"/>
                        <a:gd name="T9" fmla="*/ 0 h 1064"/>
                        <a:gd name="T10" fmla="*/ 0 w 2012"/>
                        <a:gd name="T11" fmla="*/ 0 h 1064"/>
                        <a:gd name="T12" fmla="*/ 0 w 2012"/>
                        <a:gd name="T13" fmla="*/ 0 h 106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bg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 sz="2400">
                        <a:solidFill>
                          <a:srgbClr val="EAEAEA"/>
                        </a:solidFill>
                        <a:cs typeface="Arial" charset="0"/>
                      </a:endParaRPr>
                    </a:p>
                  </p:txBody>
                </p:sp>
              </p:grpSp>
            </p:grpSp>
            <p:grpSp>
              <p:nvGrpSpPr>
                <p:cNvPr id="1043" name="Group 50"/>
                <p:cNvGrpSpPr>
                  <a:grpSpLocks/>
                </p:cNvGrpSpPr>
                <p:nvPr userDrawn="1"/>
              </p:nvGrpSpPr>
              <p:grpSpPr bwMode="auto">
                <a:xfrm>
                  <a:off x="262" y="399"/>
                  <a:ext cx="5208" cy="113"/>
                  <a:chOff x="254" y="463"/>
                  <a:chExt cx="5208" cy="113"/>
                </a:xfrm>
              </p:grpSpPr>
              <p:sp>
                <p:nvSpPr>
                  <p:cNvPr id="1050" name="Freeform 51"/>
                  <p:cNvSpPr>
                    <a:spLocks/>
                  </p:cNvSpPr>
                  <p:nvPr/>
                </p:nvSpPr>
                <p:spPr bwMode="auto">
                  <a:xfrm flipH="1">
                    <a:off x="5232" y="468"/>
                    <a:ext cx="230" cy="106"/>
                  </a:xfrm>
                  <a:custGeom>
                    <a:avLst/>
                    <a:gdLst>
                      <a:gd name="T0" fmla="*/ 230 w 230"/>
                      <a:gd name="T1" fmla="*/ 0 h 96"/>
                      <a:gd name="T2" fmla="*/ 182 w 230"/>
                      <a:gd name="T3" fmla="*/ 0 h 96"/>
                      <a:gd name="T4" fmla="*/ 0 w 230"/>
                      <a:gd name="T5" fmla="*/ 128 h 96"/>
                      <a:gd name="T6" fmla="*/ 86 w 230"/>
                      <a:gd name="T7" fmla="*/ 157 h 96"/>
                      <a:gd name="T8" fmla="*/ 204 w 230"/>
                      <a:gd name="T9" fmla="*/ 157 h 96"/>
                      <a:gd name="T10" fmla="*/ 230 w 230"/>
                      <a:gd name="T11" fmla="*/ 0 h 9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051" name="Freeform 52"/>
                  <p:cNvSpPr>
                    <a:spLocks/>
                  </p:cNvSpPr>
                  <p:nvPr/>
                </p:nvSpPr>
                <p:spPr bwMode="auto">
                  <a:xfrm>
                    <a:off x="254" y="470"/>
                    <a:ext cx="230" cy="106"/>
                  </a:xfrm>
                  <a:custGeom>
                    <a:avLst/>
                    <a:gdLst>
                      <a:gd name="T0" fmla="*/ 230 w 230"/>
                      <a:gd name="T1" fmla="*/ 0 h 96"/>
                      <a:gd name="T2" fmla="*/ 182 w 230"/>
                      <a:gd name="T3" fmla="*/ 0 h 96"/>
                      <a:gd name="T4" fmla="*/ 0 w 230"/>
                      <a:gd name="T5" fmla="*/ 128 h 96"/>
                      <a:gd name="T6" fmla="*/ 86 w 230"/>
                      <a:gd name="T7" fmla="*/ 157 h 96"/>
                      <a:gd name="T8" fmla="*/ 204 w 230"/>
                      <a:gd name="T9" fmla="*/ 157 h 96"/>
                      <a:gd name="T10" fmla="*/ 230 w 230"/>
                      <a:gd name="T11" fmla="*/ 0 h 96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230" h="96">
                        <a:moveTo>
                          <a:pt x="230" y="0"/>
                        </a:moveTo>
                        <a:lnTo>
                          <a:pt x="182" y="0"/>
                        </a:lnTo>
                        <a:lnTo>
                          <a:pt x="0" y="78"/>
                        </a:lnTo>
                        <a:lnTo>
                          <a:pt x="86" y="96"/>
                        </a:lnTo>
                        <a:lnTo>
                          <a:pt x="204" y="96"/>
                        </a:lnTo>
                        <a:lnTo>
                          <a:pt x="230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grpSp>
                <p:nvGrpSpPr>
                  <p:cNvPr id="1052" name="Group 53"/>
                  <p:cNvGrpSpPr>
                    <a:grpSpLocks/>
                  </p:cNvGrpSpPr>
                  <p:nvPr/>
                </p:nvGrpSpPr>
                <p:grpSpPr bwMode="auto">
                  <a:xfrm>
                    <a:off x="450" y="463"/>
                    <a:ext cx="4812" cy="113"/>
                    <a:chOff x="450" y="463"/>
                    <a:chExt cx="4812" cy="113"/>
                  </a:xfrm>
                </p:grpSpPr>
                <p:grpSp>
                  <p:nvGrpSpPr>
                    <p:cNvPr id="1053" name="Group 5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50" y="464"/>
                      <a:ext cx="2928" cy="112"/>
                      <a:chOff x="0" y="283"/>
                      <a:chExt cx="5760" cy="220"/>
                    </a:xfrm>
                  </p:grpSpPr>
                  <p:grpSp>
                    <p:nvGrpSpPr>
                      <p:cNvPr id="1067" name="Group 5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0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086" name="Freeform 5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0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87" name="Freeform 57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9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068" name="Group 5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823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084" name="Freeform 5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7" y="720"/>
                          <a:ext cx="201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41 w 2012"/>
                            <a:gd name="T5" fmla="*/ 1064 h 1064"/>
                            <a:gd name="T6" fmla="*/ 1792 w 2012"/>
                            <a:gd name="T7" fmla="*/ 1064 h 1064"/>
                            <a:gd name="T8" fmla="*/ 2037 w 2012"/>
                            <a:gd name="T9" fmla="*/ 1064 h 1064"/>
                            <a:gd name="T10" fmla="*/ 203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85" name="Freeform 60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6" y="720"/>
                          <a:ext cx="201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41 w 2012"/>
                            <a:gd name="T5" fmla="*/ 1064 h 1064"/>
                            <a:gd name="T6" fmla="*/ 1792 w 2012"/>
                            <a:gd name="T7" fmla="*/ 1064 h 1064"/>
                            <a:gd name="T8" fmla="*/ 2037 w 2012"/>
                            <a:gd name="T9" fmla="*/ 1064 h 1064"/>
                            <a:gd name="T10" fmla="*/ 203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069" name="Group 6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646" y="283"/>
                        <a:ext cx="823" cy="220"/>
                        <a:chOff x="1646" y="283"/>
                        <a:chExt cx="823" cy="220"/>
                      </a:xfrm>
                    </p:grpSpPr>
                    <p:sp>
                      <p:nvSpPr>
                        <p:cNvPr id="1082" name="Freeform 6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1650" y="283"/>
                          <a:ext cx="411" cy="220"/>
                        </a:xfrm>
                        <a:custGeom>
                          <a:avLst/>
                          <a:gdLst>
                            <a:gd name="T0" fmla="*/ 0 w 2012"/>
                            <a:gd name="T1" fmla="*/ 0 h 1064"/>
                            <a:gd name="T2" fmla="*/ 0 w 2012"/>
                            <a:gd name="T3" fmla="*/ 0 h 1064"/>
                            <a:gd name="T4" fmla="*/ 0 w 2012"/>
                            <a:gd name="T5" fmla="*/ 0 h 1064"/>
                            <a:gd name="T6" fmla="*/ 1 w 2012"/>
                            <a:gd name="T7" fmla="*/ 0 h 1064"/>
                            <a:gd name="T8" fmla="*/ 1 w 2012"/>
                            <a:gd name="T9" fmla="*/ 0 h 1064"/>
                            <a:gd name="T10" fmla="*/ 1 w 2012"/>
                            <a:gd name="T11" fmla="*/ 0 h 1064"/>
                            <a:gd name="T12" fmla="*/ 0 w 2012"/>
                            <a:gd name="T13" fmla="*/ 0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83" name="Freeform 6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054" y="283"/>
                          <a:ext cx="415" cy="220"/>
                        </a:xfrm>
                        <a:custGeom>
                          <a:avLst/>
                          <a:gdLst>
                            <a:gd name="T0" fmla="*/ 0 w 2012"/>
                            <a:gd name="T1" fmla="*/ 0 h 1064"/>
                            <a:gd name="T2" fmla="*/ 0 w 2012"/>
                            <a:gd name="T3" fmla="*/ 0 h 1064"/>
                            <a:gd name="T4" fmla="*/ 0 w 2012"/>
                            <a:gd name="T5" fmla="*/ 0 h 1064"/>
                            <a:gd name="T6" fmla="*/ 1 w 2012"/>
                            <a:gd name="T7" fmla="*/ 0 h 1064"/>
                            <a:gd name="T8" fmla="*/ 1 w 2012"/>
                            <a:gd name="T9" fmla="*/ 0 h 1064"/>
                            <a:gd name="T10" fmla="*/ 1 w 2012"/>
                            <a:gd name="T11" fmla="*/ 0 h 1064"/>
                            <a:gd name="T12" fmla="*/ 0 w 2012"/>
                            <a:gd name="T13" fmla="*/ 0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070" name="Group 6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2469" y="283"/>
                        <a:ext cx="822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080" name="Freeform 6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9" y="720"/>
                          <a:ext cx="2010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6 w 2012"/>
                            <a:gd name="T5" fmla="*/ 1064 h 1064"/>
                            <a:gd name="T6" fmla="*/ 1762 w 2012"/>
                            <a:gd name="T7" fmla="*/ 1064 h 1064"/>
                            <a:gd name="T8" fmla="*/ 2002 w 2012"/>
                            <a:gd name="T9" fmla="*/ 1064 h 1064"/>
                            <a:gd name="T10" fmla="*/ 2002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81" name="Freeform 66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1" y="720"/>
                          <a:ext cx="2010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6 w 2012"/>
                            <a:gd name="T5" fmla="*/ 1064 h 1064"/>
                            <a:gd name="T6" fmla="*/ 1762 w 2012"/>
                            <a:gd name="T7" fmla="*/ 1064 h 1064"/>
                            <a:gd name="T8" fmla="*/ 2002 w 2012"/>
                            <a:gd name="T9" fmla="*/ 1064 h 1064"/>
                            <a:gd name="T10" fmla="*/ 2002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071" name="Group 67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291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078" name="Freeform 68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1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79" name="Freeform 69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0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072" name="Group 7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14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076" name="Freeform 7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37" y="720"/>
                          <a:ext cx="201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41 w 2012"/>
                            <a:gd name="T5" fmla="*/ 1064 h 1064"/>
                            <a:gd name="T6" fmla="*/ 1792 w 2012"/>
                            <a:gd name="T7" fmla="*/ 1064 h 1064"/>
                            <a:gd name="T8" fmla="*/ 2037 w 2012"/>
                            <a:gd name="T9" fmla="*/ 1064 h 1064"/>
                            <a:gd name="T10" fmla="*/ 203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77" name="Freeform 7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07" y="720"/>
                          <a:ext cx="201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41 w 2012"/>
                            <a:gd name="T5" fmla="*/ 1064 h 1064"/>
                            <a:gd name="T6" fmla="*/ 1792 w 2012"/>
                            <a:gd name="T7" fmla="*/ 1064 h 1064"/>
                            <a:gd name="T8" fmla="*/ 2037 w 2012"/>
                            <a:gd name="T9" fmla="*/ 1064 h 1064"/>
                            <a:gd name="T10" fmla="*/ 203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  <p:grpSp>
                    <p:nvGrpSpPr>
                      <p:cNvPr id="1073" name="Group 73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937" y="283"/>
                        <a:ext cx="823" cy="220"/>
                        <a:chOff x="240" y="720"/>
                        <a:chExt cx="3980" cy="1064"/>
                      </a:xfrm>
                    </p:grpSpPr>
                    <p:sp>
                      <p:nvSpPr>
                        <p:cNvPr id="1074" name="Freeform 74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43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  <p:sp>
                      <p:nvSpPr>
                        <p:cNvPr id="1075" name="Freeform 7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2213" y="720"/>
                          <a:ext cx="2007" cy="1064"/>
                        </a:xfrm>
                        <a:custGeom>
                          <a:avLst/>
                          <a:gdLst>
                            <a:gd name="T0" fmla="*/ 0 w 2012"/>
                            <a:gd name="T1" fmla="*/ 54 h 1064"/>
                            <a:gd name="T2" fmla="*/ 0 w 2012"/>
                            <a:gd name="T3" fmla="*/ 1064 h 1064"/>
                            <a:gd name="T4" fmla="*/ 231 w 2012"/>
                            <a:gd name="T5" fmla="*/ 1064 h 1064"/>
                            <a:gd name="T6" fmla="*/ 1752 w 2012"/>
                            <a:gd name="T7" fmla="*/ 1064 h 1064"/>
                            <a:gd name="T8" fmla="*/ 1987 w 2012"/>
                            <a:gd name="T9" fmla="*/ 1064 h 1064"/>
                            <a:gd name="T10" fmla="*/ 1987 w 2012"/>
                            <a:gd name="T11" fmla="*/ 54 h 1064"/>
                            <a:gd name="T12" fmla="*/ 0 w 2012"/>
                            <a:gd name="T13" fmla="*/ 54 h 1064"/>
                            <a:gd name="T14" fmla="*/ 0 60000 65536"/>
                            <a:gd name="T15" fmla="*/ 0 60000 65536"/>
                            <a:gd name="T16" fmla="*/ 0 60000 65536"/>
                            <a:gd name="T17" fmla="*/ 0 60000 65536"/>
                            <a:gd name="T18" fmla="*/ 0 60000 65536"/>
                            <a:gd name="T19" fmla="*/ 0 60000 65536"/>
                            <a:gd name="T20" fmla="*/ 0 60000 65536"/>
                          </a:gdLst>
                          <a:ahLst/>
                          <a:cxnLst>
                            <a:cxn ang="T14">
                              <a:pos x="T0" y="T1"/>
                            </a:cxn>
                            <a:cxn ang="T15">
                              <a:pos x="T2" y="T3"/>
                            </a:cxn>
                            <a:cxn ang="T16">
                              <a:pos x="T4" y="T5"/>
                            </a:cxn>
                            <a:cxn ang="T17">
                              <a:pos x="T6" y="T7"/>
                            </a:cxn>
                            <a:cxn ang="T18">
                              <a:pos x="T8" y="T9"/>
                            </a:cxn>
                            <a:cxn ang="T19">
                              <a:pos x="T10" y="T11"/>
                            </a:cxn>
                            <a:cxn ang="T20">
                              <a:pos x="T12" y="T13"/>
                            </a:cxn>
                          </a:cxnLst>
                          <a:rect l="0" t="0" r="r" b="b"/>
                          <a:pathLst>
                            <a:path w="2012" h="1064">
                              <a:moveTo>
                                <a:pt x="0" y="54"/>
                              </a:moveTo>
                              <a:lnTo>
                                <a:pt x="0" y="1064"/>
                              </a:lnTo>
                              <a:lnTo>
                                <a:pt x="236" y="1064"/>
                              </a:lnTo>
                              <a:cubicBezTo>
                                <a:pt x="234" y="8"/>
                                <a:pt x="1770" y="0"/>
                                <a:pt x="1772" y="1064"/>
                              </a:cubicBezTo>
                              <a:lnTo>
                                <a:pt x="2012" y="1064"/>
                              </a:lnTo>
                              <a:lnTo>
                                <a:pt x="2012" y="54"/>
                              </a:lnTo>
                              <a:lnTo>
                                <a:pt x="0" y="5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1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pPr fontAlgn="base"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</a:pPr>
                          <a:endParaRPr lang="ru-RU" sz="2400">
                            <a:solidFill>
                              <a:srgbClr val="EAEAEA"/>
                            </a:solidFill>
                            <a:cs typeface="Arial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054" name="Group 7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378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1065" name="Freeform 7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09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57 w 2012"/>
                          <a:gd name="T7" fmla="*/ 1064 h 1064"/>
                          <a:gd name="T8" fmla="*/ 1997 w 2012"/>
                          <a:gd name="T9" fmla="*/ 1064 h 1064"/>
                          <a:gd name="T10" fmla="*/ 1997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1066" name="Freeform 7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1" y="720"/>
                        <a:ext cx="2009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57 w 2012"/>
                          <a:gd name="T7" fmla="*/ 1064 h 1064"/>
                          <a:gd name="T8" fmla="*/ 1997 w 2012"/>
                          <a:gd name="T9" fmla="*/ 1064 h 1064"/>
                          <a:gd name="T10" fmla="*/ 1997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1055" name="Group 79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96" y="463"/>
                      <a:ext cx="419" cy="112"/>
                      <a:chOff x="240" y="720"/>
                      <a:chExt cx="3980" cy="1064"/>
                    </a:xfrm>
                  </p:grpSpPr>
                  <p:sp>
                    <p:nvSpPr>
                      <p:cNvPr id="1063" name="Freeform 80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1064" name="Freeform 8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06" y="720"/>
                        <a:ext cx="2014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82 w 2012"/>
                          <a:gd name="T7" fmla="*/ 1064 h 1064"/>
                          <a:gd name="T8" fmla="*/ 2022 w 2012"/>
                          <a:gd name="T9" fmla="*/ 1064 h 1064"/>
                          <a:gd name="T10" fmla="*/ 2022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1056" name="Group 8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15" y="463"/>
                      <a:ext cx="418" cy="112"/>
                      <a:chOff x="1646" y="283"/>
                      <a:chExt cx="823" cy="220"/>
                    </a:xfrm>
                  </p:grpSpPr>
                  <p:sp>
                    <p:nvSpPr>
                      <p:cNvPr id="1061" name="Freeform 8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46" y="283"/>
                        <a:ext cx="415" cy="220"/>
                      </a:xfrm>
                      <a:custGeom>
                        <a:avLst/>
                        <a:gdLst>
                          <a:gd name="T0" fmla="*/ 0 w 2012"/>
                          <a:gd name="T1" fmla="*/ 0 h 1064"/>
                          <a:gd name="T2" fmla="*/ 0 w 2012"/>
                          <a:gd name="T3" fmla="*/ 0 h 1064"/>
                          <a:gd name="T4" fmla="*/ 0 w 2012"/>
                          <a:gd name="T5" fmla="*/ 0 h 1064"/>
                          <a:gd name="T6" fmla="*/ 1 w 2012"/>
                          <a:gd name="T7" fmla="*/ 0 h 1064"/>
                          <a:gd name="T8" fmla="*/ 1 w 2012"/>
                          <a:gd name="T9" fmla="*/ 0 h 1064"/>
                          <a:gd name="T10" fmla="*/ 1 w 2012"/>
                          <a:gd name="T11" fmla="*/ 0 h 1064"/>
                          <a:gd name="T12" fmla="*/ 0 w 2012"/>
                          <a:gd name="T13" fmla="*/ 0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1062" name="Freeform 8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054" y="283"/>
                        <a:ext cx="415" cy="220"/>
                      </a:xfrm>
                      <a:custGeom>
                        <a:avLst/>
                        <a:gdLst>
                          <a:gd name="T0" fmla="*/ 0 w 2012"/>
                          <a:gd name="T1" fmla="*/ 0 h 1064"/>
                          <a:gd name="T2" fmla="*/ 0 w 2012"/>
                          <a:gd name="T3" fmla="*/ 0 h 1064"/>
                          <a:gd name="T4" fmla="*/ 0 w 2012"/>
                          <a:gd name="T5" fmla="*/ 0 h 1064"/>
                          <a:gd name="T6" fmla="*/ 1 w 2012"/>
                          <a:gd name="T7" fmla="*/ 0 h 1064"/>
                          <a:gd name="T8" fmla="*/ 1 w 2012"/>
                          <a:gd name="T9" fmla="*/ 0 h 1064"/>
                          <a:gd name="T10" fmla="*/ 1 w 2012"/>
                          <a:gd name="T11" fmla="*/ 0 h 1064"/>
                          <a:gd name="T12" fmla="*/ 0 w 2012"/>
                          <a:gd name="T13" fmla="*/ 0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grpSp>
                  <p:nvGrpSpPr>
                    <p:cNvPr id="1057" name="Group 8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633" y="463"/>
                      <a:ext cx="418" cy="112"/>
                      <a:chOff x="240" y="720"/>
                      <a:chExt cx="3980" cy="1064"/>
                    </a:xfrm>
                  </p:grpSpPr>
                  <p:sp>
                    <p:nvSpPr>
                      <p:cNvPr id="1059" name="Freeform 86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40" y="720"/>
                        <a:ext cx="2009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57 w 2012"/>
                          <a:gd name="T7" fmla="*/ 1064 h 1064"/>
                          <a:gd name="T8" fmla="*/ 1997 w 2012"/>
                          <a:gd name="T9" fmla="*/ 1064 h 1064"/>
                          <a:gd name="T10" fmla="*/ 1997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  <p:sp>
                    <p:nvSpPr>
                      <p:cNvPr id="1060" name="Freeform 87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2211" y="720"/>
                        <a:ext cx="2009" cy="1064"/>
                      </a:xfrm>
                      <a:custGeom>
                        <a:avLst/>
                        <a:gdLst>
                          <a:gd name="T0" fmla="*/ 0 w 2012"/>
                          <a:gd name="T1" fmla="*/ 54 h 1064"/>
                          <a:gd name="T2" fmla="*/ 0 w 2012"/>
                          <a:gd name="T3" fmla="*/ 1064 h 1064"/>
                          <a:gd name="T4" fmla="*/ 236 w 2012"/>
                          <a:gd name="T5" fmla="*/ 1064 h 1064"/>
                          <a:gd name="T6" fmla="*/ 1757 w 2012"/>
                          <a:gd name="T7" fmla="*/ 1064 h 1064"/>
                          <a:gd name="T8" fmla="*/ 1997 w 2012"/>
                          <a:gd name="T9" fmla="*/ 1064 h 1064"/>
                          <a:gd name="T10" fmla="*/ 1997 w 2012"/>
                          <a:gd name="T11" fmla="*/ 54 h 1064"/>
                          <a:gd name="T12" fmla="*/ 0 w 2012"/>
                          <a:gd name="T13" fmla="*/ 54 h 1064"/>
                          <a:gd name="T14" fmla="*/ 0 60000 65536"/>
                          <a:gd name="T15" fmla="*/ 0 60000 65536"/>
                          <a:gd name="T16" fmla="*/ 0 60000 65536"/>
                          <a:gd name="T17" fmla="*/ 0 60000 65536"/>
                          <a:gd name="T18" fmla="*/ 0 60000 65536"/>
                          <a:gd name="T19" fmla="*/ 0 60000 65536"/>
                          <a:gd name="T20" fmla="*/ 0 60000 65536"/>
                        </a:gdLst>
                        <a:ahLst/>
                        <a:cxnLst>
                          <a:cxn ang="T14">
                            <a:pos x="T0" y="T1"/>
                          </a:cxn>
                          <a:cxn ang="T15">
                            <a:pos x="T2" y="T3"/>
                          </a:cxn>
                          <a:cxn ang="T16">
                            <a:pos x="T4" y="T5"/>
                          </a:cxn>
                          <a:cxn ang="T17">
                            <a:pos x="T6" y="T7"/>
                          </a:cxn>
                          <a:cxn ang="T18">
                            <a:pos x="T8" y="T9"/>
                          </a:cxn>
                          <a:cxn ang="T19">
                            <a:pos x="T10" y="T11"/>
                          </a:cxn>
                          <a:cxn ang="T20">
                            <a:pos x="T12" y="T13"/>
                          </a:cxn>
                        </a:cxnLst>
                        <a:rect l="0" t="0" r="r" b="b"/>
                        <a:pathLst>
                          <a:path w="2012" h="1064">
                            <a:moveTo>
                              <a:pt x="0" y="54"/>
                            </a:moveTo>
                            <a:lnTo>
                              <a:pt x="0" y="1064"/>
                            </a:lnTo>
                            <a:lnTo>
                              <a:pt x="236" y="1064"/>
                            </a:lnTo>
                            <a:cubicBezTo>
                              <a:pt x="234" y="8"/>
                              <a:pt x="1770" y="0"/>
                              <a:pt x="1772" y="1064"/>
                            </a:cubicBezTo>
                            <a:lnTo>
                              <a:pt x="2012" y="1064"/>
                            </a:lnTo>
                            <a:lnTo>
                              <a:pt x="2012" y="54"/>
                            </a:lnTo>
                            <a:lnTo>
                              <a:pt x="0" y="54"/>
                            </a:lnTo>
                            <a:close/>
                          </a:path>
                        </a:pathLst>
                      </a:cu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pPr fontAlgn="base">
                          <a:spcBef>
                            <a:spcPct val="0"/>
                          </a:spcBef>
                          <a:spcAft>
                            <a:spcPct val="0"/>
                          </a:spcAft>
                        </a:pPr>
                        <a:endParaRPr lang="ru-RU" sz="2400">
                          <a:solidFill>
                            <a:srgbClr val="EAEAEA"/>
                          </a:solidFill>
                          <a:cs typeface="Arial" charset="0"/>
                        </a:endParaRPr>
                      </a:p>
                    </p:txBody>
                  </p:sp>
                </p:grpSp>
                <p:sp>
                  <p:nvSpPr>
                    <p:cNvPr id="1058" name="Freeform 88"/>
                    <p:cNvSpPr>
                      <a:spLocks/>
                    </p:cNvSpPr>
                    <p:nvPr/>
                  </p:nvSpPr>
                  <p:spPr bwMode="auto">
                    <a:xfrm>
                      <a:off x="5051" y="463"/>
                      <a:ext cx="211" cy="112"/>
                    </a:xfrm>
                    <a:custGeom>
                      <a:avLst/>
                      <a:gdLst>
                        <a:gd name="T0" fmla="*/ 0 w 2012"/>
                        <a:gd name="T1" fmla="*/ 0 h 1064"/>
                        <a:gd name="T2" fmla="*/ 0 w 2012"/>
                        <a:gd name="T3" fmla="*/ 0 h 1064"/>
                        <a:gd name="T4" fmla="*/ 0 w 2012"/>
                        <a:gd name="T5" fmla="*/ 0 h 1064"/>
                        <a:gd name="T6" fmla="*/ 0 w 2012"/>
                        <a:gd name="T7" fmla="*/ 0 h 1064"/>
                        <a:gd name="T8" fmla="*/ 0 w 2012"/>
                        <a:gd name="T9" fmla="*/ 0 h 1064"/>
                        <a:gd name="T10" fmla="*/ 0 w 2012"/>
                        <a:gd name="T11" fmla="*/ 0 h 1064"/>
                        <a:gd name="T12" fmla="*/ 0 w 2012"/>
                        <a:gd name="T13" fmla="*/ 0 h 1064"/>
                        <a:gd name="T14" fmla="*/ 0 60000 65536"/>
                        <a:gd name="T15" fmla="*/ 0 60000 65536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</a:gdLst>
                      <a:ahLst/>
                      <a:cxnLst>
                        <a:cxn ang="T14">
                          <a:pos x="T0" y="T1"/>
                        </a:cxn>
                        <a:cxn ang="T15">
                          <a:pos x="T2" y="T3"/>
                        </a:cxn>
                        <a:cxn ang="T16">
                          <a:pos x="T4" y="T5"/>
                        </a:cxn>
                        <a:cxn ang="T17">
                          <a:pos x="T6" y="T7"/>
                        </a:cxn>
                        <a:cxn ang="T18">
                          <a:pos x="T8" y="T9"/>
                        </a:cxn>
                        <a:cxn ang="T19">
                          <a:pos x="T10" y="T11"/>
                        </a:cxn>
                        <a:cxn ang="T20">
                          <a:pos x="T12" y="T13"/>
                        </a:cxn>
                      </a:cxnLst>
                      <a:rect l="0" t="0" r="r" b="b"/>
                      <a:pathLst>
                        <a:path w="2012" h="1064">
                          <a:moveTo>
                            <a:pt x="0" y="54"/>
                          </a:moveTo>
                          <a:lnTo>
                            <a:pt x="0" y="1064"/>
                          </a:lnTo>
                          <a:lnTo>
                            <a:pt x="236" y="1064"/>
                          </a:lnTo>
                          <a:cubicBezTo>
                            <a:pt x="234" y="8"/>
                            <a:pt x="1770" y="0"/>
                            <a:pt x="1772" y="1064"/>
                          </a:cubicBezTo>
                          <a:lnTo>
                            <a:pt x="2012" y="1064"/>
                          </a:lnTo>
                          <a:lnTo>
                            <a:pt x="2012" y="54"/>
                          </a:lnTo>
                          <a:lnTo>
                            <a:pt x="0" y="54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pPr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ru-RU" sz="2400">
                        <a:solidFill>
                          <a:srgbClr val="EAEAEA"/>
                        </a:solidFill>
                        <a:cs typeface="Arial" charset="0"/>
                      </a:endParaRPr>
                    </a:p>
                  </p:txBody>
                </p:sp>
              </p:grpSp>
            </p:grpSp>
            <p:grpSp>
              <p:nvGrpSpPr>
                <p:cNvPr id="1044" name="Group 89"/>
                <p:cNvGrpSpPr>
                  <a:grpSpLocks/>
                </p:cNvGrpSpPr>
                <p:nvPr userDrawn="1"/>
              </p:nvGrpSpPr>
              <p:grpSpPr bwMode="auto">
                <a:xfrm>
                  <a:off x="8" y="32"/>
                  <a:ext cx="568" cy="608"/>
                  <a:chOff x="8" y="32"/>
                  <a:chExt cx="568" cy="608"/>
                </a:xfrm>
              </p:grpSpPr>
              <p:sp>
                <p:nvSpPr>
                  <p:cNvPr id="1048" name="Freeform 90"/>
                  <p:cNvSpPr>
                    <a:spLocks/>
                  </p:cNvSpPr>
                  <p:nvPr userDrawn="1"/>
                </p:nvSpPr>
                <p:spPr bwMode="auto">
                  <a:xfrm>
                    <a:off x="20" y="54"/>
                    <a:ext cx="556" cy="586"/>
                  </a:xfrm>
                  <a:custGeom>
                    <a:avLst/>
                    <a:gdLst>
                      <a:gd name="T0" fmla="*/ 1 w 2570"/>
                      <a:gd name="T1" fmla="*/ 0 h 2766"/>
                      <a:gd name="T2" fmla="*/ 0 w 2570"/>
                      <a:gd name="T3" fmla="*/ 1 h 2766"/>
                      <a:gd name="T4" fmla="*/ 1 w 2570"/>
                      <a:gd name="T5" fmla="*/ 0 h 2766"/>
                      <a:gd name="T6" fmla="*/ 0 w 2570"/>
                      <a:gd name="T7" fmla="*/ 1 h 2766"/>
                      <a:gd name="T8" fmla="*/ 1 w 2570"/>
                      <a:gd name="T9" fmla="*/ 0 h 2766"/>
                      <a:gd name="T10" fmla="*/ 0 w 2570"/>
                      <a:gd name="T11" fmla="*/ 1 h 2766"/>
                      <a:gd name="T12" fmla="*/ 1 w 2570"/>
                      <a:gd name="T13" fmla="*/ 0 h 2766"/>
                      <a:gd name="T14" fmla="*/ 1 w 2570"/>
                      <a:gd name="T15" fmla="*/ 1 h 2766"/>
                      <a:gd name="T16" fmla="*/ 1 w 2570"/>
                      <a:gd name="T17" fmla="*/ 1 h 2766"/>
                      <a:gd name="T18" fmla="*/ 0 w 2570"/>
                      <a:gd name="T19" fmla="*/ 1 h 2766"/>
                      <a:gd name="T20" fmla="*/ 1 w 2570"/>
                      <a:gd name="T21" fmla="*/ 0 h 2766"/>
                      <a:gd name="T22" fmla="*/ 0 w 2570"/>
                      <a:gd name="T23" fmla="*/ 1 h 2766"/>
                      <a:gd name="T24" fmla="*/ 1 w 2570"/>
                      <a:gd name="T25" fmla="*/ 0 h 2766"/>
                      <a:gd name="T26" fmla="*/ 0 w 2570"/>
                      <a:gd name="T27" fmla="*/ 1 h 2766"/>
                      <a:gd name="T28" fmla="*/ 1 w 2570"/>
                      <a:gd name="T29" fmla="*/ 0 h 2766"/>
                      <a:gd name="T30" fmla="*/ 1 w 2570"/>
                      <a:gd name="T31" fmla="*/ 0 h 276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bg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  <p:sp>
                <p:nvSpPr>
                  <p:cNvPr id="1049" name="Freeform 91"/>
                  <p:cNvSpPr>
                    <a:spLocks/>
                  </p:cNvSpPr>
                  <p:nvPr userDrawn="1"/>
                </p:nvSpPr>
                <p:spPr bwMode="auto">
                  <a:xfrm>
                    <a:off x="8" y="32"/>
                    <a:ext cx="556" cy="586"/>
                  </a:xfrm>
                  <a:custGeom>
                    <a:avLst/>
                    <a:gdLst>
                      <a:gd name="T0" fmla="*/ 1 w 2570"/>
                      <a:gd name="T1" fmla="*/ 0 h 2766"/>
                      <a:gd name="T2" fmla="*/ 0 w 2570"/>
                      <a:gd name="T3" fmla="*/ 1 h 2766"/>
                      <a:gd name="T4" fmla="*/ 1 w 2570"/>
                      <a:gd name="T5" fmla="*/ 0 h 2766"/>
                      <a:gd name="T6" fmla="*/ 0 w 2570"/>
                      <a:gd name="T7" fmla="*/ 1 h 2766"/>
                      <a:gd name="T8" fmla="*/ 1 w 2570"/>
                      <a:gd name="T9" fmla="*/ 0 h 2766"/>
                      <a:gd name="T10" fmla="*/ 0 w 2570"/>
                      <a:gd name="T11" fmla="*/ 1 h 2766"/>
                      <a:gd name="T12" fmla="*/ 1 w 2570"/>
                      <a:gd name="T13" fmla="*/ 0 h 2766"/>
                      <a:gd name="T14" fmla="*/ 1 w 2570"/>
                      <a:gd name="T15" fmla="*/ 1 h 2766"/>
                      <a:gd name="T16" fmla="*/ 1 w 2570"/>
                      <a:gd name="T17" fmla="*/ 1 h 2766"/>
                      <a:gd name="T18" fmla="*/ 0 w 2570"/>
                      <a:gd name="T19" fmla="*/ 1 h 2766"/>
                      <a:gd name="T20" fmla="*/ 1 w 2570"/>
                      <a:gd name="T21" fmla="*/ 0 h 2766"/>
                      <a:gd name="T22" fmla="*/ 0 w 2570"/>
                      <a:gd name="T23" fmla="*/ 1 h 2766"/>
                      <a:gd name="T24" fmla="*/ 1 w 2570"/>
                      <a:gd name="T25" fmla="*/ 0 h 2766"/>
                      <a:gd name="T26" fmla="*/ 0 w 2570"/>
                      <a:gd name="T27" fmla="*/ 1 h 2766"/>
                      <a:gd name="T28" fmla="*/ 1 w 2570"/>
                      <a:gd name="T29" fmla="*/ 0 h 2766"/>
                      <a:gd name="T30" fmla="*/ 1 w 2570"/>
                      <a:gd name="T31" fmla="*/ 0 h 276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0" h="2766">
                        <a:moveTo>
                          <a:pt x="1183" y="0"/>
                        </a:moveTo>
                        <a:cubicBezTo>
                          <a:pt x="31" y="34"/>
                          <a:pt x="0" y="1232"/>
                          <a:pt x="278" y="1706"/>
                        </a:cubicBezTo>
                        <a:cubicBezTo>
                          <a:pt x="888" y="2766"/>
                          <a:pt x="2570" y="2078"/>
                          <a:pt x="2006" y="913"/>
                        </a:cubicBezTo>
                        <a:cubicBezTo>
                          <a:pt x="1480" y="86"/>
                          <a:pt x="309" y="751"/>
                          <a:pt x="735" y="1519"/>
                        </a:cubicBezTo>
                        <a:cubicBezTo>
                          <a:pt x="1085" y="2095"/>
                          <a:pt x="2037" y="1686"/>
                          <a:pt x="1661" y="1060"/>
                        </a:cubicBezTo>
                        <a:cubicBezTo>
                          <a:pt x="1411" y="668"/>
                          <a:pt x="776" y="977"/>
                          <a:pt x="1060" y="1394"/>
                        </a:cubicBezTo>
                        <a:cubicBezTo>
                          <a:pt x="1252" y="1653"/>
                          <a:pt x="1647" y="1455"/>
                          <a:pt x="1489" y="1187"/>
                        </a:cubicBezTo>
                        <a:cubicBezTo>
                          <a:pt x="1389" y="1046"/>
                          <a:pt x="1055" y="1113"/>
                          <a:pt x="1255" y="1355"/>
                        </a:cubicBezTo>
                        <a:cubicBezTo>
                          <a:pt x="1185" y="1378"/>
                          <a:pt x="1221" y="1037"/>
                          <a:pt x="1430" y="1221"/>
                        </a:cubicBezTo>
                        <a:cubicBezTo>
                          <a:pt x="1522" y="1329"/>
                          <a:pt x="1328" y="1570"/>
                          <a:pt x="1144" y="1403"/>
                        </a:cubicBezTo>
                        <a:cubicBezTo>
                          <a:pt x="869" y="1019"/>
                          <a:pt x="1486" y="835"/>
                          <a:pt x="1611" y="1144"/>
                        </a:cubicBezTo>
                        <a:cubicBezTo>
                          <a:pt x="1803" y="1494"/>
                          <a:pt x="1244" y="1970"/>
                          <a:pt x="843" y="1503"/>
                        </a:cubicBezTo>
                        <a:cubicBezTo>
                          <a:pt x="467" y="868"/>
                          <a:pt x="1441" y="259"/>
                          <a:pt x="1876" y="960"/>
                        </a:cubicBezTo>
                        <a:cubicBezTo>
                          <a:pt x="2288" y="1625"/>
                          <a:pt x="1142" y="2588"/>
                          <a:pt x="474" y="1620"/>
                        </a:cubicBezTo>
                        <a:cubicBezTo>
                          <a:pt x="341" y="1336"/>
                          <a:pt x="221" y="417"/>
                          <a:pt x="1158" y="267"/>
                        </a:cubicBezTo>
                        <a:lnTo>
                          <a:pt x="1183" y="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12700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pPr fontAlgn="base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ru-RU" sz="2400">
                      <a:solidFill>
                        <a:srgbClr val="EAEAEA"/>
                      </a:solidFill>
                      <a:cs typeface="Arial" charset="0"/>
                    </a:endParaRPr>
                  </a:p>
                </p:txBody>
              </p:sp>
            </p:grpSp>
            <p:sp>
              <p:nvSpPr>
                <p:cNvPr id="1045" name="Freeform 92"/>
                <p:cNvSpPr>
                  <a:spLocks/>
                </p:cNvSpPr>
                <p:nvPr userDrawn="1"/>
              </p:nvSpPr>
              <p:spPr bwMode="auto">
                <a:xfrm flipH="1">
                  <a:off x="5176" y="54"/>
                  <a:ext cx="556" cy="586"/>
                </a:xfrm>
                <a:custGeom>
                  <a:avLst/>
                  <a:gdLst>
                    <a:gd name="T0" fmla="*/ 1 w 2570"/>
                    <a:gd name="T1" fmla="*/ 0 h 2766"/>
                    <a:gd name="T2" fmla="*/ 0 w 2570"/>
                    <a:gd name="T3" fmla="*/ 1 h 2766"/>
                    <a:gd name="T4" fmla="*/ 1 w 2570"/>
                    <a:gd name="T5" fmla="*/ 0 h 2766"/>
                    <a:gd name="T6" fmla="*/ 0 w 2570"/>
                    <a:gd name="T7" fmla="*/ 1 h 2766"/>
                    <a:gd name="T8" fmla="*/ 1 w 2570"/>
                    <a:gd name="T9" fmla="*/ 0 h 2766"/>
                    <a:gd name="T10" fmla="*/ 0 w 2570"/>
                    <a:gd name="T11" fmla="*/ 1 h 2766"/>
                    <a:gd name="T12" fmla="*/ 1 w 2570"/>
                    <a:gd name="T13" fmla="*/ 0 h 2766"/>
                    <a:gd name="T14" fmla="*/ 1 w 2570"/>
                    <a:gd name="T15" fmla="*/ 1 h 2766"/>
                    <a:gd name="T16" fmla="*/ 1 w 2570"/>
                    <a:gd name="T17" fmla="*/ 1 h 2766"/>
                    <a:gd name="T18" fmla="*/ 0 w 2570"/>
                    <a:gd name="T19" fmla="*/ 1 h 2766"/>
                    <a:gd name="T20" fmla="*/ 1 w 2570"/>
                    <a:gd name="T21" fmla="*/ 0 h 2766"/>
                    <a:gd name="T22" fmla="*/ 0 w 2570"/>
                    <a:gd name="T23" fmla="*/ 1 h 2766"/>
                    <a:gd name="T24" fmla="*/ 1 w 2570"/>
                    <a:gd name="T25" fmla="*/ 0 h 2766"/>
                    <a:gd name="T26" fmla="*/ 0 w 2570"/>
                    <a:gd name="T27" fmla="*/ 1 h 2766"/>
                    <a:gd name="T28" fmla="*/ 1 w 2570"/>
                    <a:gd name="T29" fmla="*/ 0 h 2766"/>
                    <a:gd name="T30" fmla="*/ 1 w 2570"/>
                    <a:gd name="T31" fmla="*/ 0 h 276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  <p:sp>
              <p:nvSpPr>
                <p:cNvPr id="1046" name="Freeform 93"/>
                <p:cNvSpPr>
                  <a:spLocks/>
                </p:cNvSpPr>
                <p:nvPr userDrawn="1"/>
              </p:nvSpPr>
              <p:spPr bwMode="auto">
                <a:xfrm flipH="1">
                  <a:off x="5164" y="32"/>
                  <a:ext cx="556" cy="586"/>
                </a:xfrm>
                <a:custGeom>
                  <a:avLst/>
                  <a:gdLst>
                    <a:gd name="T0" fmla="*/ 1 w 2570"/>
                    <a:gd name="T1" fmla="*/ 0 h 2766"/>
                    <a:gd name="T2" fmla="*/ 0 w 2570"/>
                    <a:gd name="T3" fmla="*/ 1 h 2766"/>
                    <a:gd name="T4" fmla="*/ 1 w 2570"/>
                    <a:gd name="T5" fmla="*/ 0 h 2766"/>
                    <a:gd name="T6" fmla="*/ 0 w 2570"/>
                    <a:gd name="T7" fmla="*/ 1 h 2766"/>
                    <a:gd name="T8" fmla="*/ 1 w 2570"/>
                    <a:gd name="T9" fmla="*/ 0 h 2766"/>
                    <a:gd name="T10" fmla="*/ 0 w 2570"/>
                    <a:gd name="T11" fmla="*/ 1 h 2766"/>
                    <a:gd name="T12" fmla="*/ 1 w 2570"/>
                    <a:gd name="T13" fmla="*/ 0 h 2766"/>
                    <a:gd name="T14" fmla="*/ 1 w 2570"/>
                    <a:gd name="T15" fmla="*/ 1 h 2766"/>
                    <a:gd name="T16" fmla="*/ 1 w 2570"/>
                    <a:gd name="T17" fmla="*/ 1 h 2766"/>
                    <a:gd name="T18" fmla="*/ 0 w 2570"/>
                    <a:gd name="T19" fmla="*/ 1 h 2766"/>
                    <a:gd name="T20" fmla="*/ 1 w 2570"/>
                    <a:gd name="T21" fmla="*/ 0 h 2766"/>
                    <a:gd name="T22" fmla="*/ 0 w 2570"/>
                    <a:gd name="T23" fmla="*/ 1 h 2766"/>
                    <a:gd name="T24" fmla="*/ 1 w 2570"/>
                    <a:gd name="T25" fmla="*/ 0 h 2766"/>
                    <a:gd name="T26" fmla="*/ 0 w 2570"/>
                    <a:gd name="T27" fmla="*/ 1 h 2766"/>
                    <a:gd name="T28" fmla="*/ 1 w 2570"/>
                    <a:gd name="T29" fmla="*/ 0 h 2766"/>
                    <a:gd name="T30" fmla="*/ 1 w 2570"/>
                    <a:gd name="T31" fmla="*/ 0 h 276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0" h="2766">
                      <a:moveTo>
                        <a:pt x="1183" y="0"/>
                      </a:moveTo>
                      <a:cubicBezTo>
                        <a:pt x="31" y="34"/>
                        <a:pt x="0" y="1232"/>
                        <a:pt x="278" y="1706"/>
                      </a:cubicBezTo>
                      <a:cubicBezTo>
                        <a:pt x="888" y="2766"/>
                        <a:pt x="2570" y="2078"/>
                        <a:pt x="2006" y="913"/>
                      </a:cubicBezTo>
                      <a:cubicBezTo>
                        <a:pt x="1480" y="86"/>
                        <a:pt x="309" y="751"/>
                        <a:pt x="735" y="1519"/>
                      </a:cubicBezTo>
                      <a:cubicBezTo>
                        <a:pt x="1085" y="2095"/>
                        <a:pt x="2037" y="1686"/>
                        <a:pt x="1661" y="1060"/>
                      </a:cubicBezTo>
                      <a:cubicBezTo>
                        <a:pt x="1411" y="668"/>
                        <a:pt x="776" y="977"/>
                        <a:pt x="1060" y="1394"/>
                      </a:cubicBezTo>
                      <a:cubicBezTo>
                        <a:pt x="1252" y="1653"/>
                        <a:pt x="1647" y="1455"/>
                        <a:pt x="1489" y="1187"/>
                      </a:cubicBezTo>
                      <a:cubicBezTo>
                        <a:pt x="1389" y="1046"/>
                        <a:pt x="1055" y="1113"/>
                        <a:pt x="1255" y="1355"/>
                      </a:cubicBezTo>
                      <a:cubicBezTo>
                        <a:pt x="1185" y="1378"/>
                        <a:pt x="1221" y="1037"/>
                        <a:pt x="1430" y="1221"/>
                      </a:cubicBezTo>
                      <a:cubicBezTo>
                        <a:pt x="1522" y="1329"/>
                        <a:pt x="1328" y="1570"/>
                        <a:pt x="1144" y="1403"/>
                      </a:cubicBezTo>
                      <a:cubicBezTo>
                        <a:pt x="869" y="1019"/>
                        <a:pt x="1486" y="835"/>
                        <a:pt x="1611" y="1144"/>
                      </a:cubicBezTo>
                      <a:cubicBezTo>
                        <a:pt x="1803" y="1494"/>
                        <a:pt x="1244" y="1970"/>
                        <a:pt x="843" y="1503"/>
                      </a:cubicBezTo>
                      <a:cubicBezTo>
                        <a:pt x="467" y="868"/>
                        <a:pt x="1441" y="259"/>
                        <a:pt x="1876" y="960"/>
                      </a:cubicBezTo>
                      <a:cubicBezTo>
                        <a:pt x="2288" y="1625"/>
                        <a:pt x="1142" y="2588"/>
                        <a:pt x="474" y="1620"/>
                      </a:cubicBezTo>
                      <a:cubicBezTo>
                        <a:pt x="341" y="1336"/>
                        <a:pt x="221" y="417"/>
                        <a:pt x="1158" y="267"/>
                      </a:cubicBezTo>
                      <a:lnTo>
                        <a:pt x="118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  <p:sp>
              <p:nvSpPr>
                <p:cNvPr id="1047" name="Rectangle 94"/>
                <p:cNvSpPr>
                  <a:spLocks noChangeArrowheads="1"/>
                </p:cNvSpPr>
                <p:nvPr userDrawn="1"/>
              </p:nvSpPr>
              <p:spPr bwMode="auto">
                <a:xfrm>
                  <a:off x="248" y="32"/>
                  <a:ext cx="5232" cy="5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2400">
                    <a:solidFill>
                      <a:srgbClr val="EAEAEA"/>
                    </a:solidFill>
                    <a:cs typeface="Arial" charset="0"/>
                  </a:endParaRPr>
                </a:p>
              </p:txBody>
            </p:sp>
          </p:grpSp>
        </p:grpSp>
        <p:sp>
          <p:nvSpPr>
            <p:cNvPr id="1033" name="Rectangle 101"/>
            <p:cNvSpPr>
              <a:spLocks noChangeArrowheads="1"/>
            </p:cNvSpPr>
            <p:nvPr userDrawn="1"/>
          </p:nvSpPr>
          <p:spPr bwMode="hidden">
            <a:xfrm>
              <a:off x="480" y="507"/>
              <a:ext cx="4786" cy="19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400">
                <a:solidFill>
                  <a:srgbClr val="EAEAEA"/>
                </a:solidFill>
                <a:cs typeface="Arial" charset="0"/>
              </a:endParaRPr>
            </a:p>
          </p:txBody>
        </p:sp>
      </p:grpSp>
      <p:sp>
        <p:nvSpPr>
          <p:cNvPr id="1027" name="Rectangle 9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38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9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336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625" name="Rectangle 9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400" i="1">
                <a:solidFill>
                  <a:schemeClr val="tx2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22626" name="Rectangle 9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i="1">
                <a:solidFill>
                  <a:schemeClr val="tx2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DD39F"/>
              </a:solidFill>
            </a:endParaRPr>
          </a:p>
        </p:txBody>
      </p:sp>
      <p:sp>
        <p:nvSpPr>
          <p:cNvPr id="22627" name="Rectangle 9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i="1">
                <a:solidFill>
                  <a:schemeClr val="tx2"/>
                </a:solidFill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23211A-69C1-4EA9-A4A1-4A188464BDC1}" type="slidenum">
              <a:rPr lang="ru-RU">
                <a:solidFill>
                  <a:srgbClr val="EDD39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DD39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52990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90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АНТИЧНА СКУЛЬПТУРА</a:t>
            </a:r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315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СКУЛЬПТУРА – ГІМН </a:t>
            </a:r>
            <a:endParaRPr lang="ru-RU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ЛЮДИНІ</a:t>
            </a:r>
            <a:endParaRPr lang="ru-RU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3000375" y="5715000"/>
            <a:ext cx="3000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Урок № 2</a:t>
            </a:r>
          </a:p>
        </p:txBody>
      </p:sp>
    </p:spTree>
    <p:extLst>
      <p:ext uri="{BB962C8B-B14F-4D97-AF65-F5344CB8AC3E}">
        <p14:creationId xmlns:p14="http://schemas.microsoft.com/office/powerpoint/2010/main" val="3242465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106738" cy="1162050"/>
          </a:xfrm>
        </p:spPr>
        <p:txBody>
          <a:bodyPr/>
          <a:lstStyle/>
          <a:p>
            <a:pPr algn="ctr">
              <a:defRPr/>
            </a:pP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Класика (V 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IV ст. до н. е.)</a:t>
            </a:r>
            <a:endParaRPr lang="ru-RU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3781425" y="857250"/>
            <a:ext cx="5111750" cy="5268913"/>
          </a:xfrm>
        </p:spPr>
        <p:txBody>
          <a:bodyPr/>
          <a:lstStyle/>
          <a:p>
            <a:pPr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Білявий юнак</a:t>
            </a:r>
            <a:endParaRPr lang="ru-RU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2" name="Текст 3"/>
          <p:cNvSpPr>
            <a:spLocks noGrp="1"/>
          </p:cNvSpPr>
          <p:nvPr>
            <p:ph type="body" sz="half" idx="2"/>
          </p:nvPr>
        </p:nvSpPr>
        <p:spPr>
          <a:xfrm>
            <a:off x="0" y="1357313"/>
            <a:ext cx="3500438" cy="5072062"/>
          </a:xfrm>
        </p:spPr>
        <p:txBody>
          <a:bodyPr/>
          <a:lstStyle/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Класичний період 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давньогрецькому мистецтві прийнято ділити на ранню, високу й пізню класику. </a:t>
            </a:r>
            <a:endParaRPr lang="ru-RU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мистецтві 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ст. до н. е. створюється новий ідеал краси, грецький тип обличчя: довгастий, але округлий овал, пряме перенісся, пряма лінія чола й носа, мигдалеподібні очі, пухкі губи з гарним вигином, без посмішки, загальний вираз обличчя: спокійний і серйозний. </a:t>
            </a:r>
            <a:endParaRPr lang="ru-RU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3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838" y="1484313"/>
            <a:ext cx="4914900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2725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3" y="357188"/>
            <a:ext cx="5111750" cy="584200"/>
          </a:xfrm>
        </p:spPr>
        <p:txBody>
          <a:bodyPr/>
          <a:lstStyle/>
          <a:p>
            <a:pPr>
              <a:defRPr/>
            </a:pP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Критій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Несіот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Тирановбивці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5" name="Текст 3"/>
          <p:cNvSpPr>
            <a:spLocks noGrp="1"/>
          </p:cNvSpPr>
          <p:nvPr>
            <p:ph type="body" sz="half" idx="2"/>
          </p:nvPr>
        </p:nvSpPr>
        <p:spPr>
          <a:xfrm>
            <a:off x="571500" y="928688"/>
            <a:ext cx="3571875" cy="5929312"/>
          </a:xfrm>
        </p:spPr>
        <p:txBody>
          <a:bodyPr/>
          <a:lstStyle/>
          <a:p>
            <a:pPr algn="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Майстри ранньої класики опанували рух і взаємодію двох і більше героїв, пов’язаних дією. З’являється сюжетна скульптура 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групова композиція (пам’ятник героям-патріотам «</a:t>
            </a: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Тирановбивці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скульптори Критій і </a:t>
            </a: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Несіот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взаємозв’язок героїв, об’єднаних загальною композицією; незважаючи на пережитки архаїки, замість витончених «</a:t>
            </a: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куросів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ми бачимо зовсім інше трактування фігури й спробу показати дію). </a:t>
            </a:r>
            <a:endPara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 smtClean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 smtClean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6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981075"/>
            <a:ext cx="417195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033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Содержимое 2"/>
          <p:cNvSpPr>
            <a:spLocks noGrp="1"/>
          </p:cNvSpPr>
          <p:nvPr>
            <p:ph idx="1"/>
          </p:nvPr>
        </p:nvSpPr>
        <p:spPr>
          <a:xfrm>
            <a:off x="4857750" y="214313"/>
            <a:ext cx="3140075" cy="584200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Мирон. Дискобол </a:t>
            </a:r>
          </a:p>
        </p:txBody>
      </p:sp>
      <p:sp>
        <p:nvSpPr>
          <p:cNvPr id="24579" name="Текст 3"/>
          <p:cNvSpPr>
            <a:spLocks noGrp="1"/>
          </p:cNvSpPr>
          <p:nvPr>
            <p:ph type="body" sz="half" idx="2"/>
          </p:nvPr>
        </p:nvSpPr>
        <p:spPr>
          <a:xfrm>
            <a:off x="642938" y="714375"/>
            <a:ext cx="3900487" cy="6143625"/>
          </a:xfrm>
        </p:spPr>
        <p:txBody>
          <a:bodyPr/>
          <a:lstStyle/>
          <a:p>
            <a:pPr algn="ctr"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МИРОН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Перші здобутки високої класики представляють роботи Мирона. Родом з </a:t>
            </a:r>
            <a:r>
              <a:rPr lang="uk-UA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Елевфер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він працював в Аттиці 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400-і рр. 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ст. до н. е.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Можливість судити про його творчість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композиційні принципи дають дві його роботи: «Дискобол» </a:t>
            </a:r>
            <a:b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«Афіна і </a:t>
            </a:r>
            <a:r>
              <a:rPr lang="uk-UA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Марсій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</a:t>
            </a:r>
            <a:endParaRPr lang="ru-RU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5" name="Picture 5" descr="C:\Users\владелец\Desktop\КЛАССИКА\diskob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0" y="857250"/>
            <a:ext cx="3071813" cy="6007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7527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596900"/>
            <a:ext cx="3467100" cy="6000750"/>
          </a:xfrm>
        </p:spPr>
        <p:txBody>
          <a:bodyPr/>
          <a:lstStyle/>
          <a:p>
            <a:pPr algn="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статуї «Дискобола» переважає фронтальна точка зору, але, на відміну від «</a:t>
            </a: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куроса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що стоїть прямо, юнак зображений </a:t>
            </a:r>
          </a:p>
          <a:p>
            <a:pPr algn="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сильному русі </a:t>
            </a:r>
          </a:p>
          <a:p>
            <a:pPr algn="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у той момент, коли тіло повинне змінити положення. </a:t>
            </a:r>
            <a:endPara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9" name="Picture 2" descr="C:\Users\владелец\Desktop\КЛАССИКА\ist-isk-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258763"/>
            <a:ext cx="3911600" cy="6599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2109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4500563" y="357188"/>
            <a:ext cx="3497262" cy="1084262"/>
          </a:xfrm>
        </p:spPr>
        <p:txBody>
          <a:bodyPr/>
          <a:lstStyle/>
          <a:p>
            <a:pPr>
              <a:defRPr/>
            </a:pPr>
            <a:endParaRPr lang="ru-RU" sz="2800" dirty="0" smtClean="0"/>
          </a:p>
          <a:p>
            <a:pPr>
              <a:defRPr/>
            </a:pP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Мирон.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Афіна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Марсій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850" y="571500"/>
            <a:ext cx="3527425" cy="5929313"/>
          </a:xfrm>
        </p:spPr>
        <p:txBody>
          <a:bodyPr/>
          <a:lstStyle/>
          <a:p>
            <a:pPr>
              <a:defRPr/>
            </a:pPr>
            <a:endParaRPr lang="uk-UA" sz="2000" b="1" dirty="0" smtClean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 і в групі «Афіна </a:t>
            </a:r>
            <a:b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Марсій» (заснована на міфі про винахід флейти: Афіна, граючи на створеній нею флейті, помітила, що її щоки потворно роздуваються, </a:t>
            </a:r>
            <a:b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у гніві кидає та проклинає </a:t>
            </a: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іструмент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селен </a:t>
            </a: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Марсій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полонений звуками флейти, підбирає її).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скульптурній групі Мирона Афіна, що йде, гнівно повернулася до ослушника, переляканий </a:t>
            </a: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Марсій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відступив назад.</a:t>
            </a:r>
            <a:endParaRPr lang="ru-RU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" b="29"/>
          <a:stretch>
            <a:fillRect/>
          </a:stretch>
        </p:blipFill>
        <p:spPr bwMode="auto">
          <a:xfrm>
            <a:off x="4094163" y="1582738"/>
            <a:ext cx="4845050" cy="459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9174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88" y="741363"/>
            <a:ext cx="3471862" cy="6143625"/>
          </a:xfrm>
        </p:spPr>
        <p:txBody>
          <a:bodyPr/>
          <a:lstStyle/>
          <a:p>
            <a:pPr>
              <a:defRPr/>
            </a:pPr>
            <a:endParaRPr lang="uk-UA" sz="2000" b="1" dirty="0" smtClean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Шляхетність у гніві Афіни, що стримує себе, протиставлена Марсію –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його по-звірячому гнучкими рухами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дисгармонійним лицем.  </a:t>
            </a:r>
            <a:endParaRPr lang="ru-RU" sz="2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Мирон утілює  в цьому протиставленні учасників принцип композиції конфлікту протиборчих сил, який потім у плині тисячоліть буде характерним для образотворчого мистецтва </a:t>
            </a:r>
            <a:b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цілому.</a:t>
            </a:r>
            <a:endParaRPr lang="ru-RU" sz="2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000" b="1" dirty="0">
              <a:solidFill>
                <a:schemeClr val="tx1">
                  <a:lumMod val="25000"/>
                </a:schemeClr>
              </a:solidFill>
            </a:endParaRPr>
          </a:p>
        </p:txBody>
      </p:sp>
      <p:pic>
        <p:nvPicPr>
          <p:cNvPr id="27651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188913"/>
            <a:ext cx="2381250" cy="646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013" y="549275"/>
            <a:ext cx="2924175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43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785813" y="1714500"/>
            <a:ext cx="7772400" cy="3948113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Творчість Мирона представляє один із головних пластичних  напрямів високої класики – це створення образу всебічно розвиненої людини шляхом виявлення краси руху.</a:t>
            </a:r>
            <a: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sz="32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30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4714875" y="285750"/>
            <a:ext cx="2997200" cy="441325"/>
          </a:xfrm>
        </p:spPr>
        <p:txBody>
          <a:bodyPr/>
          <a:lstStyle/>
          <a:p>
            <a:r>
              <a:rPr lang="ru-RU" sz="2000" b="1" smtClean="0">
                <a:solidFill>
                  <a:srgbClr val="FFFFFF"/>
                </a:solidFill>
              </a:rPr>
              <a:t>Поліклет. Дорифор </a:t>
            </a:r>
          </a:p>
        </p:txBody>
      </p:sp>
      <p:sp>
        <p:nvSpPr>
          <p:cNvPr id="20483" name="Текст 3"/>
          <p:cNvSpPr>
            <a:spLocks noGrp="1"/>
          </p:cNvSpPr>
          <p:nvPr>
            <p:ph type="body" sz="half" idx="2"/>
          </p:nvPr>
        </p:nvSpPr>
        <p:spPr>
          <a:xfrm>
            <a:off x="500063" y="785813"/>
            <a:ext cx="3328987" cy="3643312"/>
          </a:xfrm>
        </p:spPr>
        <p:txBody>
          <a:bodyPr/>
          <a:lstStyle/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Інший шлях формування гармонійного образу пов’язаний зі створенням фігури, що перебуває </a:t>
            </a:r>
            <a:b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спокої, але сповненої прихованого подиху життя. Найбільш яскравий представник цієї тенденції – </a:t>
            </a:r>
            <a:r>
              <a:rPr lang="uk-UA" sz="2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Поліклет</a:t>
            </a:r>
            <a:r>
              <a:rPr lang="uk-UA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2800" b="1" dirty="0" smtClean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5" name="Picture 2" descr="C:\Users\владелец\Desktop\КЛАССИКА\Дорифо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857250"/>
            <a:ext cx="3744912" cy="600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1427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владелец\Desktop\КЛАССИКА\Поликлет Дорифор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238125"/>
            <a:ext cx="3643312" cy="6619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7" name="Picture 4" descr="C:\Users\владелец\Desktop\КЛАССИКА\12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214313"/>
            <a:ext cx="3286125" cy="6643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27183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857250" y="857250"/>
            <a:ext cx="3008313" cy="649288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ФІДІЙ</a:t>
            </a:r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xfrm>
            <a:off x="4500563" y="285750"/>
            <a:ext cx="3571875" cy="500063"/>
          </a:xfrm>
        </p:spPr>
        <p:txBody>
          <a:bodyPr/>
          <a:lstStyle/>
          <a:p>
            <a:pPr>
              <a:defRPr/>
            </a:pP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Фідій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Афіна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Парфенос</a:t>
            </a:r>
            <a:endParaRPr lang="ru-RU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48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757613" cy="4691063"/>
          </a:xfrm>
        </p:spPr>
        <p:txBody>
          <a:bodyPr/>
          <a:lstStyle/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Був афінянином, жив близько 500 р. до н. е. Найбільш відомі дві роботи – статуї Афіни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Парфеноні на афінському Акрополі  й Зевса в Олімпії. </a:t>
            </a:r>
            <a:endParaRPr lang="ru-RU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533" name="Picture 2" descr="C:\Users\владелец\Desktop\КЛАССИКА\02176119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857250"/>
            <a:ext cx="3000375" cy="600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8047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357188" y="428625"/>
            <a:ext cx="8501062" cy="2143125"/>
          </a:xfrm>
        </p:spPr>
        <p:txBody>
          <a:bodyPr/>
          <a:lstStyle/>
          <a:p>
            <a:pPr>
              <a:defRPr/>
            </a:pPr>
            <a:r>
              <a:rPr lang="uk-UA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Скульптура Давньої Греції</a:t>
            </a:r>
            <a:endParaRPr lang="ru-RU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500438"/>
            <a:ext cx="9144000" cy="2366962"/>
          </a:xfrm>
        </p:spPr>
        <p:txBody>
          <a:bodyPr/>
          <a:lstStyle/>
          <a:p>
            <a:pPr algn="l">
              <a:defRPr/>
            </a:pP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Мистецтво Давньої Грец</a:t>
            </a:r>
            <a:r>
              <a:rPr lang="uk-UA" b="1" spc="7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ії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прийнято ділити на три періоди: 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архаїка (VII 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VI ст. до н. е.), 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класика (V 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IV ст. до н. е.), </a:t>
            </a: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елліністичний період (IV 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uk-UA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 ст. до н. е.). </a:t>
            </a:r>
            <a:endParaRPr lang="ru-RU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3897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916113"/>
            <a:ext cx="41433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714375"/>
            <a:ext cx="7772400" cy="500063"/>
          </a:xfrm>
        </p:spPr>
        <p:txBody>
          <a:bodyPr/>
          <a:lstStyle/>
          <a:p>
            <a:pPr>
              <a:defRPr/>
            </a:pP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Фідій</a:t>
            </a:r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Зевс </a:t>
            </a:r>
            <a:r>
              <a:rPr lang="ru-RU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Олімпійський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03338"/>
            <a:ext cx="5219700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920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785812"/>
          </a:xfrm>
        </p:spPr>
        <p:txBody>
          <a:bodyPr/>
          <a:lstStyle/>
          <a:p>
            <a:pPr>
              <a:defRPr/>
            </a:pPr>
            <a:r>
              <a:rPr lang="uk-UA" sz="3200" dirty="0" smtClean="0">
                <a:solidFill>
                  <a:srgbClr val="002060"/>
                </a:solidFill>
              </a:rPr>
              <a:t> 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Найвищим </a:t>
            </a:r>
            <a:r>
              <a:rPr lang="uk-U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увтіленням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творчого генія Фідія й духу піднесеної класики в цілому є ансамбль скульптур </a:t>
            </a:r>
            <a:r>
              <a:rPr lang="uk-U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Парфенона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4579" name="Picture 2" descr="C:\Users\владелец\Desktop\Античная скульптура 2\img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357313"/>
            <a:ext cx="8072437" cy="5500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28396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260350"/>
            <a:ext cx="8429625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060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642938" y="5000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Статуї й рельєфи </a:t>
            </a:r>
            <a:r>
              <a:rPr lang="uk-U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Парфенона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 вершиною зрілої класики.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7" name="Picture 2" descr="C:\Users\владелец\Desktop\Античная скульптура 2\big_pic_243420_thumbna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928813"/>
            <a:ext cx="7767637" cy="4714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961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642938" y="428625"/>
            <a:ext cx="7772400" cy="1214438"/>
          </a:xfrm>
        </p:spPr>
        <p:txBody>
          <a:bodyPr/>
          <a:lstStyle/>
          <a:p>
            <a:pPr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Майстер виявляє пластичну структуру людського тіла й із надзвичайною силою  передає рух.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1" name="Picture 3" descr="C:\Users\владелец\Desktop\Античная скульптура 2\imgB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857375"/>
            <a:ext cx="8501063" cy="4714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92225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владелец\Desktop\КЛАССИКА\Круг Фид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428625"/>
            <a:ext cx="8715375" cy="615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10358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476250"/>
            <a:ext cx="8724900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86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1214437"/>
          </a:xfrm>
        </p:spPr>
        <p:txBody>
          <a:bodyPr/>
          <a:lstStyle/>
          <a:p>
            <a:pPr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Статуї фронтонів: Діонісій і Мойри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3" name="Picture 2" descr="C:\Users\владелец\Desktop\Античная скульптура 2\parf_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143000"/>
            <a:ext cx="8286750" cy="5530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770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" b="-127"/>
          <a:stretch>
            <a:fillRect/>
          </a:stretch>
        </p:blipFill>
        <p:spPr bwMode="auto">
          <a:xfrm>
            <a:off x="1901825" y="3179763"/>
            <a:ext cx="7207250" cy="363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 descr="C:\Users\владелец\Desktop\Античная скульптура 2\img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286500" cy="3268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7212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Содержимое 2"/>
          <p:cNvSpPr>
            <a:spLocks noGrp="1"/>
          </p:cNvSpPr>
          <p:nvPr>
            <p:ph idx="1"/>
          </p:nvPr>
        </p:nvSpPr>
        <p:spPr>
          <a:xfrm>
            <a:off x="3714750" y="428625"/>
            <a:ext cx="4711700" cy="512763"/>
          </a:xfrm>
        </p:spPr>
        <p:txBody>
          <a:bodyPr/>
          <a:lstStyle/>
          <a:p>
            <a:r>
              <a:rPr lang="uk-UA" sz="2000" b="1" smtClean="0">
                <a:solidFill>
                  <a:srgbClr val="FFFFFF"/>
                </a:solidFill>
              </a:rPr>
              <a:t>Фідій . Битва греків із кентаврами</a:t>
            </a:r>
            <a:endParaRPr lang="ru-RU" sz="2000" smtClean="0">
              <a:solidFill>
                <a:srgbClr val="FFFFFF"/>
              </a:solidFill>
            </a:endParaRPr>
          </a:p>
        </p:txBody>
      </p:sp>
      <p:sp>
        <p:nvSpPr>
          <p:cNvPr id="41987" name="Текст 3"/>
          <p:cNvSpPr>
            <a:spLocks noGrp="1"/>
          </p:cNvSpPr>
          <p:nvPr>
            <p:ph type="body" sz="half" idx="2"/>
          </p:nvPr>
        </p:nvSpPr>
        <p:spPr>
          <a:xfrm>
            <a:off x="500063" y="1571625"/>
            <a:ext cx="2786062" cy="4554538"/>
          </a:xfrm>
        </p:spPr>
        <p:txBody>
          <a:bodyPr/>
          <a:lstStyle/>
          <a:p>
            <a:pPr algn="ctr">
              <a:defRPr/>
            </a:pP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Пластична воля, виразність, буйний рух.</a:t>
            </a:r>
            <a:endPara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Чергування мотивів надає цілісності фризу, кожна з пар становить завершене ціле, </a:t>
            </a:r>
            <a:b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в той же час частину загальної картини. </a:t>
            </a:r>
            <a:endParaRPr lang="ru-RU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3" name="Picture 3" descr="C:\Users\владелец\Desktop\КЛАССИКА\0_21251_adc013bc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00438" y="1143000"/>
            <a:ext cx="5286375" cy="5500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4263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214313" y="273050"/>
            <a:ext cx="3500437" cy="1162050"/>
          </a:xfrm>
        </p:spPr>
        <p:txBody>
          <a:bodyPr/>
          <a:lstStyle/>
          <a:p>
            <a:pPr algn="ctr">
              <a:defRPr/>
            </a:pP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Архаїка </a:t>
            </a:r>
            <a:b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(VII 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</a:t>
            </a:r>
            <a:r>
              <a:rPr lang="uk-UA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 ст. до н.е.)</a:t>
            </a:r>
            <a:endParaRPr lang="ru-RU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Курос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Кора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50" y="1435100"/>
            <a:ext cx="3179763" cy="4691063"/>
          </a:xfrm>
        </p:spPr>
        <p:txBody>
          <a:bodyPr/>
          <a:lstStyle/>
          <a:p>
            <a:pPr eaLnBrk="1" hangingPunct="1">
              <a:defRPr/>
            </a:pPr>
            <a:endParaRPr lang="uk-UA" sz="1800" b="1" dirty="0" smtClean="0">
              <a:solidFill>
                <a:schemeClr val="tx1">
                  <a:lumMod val="10000"/>
                </a:schemeClr>
              </a:solidFill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 людини, що склався в архаїчному мистецтві, мав деякі риси, властиві мистецтву Сходу: статичність, урочистість, підкреслена декоративність 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трактуванні одягу 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зачісці, навіть у типі лиця й малюнку очей.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фігури оголених юнаків, так звані </a:t>
            </a:r>
            <a:r>
              <a:rPr lang="uk-UA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куроси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і дівчат, одягнених </a:t>
            </a:r>
            <a: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пеплоси – кори. </a:t>
            </a:r>
            <a:endParaRPr lang="ru-RU" sz="20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9" name="Picture 2" descr="C:\Users\владелец\Desktop\АРХАИКА\Kouros_anaviss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13" y="774700"/>
            <a:ext cx="2571750" cy="6083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150" name="Picture 3" descr="C:\Users\владелец\Desktop\АРХАИКА\223px-ACMA_679_Kore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785813"/>
            <a:ext cx="2357437" cy="60721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280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владелец\Desktop\Античная скульптура 2\0_21246_c2281d1_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214313"/>
            <a:ext cx="7572375" cy="6429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8395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Нові тенденції мистецтва яскраво виступають у рельєфах  «</a:t>
            </a: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Кентавромахії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». Бурхлива стрімкість рухів, нещадна жорстокість сутички, страждання й злість написані на лицях.</a:t>
            </a:r>
            <a:endPara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035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" b="-5"/>
          <a:stretch>
            <a:fillRect/>
          </a:stretch>
        </p:blipFill>
        <p:spPr bwMode="auto">
          <a:xfrm>
            <a:off x="4906963" y="2174875"/>
            <a:ext cx="4216400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913" y="1319213"/>
            <a:ext cx="3686175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3594100"/>
            <a:ext cx="314325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372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Содержимое 2"/>
          <p:cNvSpPr>
            <a:spLocks noGrp="1"/>
          </p:cNvSpPr>
          <p:nvPr>
            <p:ph idx="1"/>
          </p:nvPr>
        </p:nvSpPr>
        <p:spPr>
          <a:xfrm>
            <a:off x="4532313" y="273050"/>
            <a:ext cx="5111750" cy="369888"/>
          </a:xfrm>
        </p:spPr>
        <p:txBody>
          <a:bodyPr/>
          <a:lstStyle/>
          <a:p>
            <a:r>
              <a:rPr lang="uk-UA" sz="2000" b="1" smtClean="0">
                <a:solidFill>
                  <a:srgbClr val="FFFFFF"/>
                </a:solidFill>
              </a:rPr>
              <a:t>Ніка, що розв’язує сандалію </a:t>
            </a:r>
            <a:endParaRPr lang="ru-RU" sz="2000" b="1" smtClean="0">
              <a:solidFill>
                <a:srgbClr val="FFFFFF"/>
              </a:solidFill>
            </a:endParaRPr>
          </a:p>
        </p:txBody>
      </p:sp>
      <p:sp>
        <p:nvSpPr>
          <p:cNvPr id="45059" name="Текст 3"/>
          <p:cNvSpPr>
            <a:spLocks noGrp="1"/>
          </p:cNvSpPr>
          <p:nvPr>
            <p:ph type="body" sz="half" idx="2"/>
          </p:nvPr>
        </p:nvSpPr>
        <p:spPr>
          <a:xfrm>
            <a:off x="571500" y="857250"/>
            <a:ext cx="3471863" cy="5340350"/>
          </a:xfrm>
        </p:spPr>
        <p:txBody>
          <a:bodyPr/>
          <a:lstStyle/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Іншою інтимною передачею образу відзначається рельєф із зображенням Ніка, що розв’язує сандалію.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Інтимний, жанрово-ліричний мотив позначає образи </a:t>
            </a:r>
            <a:r>
              <a:rPr lang="uk-UA" sz="2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Праксителя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мистецтві пізньої класики.</a:t>
            </a:r>
            <a:r>
              <a:rPr lang="uk-UA" sz="2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5845" name="Picture 4" descr="C:\Users\владелец\Desktop\Античная скульптура 2\04_clip_image001_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02138" y="642938"/>
            <a:ext cx="4170362" cy="6186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942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>
          <a:xfrm>
            <a:off x="1428750" y="142875"/>
            <a:ext cx="1714500" cy="584200"/>
          </a:xfrm>
        </p:spPr>
        <p:txBody>
          <a:bodyPr/>
          <a:lstStyle/>
          <a:p>
            <a:pPr>
              <a:defRPr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Скопас</a:t>
            </a:r>
            <a:endParaRPr lang="ru-RU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083" name="Содержимое 2"/>
          <p:cNvSpPr>
            <a:spLocks noGrp="1"/>
          </p:cNvSpPr>
          <p:nvPr>
            <p:ph idx="1"/>
          </p:nvPr>
        </p:nvSpPr>
        <p:spPr>
          <a:xfrm>
            <a:off x="4214813" y="285750"/>
            <a:ext cx="4468812" cy="5853113"/>
          </a:xfrm>
        </p:spPr>
        <p:txBody>
          <a:bodyPr/>
          <a:lstStyle/>
          <a:p>
            <a:r>
              <a:rPr lang="ru-RU" sz="2000" b="1" smtClean="0">
                <a:solidFill>
                  <a:srgbClr val="FFFFFF"/>
                </a:solidFill>
              </a:rPr>
              <a:t>Менада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2875" y="785813"/>
            <a:ext cx="4254500" cy="5357812"/>
          </a:xfrm>
        </p:spPr>
        <p:txBody>
          <a:bodyPr/>
          <a:lstStyle/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Духовна культура пізньої класики формується з умовами кризи античного поліса, пов’язаної </a:t>
            </a:r>
            <a:b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наслідками Пелопоннеської війни, що зруйнувала основи громадянського життя.</a:t>
            </a:r>
            <a:endParaRPr lang="ru-RU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 час невіри в доцільність гармонійності основ цивільного </a:t>
            </a:r>
            <a:b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духовного життя поліса, відчуження громадян від суспільних проблем. </a:t>
            </a:r>
            <a:endParaRPr lang="ru-RU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Відчуттям трагічних дисонансів епохи пронизана </a:t>
            </a:r>
            <a:r>
              <a:rPr lang="uk-UA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трорчість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першого великого майстра пізньої класики </a:t>
            </a:r>
            <a:r>
              <a:rPr lang="uk-UA" sz="2000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Скопаса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(працював у 380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 ̶ 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350 рр. до н. е.).</a:t>
            </a:r>
            <a:endParaRPr lang="ru-RU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2000" b="1" dirty="0">
              <a:solidFill>
                <a:srgbClr val="FFFFFF"/>
              </a:solidFill>
            </a:endParaRPr>
          </a:p>
        </p:txBody>
      </p:sp>
      <p:pic>
        <p:nvPicPr>
          <p:cNvPr id="36869" name="Picture 2" descr="C:\Users\владелец\Desktop\Античная скульптура 2\2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5" y="928688"/>
            <a:ext cx="4087813" cy="5929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790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Содержимое 2"/>
          <p:cNvSpPr>
            <a:spLocks noGrp="1"/>
          </p:cNvSpPr>
          <p:nvPr>
            <p:ph idx="1"/>
          </p:nvPr>
        </p:nvSpPr>
        <p:spPr>
          <a:xfrm>
            <a:off x="4643438" y="285750"/>
            <a:ext cx="3282950" cy="512763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Менада</a:t>
            </a:r>
          </a:p>
        </p:txBody>
      </p:sp>
      <p:sp>
        <p:nvSpPr>
          <p:cNvPr id="47107" name="Текст 3"/>
          <p:cNvSpPr>
            <a:spLocks noGrp="1"/>
          </p:cNvSpPr>
          <p:nvPr>
            <p:ph type="body" sz="half" idx="2"/>
          </p:nvPr>
        </p:nvSpPr>
        <p:spPr>
          <a:xfrm>
            <a:off x="357188" y="428625"/>
            <a:ext cx="3900487" cy="6429375"/>
          </a:xfrm>
        </p:spPr>
        <p:txBody>
          <a:bodyPr/>
          <a:lstStyle/>
          <a:p>
            <a:pPr algn="ctr">
              <a:defRPr/>
            </a:pP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Скопас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ставить перед собою завдання розкрити індивідуальний внутрішній світ людини. Він шукає  нові художні засоби. </a:t>
            </a:r>
            <a:endParaRPr lang="ru-RU" sz="2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 героїв вирізняє інший тип обличчя: широкий овал, низьке, перерізане складкою чоло, своєрідний малюнок глибоко посаджених очей, що створює враження погляду, спрямованого нагору, складки біля рота підсилюють експресію. </a:t>
            </a:r>
            <a:endParaRPr lang="ru-RU" sz="2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uk-UA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 прийоми дозволяють урізноманітнити вираз обличчя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показувати почуття великої сили. </a:t>
            </a:r>
            <a:endParaRPr lang="ru-RU" sz="2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7893" name="Picture 3" descr="C:\Users\владелец\Desktop\Античная скульптура 2\1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1550" y="857250"/>
            <a:ext cx="3576638" cy="6000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88101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>
          <a:xfrm>
            <a:off x="1214438" y="714375"/>
            <a:ext cx="2500312" cy="584200"/>
          </a:xfrm>
        </p:spPr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Пракситель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5" y="285750"/>
            <a:ext cx="2997200" cy="512763"/>
          </a:xfrm>
        </p:spPr>
        <p:txBody>
          <a:bodyPr/>
          <a:lstStyle/>
          <a:p>
            <a:pPr>
              <a:defRPr/>
            </a:pPr>
            <a:r>
              <a:rPr lang="uk-UA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Афродита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Кнідська</a:t>
            </a:r>
            <a:endParaRPr lang="ru-RU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132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900488" cy="4994275"/>
          </a:xfrm>
        </p:spPr>
        <p:txBody>
          <a:bodyPr/>
          <a:lstStyle/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Прагнення дотримуватися ідеалу класики спричинило формування двох різних напрямів. </a:t>
            </a: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із них  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̶  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гармонізація образу через передання його ліричності – мистецтво</a:t>
            </a:r>
            <a:r>
              <a:rPr lang="uk-UA" sz="20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Праксителя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М'якість ліплення, майстерність </a:t>
            </a:r>
            <a:b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обробці матеріалу. </a:t>
            </a:r>
            <a:endParaRPr lang="ru-RU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917" name="Picture 2" descr="C:\Users\владелец\Desktop\Античная скульптура 2\327_1_aphrodi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5" y="785813"/>
            <a:ext cx="3286125" cy="6072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490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0"/>
            <a:ext cx="3424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0"/>
            <a:ext cx="396875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35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C:\Users\владелец\Desktop\Античная скульптура 2\atta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98425"/>
            <a:ext cx="3816350" cy="6715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0179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95300"/>
            <a:ext cx="4572000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3662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1500188" y="571500"/>
            <a:ext cx="1471612" cy="571500"/>
          </a:xfrm>
        </p:spPr>
        <p:txBody>
          <a:bodyPr/>
          <a:lstStyle/>
          <a:p>
            <a:pPr>
              <a:defRPr/>
            </a:pPr>
            <a:r>
              <a:rPr lang="ru-RU" sz="3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Лісіпп</a:t>
            </a:r>
            <a:endParaRPr lang="ru-RU" sz="3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>
          <a:xfrm>
            <a:off x="4929188" y="285750"/>
            <a:ext cx="1997075" cy="512763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Геракл</a:t>
            </a:r>
          </a:p>
        </p:txBody>
      </p:sp>
      <p:sp>
        <p:nvSpPr>
          <p:cNvPr id="5120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143000"/>
            <a:ext cx="3471863" cy="5357813"/>
          </a:xfrm>
        </p:spPr>
        <p:txBody>
          <a:bodyPr/>
          <a:lstStyle/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Інший напрям прагнув зберегти класичний ідеал, додавши йому рис офіційної показності – мистецтво</a:t>
            </a:r>
            <a:r>
              <a:rPr lang="uk-UA" sz="2000" b="1" i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000" b="1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Лісіппа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>
              <a:defRPr/>
            </a:pPr>
            <a:endParaRPr lang="uk-UA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Його творчість заклала основи елліністичного реалізму. Еллінізм – історична епоха завоювань  </a:t>
            </a:r>
            <a:r>
              <a:rPr lang="uk-UA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Александра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Македонського. </a:t>
            </a:r>
            <a:endParaRPr lang="ru-RU" sz="2000" b="1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992" name="Picture 8" descr="C:\Users\владелец\Desktop\Античная скульптура 2\33884890.jpg"/>
          <p:cNvPicPr>
            <a:picLocks noChangeAspect="1" noChangeArrowheads="1"/>
          </p:cNvPicPr>
          <p:nvPr/>
        </p:nvPicPr>
        <p:blipFill rotWithShape="1">
          <a:blip r:embed="rId2" cstate="print"/>
          <a:srcRect b="3514"/>
          <a:stretch/>
        </p:blipFill>
        <p:spPr bwMode="auto">
          <a:xfrm>
            <a:off x="4815408" y="858093"/>
            <a:ext cx="3429000" cy="5883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3779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357313"/>
          </a:xfrm>
        </p:spPr>
        <p:txBody>
          <a:bodyPr/>
          <a:lstStyle/>
          <a:p>
            <a:pPr>
              <a:defRPr/>
            </a:pPr>
            <a:r>
              <a:rPr lang="uk-UA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Лісіпп</a:t>
            </a: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розглядає створення образу ідеальної людини як основне завдання мистецтва. Його цікавлять особливості віку людини, психологічний склад її характеру. </a:t>
            </a:r>
            <a:r>
              <a:rPr lang="uk-UA" sz="2000" b="1" dirty="0" smtClean="0">
                <a:solidFill>
                  <a:srgbClr val="FFFFFF"/>
                </a:solidFill>
              </a:rPr>
              <a:t/>
            </a:r>
            <a:br>
              <a:rPr lang="uk-UA" sz="2000" b="1" dirty="0" smtClean="0">
                <a:solidFill>
                  <a:srgbClr val="FFFFFF"/>
                </a:solidFill>
              </a:rPr>
            </a:br>
            <a:r>
              <a:rPr lang="uk-UA" sz="2000" b="1" dirty="0" err="1" smtClean="0">
                <a:solidFill>
                  <a:srgbClr val="FFFFFF"/>
                </a:solidFill>
              </a:rPr>
              <a:t>А</a:t>
            </a:r>
            <a:r>
              <a:rPr lang="uk-UA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лександр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Македонський  </a:t>
            </a:r>
            <a:endParaRPr lang="ru-RU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222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57325"/>
            <a:ext cx="3429000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8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47800"/>
            <a:ext cx="406717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031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358188" cy="1714500"/>
          </a:xfrm>
        </p:spPr>
        <p:txBody>
          <a:bodyPr/>
          <a:lstStyle/>
          <a:p>
            <a:pPr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Скульптури висікалися з мармуру й розфарбовувалися (одяг, волосся, губи, очі), мармурові тіла натиралися сумішшю шафрану й молока, щоб надати  їм тілесного кольору.</a:t>
            </a:r>
            <a:endParaRPr lang="ru-RU" sz="2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7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1773238"/>
            <a:ext cx="730567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5140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Текст 3"/>
          <p:cNvSpPr>
            <a:spLocks noGrp="1"/>
          </p:cNvSpPr>
          <p:nvPr>
            <p:ph type="body" sz="half" idx="2"/>
          </p:nvPr>
        </p:nvSpPr>
        <p:spPr>
          <a:xfrm>
            <a:off x="571500" y="785813"/>
            <a:ext cx="3186113" cy="5840412"/>
          </a:xfrm>
        </p:spPr>
        <p:txBody>
          <a:bodyPr/>
          <a:lstStyle/>
          <a:p>
            <a:pPr algn="r">
              <a:defRPr/>
            </a:pPr>
            <a:r>
              <a:rPr lang="uk-UA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Апоксиомен</a:t>
            </a:r>
            <a:r>
              <a:rPr lang="uk-UA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(атлет, що знімає шкребком із тіла шар олії) </a:t>
            </a:r>
            <a:endParaRPr lang="ru-RU" sz="2000" dirty="0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uk-UA" sz="2400" b="1" dirty="0" smtClean="0"/>
          </a:p>
          <a:p>
            <a:pPr>
              <a:defRPr/>
            </a:pPr>
            <a:endParaRPr lang="uk-UA" sz="2400" b="1" dirty="0" smtClean="0"/>
          </a:p>
          <a:p>
            <a:pPr algn="ctr"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фігурі юнака вгадується стан нервової втоми після пережитої напруги. Такий складний емоційний стан суперечить високій класиці. </a:t>
            </a:r>
            <a:endParaRPr lang="ru-RU" sz="20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3251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0225" y="71438"/>
            <a:ext cx="4695825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942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>
          <a:xfrm>
            <a:off x="714375" y="5000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Фриз </a:t>
            </a:r>
            <a:r>
              <a:rPr lang="uk-U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Пергамського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вівтаря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427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657350"/>
            <a:ext cx="836295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144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Текст 3"/>
          <p:cNvSpPr>
            <a:spLocks noGrp="1"/>
          </p:cNvSpPr>
          <p:nvPr>
            <p:ph type="body" sz="half" idx="2"/>
          </p:nvPr>
        </p:nvSpPr>
        <p:spPr>
          <a:xfrm>
            <a:off x="142875" y="1000125"/>
            <a:ext cx="2989263" cy="5126038"/>
          </a:xfrm>
        </p:spPr>
        <p:txBody>
          <a:bodyPr/>
          <a:lstStyle/>
          <a:p>
            <a:pPr algn="ctr"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Родоська школа продовжувала традиції </a:t>
            </a:r>
            <a:r>
              <a:rPr lang="uk-U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Лісіппа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тип сильного, атлетично збудованого чоловіка («Лаокоон» </a:t>
            </a:r>
            <a:r>
              <a:rPr lang="uk-U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Агесандра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8370" name="Picture 2" descr="C:\Users\владелец\Desktop\КЛАССИКА\Лакоон. Агесандр, Аненодор, Полидо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6238" y="333375"/>
            <a:ext cx="6143625" cy="6264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78628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28688"/>
            <a:ext cx="3900488" cy="5197475"/>
          </a:xfrm>
        </p:spPr>
        <p:txBody>
          <a:bodyPr/>
          <a:lstStyle/>
          <a:p>
            <a:pPr algn="ctr"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Шедевр епохи еллінізму – «</a:t>
            </a:r>
            <a:r>
              <a:rPr lang="uk-U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Афродита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Мілоська» роботи </a:t>
            </a:r>
            <a:r>
              <a:rPr lang="uk-UA" sz="32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Агесандра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строга </a:t>
            </a:r>
          </a:p>
          <a:p>
            <a:pPr algn="ctr"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 піднесена. 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sz="3600" dirty="0" smtClean="0"/>
          </a:p>
        </p:txBody>
      </p:sp>
      <p:pic>
        <p:nvPicPr>
          <p:cNvPr id="59394" name="Picture 2" descr="C:\Users\владелец\Desktop\Античная скульптура 2\aphrodite_mel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285750"/>
            <a:ext cx="3000375" cy="6316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1528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>
          <a:xfrm>
            <a:off x="642938" y="142875"/>
            <a:ext cx="7772400" cy="1000125"/>
          </a:xfrm>
        </p:spPr>
        <p:txBody>
          <a:bodyPr/>
          <a:lstStyle/>
          <a:p>
            <a:pPr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«Ніка </a:t>
            </a:r>
            <a:r>
              <a:rPr lang="uk-UA" sz="32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Самофракійська</a:t>
            </a: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 встановлена на честь перемоги Родоського флоту.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418" name="Picture 2" descr="C:\Users\владелец\Desktop\Античная скульптура 2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214438"/>
            <a:ext cx="3486150" cy="5643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0420" name="Picture 4" descr="C:\Users\владелец\Desktop\КЛАССИКА\tumblr_krlk3cxQgv1qzdyoro1_4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1279525"/>
            <a:ext cx="3676650" cy="5578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6946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владелец\Desktop\КЛАССИКА\180px-diadumeno11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3659187" cy="4287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2467" name="Picture 3" descr="C:\Users\владелец\Desktop\КЛАССИКА\venusdemil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56238" y="0"/>
            <a:ext cx="3687762" cy="621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837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465513"/>
            <a:ext cx="3781425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807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1071562"/>
          </a:xfrm>
        </p:spPr>
        <p:txBody>
          <a:bodyPr/>
          <a:lstStyle/>
          <a:p>
            <a:pPr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архаїчної скульптури  характерна фронтальність (призначені для огляду спереду)  і статичність.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1" name="Объект 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950" y="1665288"/>
            <a:ext cx="2646363" cy="5148262"/>
          </a:xfrm>
        </p:spPr>
      </p:pic>
      <p:pic>
        <p:nvPicPr>
          <p:cNvPr id="17412" name="Объект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16688" y="1628775"/>
            <a:ext cx="2536825" cy="5148263"/>
          </a:xfrm>
        </p:spPr>
      </p:pic>
      <p:pic>
        <p:nvPicPr>
          <p:cNvPr id="8199" name="Picture 4" descr="C:\Users\владелец\Desktop\АРХАИКА\440px-ACMA_674_Kore_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3363" y="1857375"/>
            <a:ext cx="3743325" cy="50006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8833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00063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Однією з найхарактерніших особливостей, властивих архаїчній скульптурі, є застигла на їхніх лицях не то глузлива, не то здивована посмішка.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9220" name="Picture 2" descr="C:\Users\владелец\Desktop\АРХАИКА\gree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857375"/>
            <a:ext cx="3857625" cy="500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21" name="Picture 3" descr="C:\Users\владелец\Desktop\АРХАИКА\8fd2a335ed309cde95ad59aa162473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1857375"/>
            <a:ext cx="3643312" cy="500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5672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владелец\Desktop\АРХАИКА\file73at1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214313"/>
            <a:ext cx="6840537" cy="6454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4806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685800" y="214313"/>
            <a:ext cx="7772400" cy="1500187"/>
          </a:xfrm>
        </p:spPr>
        <p:txBody>
          <a:bodyPr/>
          <a:lstStyle/>
          <a:p>
            <a:pPr>
              <a:defRPr/>
            </a:pP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Також немає єдності вираження між фасом </a:t>
            </a:r>
            <a:b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профілем. Це було помічено й сучасниками художників: про статую Артеміди говорили, що її лице спереду посміхається, </a:t>
            </a:r>
            <a: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збоку здається сумним.</a:t>
            </a:r>
            <a:endParaRPr lang="ru-RU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7" name="Picture 2" descr="C:\Users\владелец\Desktop\АРХАИКА\26.jpg"/>
          <p:cNvPicPr>
            <a:picLocks noChangeAspect="1" noChangeArrowheads="1"/>
          </p:cNvPicPr>
          <p:nvPr/>
        </p:nvPicPr>
        <p:blipFill>
          <a:blip r:embed="rId2"/>
          <a:srcRect l="19792" r="19791"/>
          <a:stretch>
            <a:fillRect/>
          </a:stretch>
        </p:blipFill>
        <p:spPr bwMode="auto">
          <a:xfrm>
            <a:off x="2500313" y="1714500"/>
            <a:ext cx="4143375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6698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571500" y="1428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uk-UA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Перші кроки грецького рельєфу підказані Сходом, спочатку він плоский, як у Прадавньому Єгипті.</a:t>
            </a:r>
            <a:endParaRPr lang="ru-RU" sz="3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1507" name="Содержимое 2"/>
          <p:cNvSpPr>
            <a:spLocks noGrp="1"/>
          </p:cNvSpPr>
          <p:nvPr>
            <p:ph sz="half" idx="1"/>
          </p:nvPr>
        </p:nvSpPr>
        <p:spPr>
          <a:xfrm>
            <a:off x="0" y="6143625"/>
            <a:ext cx="3810000" cy="7143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Давньоєгипетський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рельеф «Зодчий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Хесира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21508" name="Содержимое 3"/>
          <p:cNvSpPr>
            <a:spLocks noGrp="1"/>
          </p:cNvSpPr>
          <p:nvPr>
            <p:ph sz="half" idx="2"/>
          </p:nvPr>
        </p:nvSpPr>
        <p:spPr>
          <a:xfrm>
            <a:off x="4714875" y="6072188"/>
            <a:ext cx="3810000" cy="78581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Фрагмент </a:t>
            </a:r>
            <a:r>
              <a:rPr lang="ru-RU" sz="20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давньогрецького</a:t>
            </a:r>
            <a:r>
              <a:rPr lang="ru-RU" sz="20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рельефу</a:t>
            </a:r>
          </a:p>
        </p:txBody>
      </p:sp>
      <p:pic>
        <p:nvPicPr>
          <p:cNvPr id="21509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" b="14"/>
          <a:stretch>
            <a:fillRect/>
          </a:stretch>
        </p:blipFill>
        <p:spPr bwMode="auto">
          <a:xfrm>
            <a:off x="571500" y="1428750"/>
            <a:ext cx="2913063" cy="481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928813"/>
            <a:ext cx="4010025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358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нтичность">
  <a:themeElements>
    <a:clrScheme name="Default Design 1">
      <a:dk1>
        <a:srgbClr val="6E6958"/>
      </a:dk1>
      <a:lt1>
        <a:srgbClr val="EAEAEA"/>
      </a:lt1>
      <a:dk2>
        <a:srgbClr val="88826C"/>
      </a:dk2>
      <a:lt2>
        <a:srgbClr val="EDD39F"/>
      </a:lt2>
      <a:accent1>
        <a:srgbClr val="C9C6BB"/>
      </a:accent1>
      <a:accent2>
        <a:srgbClr val="ADA897"/>
      </a:accent2>
      <a:accent3>
        <a:srgbClr val="C3C1BA"/>
      </a:accent3>
      <a:accent4>
        <a:srgbClr val="C8C8C8"/>
      </a:accent4>
      <a:accent5>
        <a:srgbClr val="E1DFDA"/>
      </a:accent5>
      <a:accent6>
        <a:srgbClr val="9C9888"/>
      </a:accent6>
      <a:hlink>
        <a:srgbClr val="DEB54E"/>
      </a:hlink>
      <a:folHlink>
        <a:srgbClr val="A78B3D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6E6958"/>
        </a:dk1>
        <a:lt1>
          <a:srgbClr val="EAEAEA"/>
        </a:lt1>
        <a:dk2>
          <a:srgbClr val="88826C"/>
        </a:dk2>
        <a:lt2>
          <a:srgbClr val="EDD39F"/>
        </a:lt2>
        <a:accent1>
          <a:srgbClr val="C9C6BB"/>
        </a:accent1>
        <a:accent2>
          <a:srgbClr val="ADA897"/>
        </a:accent2>
        <a:accent3>
          <a:srgbClr val="C3C1BA"/>
        </a:accent3>
        <a:accent4>
          <a:srgbClr val="C8C8C8"/>
        </a:accent4>
        <a:accent5>
          <a:srgbClr val="E1DFDA"/>
        </a:accent5>
        <a:accent6>
          <a:srgbClr val="9C9888"/>
        </a:accent6>
        <a:hlink>
          <a:srgbClr val="DEB54E"/>
        </a:hlink>
        <a:folHlink>
          <a:srgbClr val="A78B3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523D24"/>
        </a:dk1>
        <a:lt1>
          <a:srgbClr val="FFFFFF"/>
        </a:lt1>
        <a:dk2>
          <a:srgbClr val="5C3324"/>
        </a:dk2>
        <a:lt2>
          <a:srgbClr val="948F60"/>
        </a:lt2>
        <a:accent1>
          <a:srgbClr val="D0CEB8"/>
        </a:accent1>
        <a:accent2>
          <a:srgbClr val="C1BFA1"/>
        </a:accent2>
        <a:accent3>
          <a:srgbClr val="FFFFFF"/>
        </a:accent3>
        <a:accent4>
          <a:srgbClr val="45331D"/>
        </a:accent4>
        <a:accent5>
          <a:srgbClr val="E4E3D8"/>
        </a:accent5>
        <a:accent6>
          <a:srgbClr val="AFAD91"/>
        </a:accent6>
        <a:hlink>
          <a:srgbClr val="E0C036"/>
        </a:hlink>
        <a:folHlink>
          <a:srgbClr val="D1C1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333333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DDDDDD"/>
        </a:accent2>
        <a:accent3>
          <a:srgbClr val="FFFFFF"/>
        </a:accent3>
        <a:accent4>
          <a:srgbClr val="2A2A2A"/>
        </a:accent4>
        <a:accent5>
          <a:srgbClr val="F3F3F3"/>
        </a:accent5>
        <a:accent6>
          <a:srgbClr val="C8C8C8"/>
        </a:accent6>
        <a:hlink>
          <a:srgbClr val="969696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4C4F60"/>
        </a:dk1>
        <a:lt1>
          <a:srgbClr val="EAEAEA"/>
        </a:lt1>
        <a:dk2>
          <a:srgbClr val="6C7188"/>
        </a:dk2>
        <a:lt2>
          <a:srgbClr val="EBCD5D"/>
        </a:lt2>
        <a:accent1>
          <a:srgbClr val="CECFD8"/>
        </a:accent1>
        <a:accent2>
          <a:srgbClr val="A8ABBA"/>
        </a:accent2>
        <a:accent3>
          <a:srgbClr val="BABBC3"/>
        </a:accent3>
        <a:accent4>
          <a:srgbClr val="C8C8C8"/>
        </a:accent4>
        <a:accent5>
          <a:srgbClr val="E3E4E9"/>
        </a:accent5>
        <a:accent6>
          <a:srgbClr val="989BA8"/>
        </a:accent6>
        <a:hlink>
          <a:srgbClr val="E8B5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65515B"/>
        </a:dk1>
        <a:lt1>
          <a:srgbClr val="EAEAEA"/>
        </a:lt1>
        <a:dk2>
          <a:srgbClr val="886C7B"/>
        </a:dk2>
        <a:lt2>
          <a:srgbClr val="E9D95F"/>
        </a:lt2>
        <a:accent1>
          <a:srgbClr val="CECFD8"/>
        </a:accent1>
        <a:accent2>
          <a:srgbClr val="AB95A1"/>
        </a:accent2>
        <a:accent3>
          <a:srgbClr val="C3BABF"/>
        </a:accent3>
        <a:accent4>
          <a:srgbClr val="C8C8C8"/>
        </a:accent4>
        <a:accent5>
          <a:srgbClr val="E3E4E9"/>
        </a:accent5>
        <a:accent6>
          <a:srgbClr val="9B8791"/>
        </a:accent6>
        <a:hlink>
          <a:srgbClr val="E8C050"/>
        </a:hlink>
        <a:folHlink>
          <a:srgbClr val="B79E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333333"/>
        </a:dk1>
        <a:lt1>
          <a:srgbClr val="EAEAEA"/>
        </a:lt1>
        <a:dk2>
          <a:srgbClr val="000000"/>
        </a:dk2>
        <a:lt2>
          <a:srgbClr val="E1D8AB"/>
        </a:lt2>
        <a:accent1>
          <a:srgbClr val="808080"/>
        </a:accent1>
        <a:accent2>
          <a:srgbClr val="5F5F5F"/>
        </a:accent2>
        <a:accent3>
          <a:srgbClr val="AAAAAA"/>
        </a:accent3>
        <a:accent4>
          <a:srgbClr val="C8C8C8"/>
        </a:accent4>
        <a:accent5>
          <a:srgbClr val="C0C0C0"/>
        </a:accent5>
        <a:accent6>
          <a:srgbClr val="555555"/>
        </a:accent6>
        <a:hlink>
          <a:srgbClr val="D95045"/>
        </a:hlink>
        <a:folHlink>
          <a:srgbClr val="DCA23A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802</Words>
  <Application>Microsoft Office PowerPoint</Application>
  <PresentationFormat>Экран (4:3)</PresentationFormat>
  <Paragraphs>94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Античность</vt:lpstr>
      <vt:lpstr>АНТИЧНА СКУЛЬПТУРА</vt:lpstr>
      <vt:lpstr>Скульптура Давньої Греції</vt:lpstr>
      <vt:lpstr>Архаїка  (VII ̶VI ст. до н.е.)</vt:lpstr>
      <vt:lpstr>Скульптури висікалися з мармуру й розфарбовувалися (одяг, волосся, губи, очі), мармурові тіла натиралися сумішшю шафрану й молока, щоб надати  їм тілесного кольору.</vt:lpstr>
      <vt:lpstr>Для архаїчної скульптури  характерна фронтальність (призначені для огляду спереду)  і статичність.</vt:lpstr>
      <vt:lpstr>Однією з найхарактерніших особливостей, властивих архаїчній скульптурі, є застигла на їхніх лицях не то глузлива, не то здивована посмішка.</vt:lpstr>
      <vt:lpstr>Презентация PowerPoint</vt:lpstr>
      <vt:lpstr>Також немає єдності вираження між фасом  і профілем. Це було помічено й сучасниками художників: про статую Артеміди говорили, що її лице спереду посміхається,  а збоку здається сумним.</vt:lpstr>
      <vt:lpstr>Перші кроки грецького рельєфу підказані Сходом, спочатку він плоский, як у Прадавньому Єгипті.</vt:lpstr>
      <vt:lpstr>Класика (V ̶ IV ст. до н. е.)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Творчість Мирона представляє один із головних пластичних  напрямів високої класики – це створення образу всебічно розвиненої людини шляхом виявлення краси руху. </vt:lpstr>
      <vt:lpstr>Презентация PowerPoint</vt:lpstr>
      <vt:lpstr>Презентация PowerPoint</vt:lpstr>
      <vt:lpstr>ФІДІЙ</vt:lpstr>
      <vt:lpstr>Фідій. Зевс Олімпійський</vt:lpstr>
      <vt:lpstr> Найвищим увтіленням творчого генія Фідія й духу піднесеної класики в цілому є ансамбль скульптур Парфенона.</vt:lpstr>
      <vt:lpstr>Презентация PowerPoint</vt:lpstr>
      <vt:lpstr> Статуї й рельєфи Парфенона  є вершиною зрілої класики.</vt:lpstr>
      <vt:lpstr>Майстер виявляє пластичну структуру людського тіла й із надзвичайною силою  передає рух.</vt:lpstr>
      <vt:lpstr>Презентация PowerPoint</vt:lpstr>
      <vt:lpstr>Презентация PowerPoint</vt:lpstr>
      <vt:lpstr>Статуї фронтонів: Діонісій і Мойри</vt:lpstr>
      <vt:lpstr>Презентация PowerPoint</vt:lpstr>
      <vt:lpstr>Презентация PowerPoint</vt:lpstr>
      <vt:lpstr>Презентация PowerPoint</vt:lpstr>
      <vt:lpstr>Нові тенденції мистецтва яскраво виступають у рельєфах  «Кентавромахії». Бурхлива стрімкість рухів, нещадна жорстокість сутички, страждання й злість написані на лицях.</vt:lpstr>
      <vt:lpstr>Презентация PowerPoint</vt:lpstr>
      <vt:lpstr>Скопас</vt:lpstr>
      <vt:lpstr>Презентация PowerPoint</vt:lpstr>
      <vt:lpstr>Пракситель</vt:lpstr>
      <vt:lpstr>Презентация PowerPoint</vt:lpstr>
      <vt:lpstr>Презентация PowerPoint</vt:lpstr>
      <vt:lpstr>Лісіпп</vt:lpstr>
      <vt:lpstr>Лісіпп не розглядає створення образу ідеальної людини як основне завдання мистецтва. Його цікавлять особливості віку людини, психологічний склад її характеру.  Александр Македонський  </vt:lpstr>
      <vt:lpstr>Презентация PowerPoint</vt:lpstr>
      <vt:lpstr>Фриз Пергамського вівтаря</vt:lpstr>
      <vt:lpstr>Презентация PowerPoint</vt:lpstr>
      <vt:lpstr>Презентация PowerPoint</vt:lpstr>
      <vt:lpstr>«Ніка Самофракійська»  встановлена на честь перемоги Родоського флоту.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АНТИЧНА СКУЛЬПТУРА</dc:title>
  <dc:creator>User</dc:creator>
  <cp:lastModifiedBy>User</cp:lastModifiedBy>
  <cp:revision>1</cp:revision>
  <dcterms:created xsi:type="dcterms:W3CDTF">2012-06-03T18:08:04Z</dcterms:created>
  <dcterms:modified xsi:type="dcterms:W3CDTF">2012-06-03T18:09:32Z</dcterms:modified>
</cp:coreProperties>
</file>