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E4E0B-AC76-4064-96F7-142952697EFE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CF94-8164-4BCB-B435-2B537B157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0D268-558B-498A-B79D-AE864ECBD5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3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2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3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6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1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8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1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7B96-4935-4709-9B0C-C53467D69E56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EBD8-1B45-4489-89DF-44318742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1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востановленное\Работа Третьякова\фон для презентаций\Simple_Sun_Vector_by_Ipodzany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15416"/>
            <a:ext cx="914400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ctrTitle"/>
          </p:nvPr>
        </p:nvSpPr>
        <p:spPr>
          <a:xfrm>
            <a:off x="353509" y="3009012"/>
            <a:ext cx="8640960" cy="3255293"/>
          </a:xfrm>
          <a:blipFill rotWithShape="1">
            <a:blip r:embed="rId3"/>
            <a:stretch>
              <a:fillRect r="-1764" b="-6367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9775" y="-284163"/>
            <a:ext cx="5329238" cy="165417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Тема уроку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5694876" y="4581128"/>
            <a:ext cx="3348447" cy="1136211"/>
          </a:xfrm>
          <a:prstGeom prst="ellipse">
            <a:avLst/>
          </a:prstGeom>
          <a:solidFill>
            <a:srgbClr val="B45608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324035" y="3634024"/>
            <a:ext cx="4104456" cy="1237144"/>
          </a:xfrm>
          <a:prstGeom prst="ellipse">
            <a:avLst/>
          </a:prstGeom>
          <a:solidFill>
            <a:srgbClr val="F79B4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052320" y="2488922"/>
            <a:ext cx="5024199" cy="15010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11410" y="1732793"/>
            <a:ext cx="4920162" cy="11418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4390" y="687589"/>
            <a:ext cx="4829658" cy="14665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3" y="188913"/>
            <a:ext cx="4032250" cy="712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/>
              <a:t>План уроку</a:t>
            </a:r>
            <a:endParaRPr lang="ru-RU" sz="5400" b="1" dirty="0"/>
          </a:p>
        </p:txBody>
      </p:sp>
      <p:sp>
        <p:nvSpPr>
          <p:cNvPr id="3090" name="Прямоугольник 3"/>
          <p:cNvSpPr>
            <a:spLocks noChangeArrowheads="1"/>
          </p:cNvSpPr>
          <p:nvPr/>
        </p:nvSpPr>
        <p:spPr bwMode="auto">
          <a:xfrm>
            <a:off x="-252413" y="995363"/>
            <a:ext cx="540067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/>
              <a:t>1. Означення квадратичної функції.</a:t>
            </a:r>
          </a:p>
        </p:txBody>
      </p:sp>
      <p:sp>
        <p:nvSpPr>
          <p:cNvPr id="3091" name="Прямоугольник 8"/>
          <p:cNvSpPr>
            <a:spLocks noChangeArrowheads="1"/>
          </p:cNvSpPr>
          <p:nvPr/>
        </p:nvSpPr>
        <p:spPr bwMode="auto">
          <a:xfrm>
            <a:off x="1411288" y="2033588"/>
            <a:ext cx="5081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800" b="1"/>
              <a:t>2. Графік квадратичної функції.</a:t>
            </a:r>
          </a:p>
        </p:txBody>
      </p:sp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1418" y="2780928"/>
            <a:ext cx="5291867" cy="963854"/>
          </a:xfrm>
          <a:prstGeom prst="rect">
            <a:avLst/>
          </a:prstGeom>
          <a:blipFill rotWithShape="1">
            <a:blip r:embed="rId2"/>
            <a:stretch>
              <a:fillRect t="-5696" b="-1772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093" name="Прямоугольник 10"/>
          <p:cNvSpPr>
            <a:spLocks noChangeArrowheads="1"/>
          </p:cNvSpPr>
          <p:nvPr/>
        </p:nvSpPr>
        <p:spPr bwMode="auto">
          <a:xfrm>
            <a:off x="5824538" y="4908550"/>
            <a:ext cx="308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5. Підсумки уроку.</a:t>
            </a:r>
            <a:endParaRPr lang="ru-RU" sz="2800"/>
          </a:p>
        </p:txBody>
      </p:sp>
      <p:sp>
        <p:nvSpPr>
          <p:cNvPr id="3094" name="Прямоугольник 6"/>
          <p:cNvSpPr>
            <a:spLocks noChangeArrowheads="1"/>
          </p:cNvSpPr>
          <p:nvPr/>
        </p:nvSpPr>
        <p:spPr bwMode="auto">
          <a:xfrm>
            <a:off x="3775075" y="3783013"/>
            <a:ext cx="543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/>
              <a:t>4. </a:t>
            </a:r>
            <a:r>
              <a:rPr lang="uk-UA" sz="2800" b="1"/>
              <a:t>Вправи</a:t>
            </a:r>
            <a:r>
              <a:rPr lang="ru-RU" sz="2800" b="1"/>
              <a:t> на </a:t>
            </a:r>
            <a:r>
              <a:rPr lang="uk-UA" sz="2800" b="1"/>
              <a:t>засвоєння</a:t>
            </a:r>
            <a:r>
              <a:rPr lang="ru-RU" sz="2800" b="1"/>
              <a:t> </a:t>
            </a:r>
            <a:r>
              <a:rPr lang="uk-UA" sz="2800" b="1"/>
              <a:t>матеріалу.</a:t>
            </a:r>
            <a:endParaRPr lang="ru-RU" sz="2800" b="1"/>
          </a:p>
        </p:txBody>
      </p:sp>
      <p:pic>
        <p:nvPicPr>
          <p:cNvPr id="3095" name="Picture 9" descr="D:\востановленное\Рекреационная география.Прасул\Темы для презентации\0_5f005_bb258f91_orig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989388"/>
            <a:ext cx="28003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9" descr="D:\востановленное\Рекреационная география.Прасул\Темы для презентации\0_5f005_bb258f91_orig.jp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1"/>
          <a:stretch>
            <a:fillRect/>
          </a:stretch>
        </p:blipFill>
        <p:spPr bwMode="auto">
          <a:xfrm>
            <a:off x="1695450" y="4581525"/>
            <a:ext cx="28003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9" descr="D:\востановленное\Рекреационная география.Прасул\Темы для презентации\0_5f005_bb258f91_orig.jp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6"/>
          <a:stretch>
            <a:fillRect/>
          </a:stretch>
        </p:blipFill>
        <p:spPr bwMode="auto">
          <a:xfrm>
            <a:off x="0" y="2566988"/>
            <a:ext cx="1071563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9" descr="D:\востановленное\Рекреационная география.Прасул\Темы для презентации\0_5f005_bb258f91_orig.jp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7"/>
          <a:stretch>
            <a:fillRect/>
          </a:stretch>
        </p:blipFill>
        <p:spPr bwMode="auto">
          <a:xfrm>
            <a:off x="4262438" y="5494338"/>
            <a:ext cx="28003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15" descr="D:\востановленное\Работа Третьякова\фон для презентаций\5f86fb9807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8"/>
            <a:ext cx="361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9" descr="D:\востановленное\Рекреационная география.Прасул\Темы для презентации\0_5f005_bb258f91_orig.jp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03"/>
          <a:stretch>
            <a:fillRect/>
          </a:stretch>
        </p:blipFill>
        <p:spPr bwMode="auto">
          <a:xfrm>
            <a:off x="6081713" y="6148388"/>
            <a:ext cx="28003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9" descr="D:\востановленное\Рекреационная география.Прасул\Темы для презентации\0_5f005_bb258f91_orig.jp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7646" b="41531"/>
          <a:stretch>
            <a:fillRect/>
          </a:stretch>
        </p:blipFill>
        <p:spPr bwMode="auto">
          <a:xfrm>
            <a:off x="7743825" y="5654675"/>
            <a:ext cx="14668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востановленное\Работа Третьякова\фон для презентаций\red-background-skinny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11610" r="27631" b="33171"/>
          <a:stretch/>
        </p:blipFill>
        <p:spPr bwMode="auto">
          <a:xfrm>
            <a:off x="2374127" y="2704956"/>
            <a:ext cx="3350001" cy="3532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Овал 12"/>
          <p:cNvSpPr/>
          <p:nvPr/>
        </p:nvSpPr>
        <p:spPr>
          <a:xfrm>
            <a:off x="467511" y="0"/>
            <a:ext cx="8178890" cy="140415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Прямоугольник 4"/>
          <p:cNvSpPr>
            <a:spLocks noChangeArrowheads="1"/>
          </p:cNvSpPr>
          <p:nvPr/>
        </p:nvSpPr>
        <p:spPr bwMode="auto">
          <a:xfrm>
            <a:off x="833438" y="296863"/>
            <a:ext cx="7351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3600" b="1"/>
              <a:t>1. Означення квадратичної функції.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176" y="1440469"/>
            <a:ext cx="8376287" cy="1212896"/>
          </a:xfrm>
          <a:prstGeom prst="rect">
            <a:avLst/>
          </a:prstGeom>
          <a:blipFill rotWithShape="1">
            <a:blip r:embed="rId3"/>
            <a:stretch>
              <a:fillRect t="-7035" r="-1019" b="-1708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104" name="Прямоугольник 7"/>
          <p:cNvSpPr>
            <a:spLocks noChangeArrowheads="1"/>
          </p:cNvSpPr>
          <p:nvPr/>
        </p:nvSpPr>
        <p:spPr bwMode="auto">
          <a:xfrm>
            <a:off x="6156325" y="3908425"/>
            <a:ext cx="2917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 </a:t>
            </a:r>
            <a:r>
              <a:rPr lang="en-US" sz="3200"/>
              <a:t>— </a:t>
            </a:r>
            <a:r>
              <a:rPr lang="ru-RU" sz="3200"/>
              <a:t>квадратичні</a:t>
            </a:r>
            <a:endParaRPr lang="en-US" sz="3200"/>
          </a:p>
          <a:p>
            <a:pPr algn="ctr"/>
            <a:r>
              <a:rPr lang="ru-RU" sz="3200"/>
              <a:t> функції.</a:t>
            </a:r>
            <a:r>
              <a:rPr lang="ru-RU" sz="2800"/>
              <a:t>	</a:t>
            </a:r>
          </a:p>
        </p:txBody>
      </p:sp>
      <p:sp>
        <p:nvSpPr>
          <p:cNvPr id="4105" name="Прямоугольник 8"/>
          <p:cNvSpPr>
            <a:spLocks noChangeArrowheads="1"/>
          </p:cNvSpPr>
          <p:nvPr/>
        </p:nvSpPr>
        <p:spPr bwMode="auto">
          <a:xfrm>
            <a:off x="0" y="3998913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Наприклад</a:t>
            </a:r>
            <a:r>
              <a:rPr lang="en-US" sz="2800"/>
              <a:t>:</a:t>
            </a:r>
            <a:endParaRPr lang="ru-RU" sz="280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724525" y="2705100"/>
            <a:ext cx="431800" cy="35321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7" name="Picture 9" descr="D:\востановленное\Работа Третьякова\фон для презентаций\bokor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146050"/>
            <a:ext cx="454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51125" y="3135313"/>
          <a:ext cx="3073400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400"/>
              </a:tblGrid>
              <a:tr h="536426">
                <a:tc>
                  <a:txBody>
                    <a:bodyPr/>
                    <a:lstStyle/>
                    <a:p>
                      <a:r>
                        <a:rPr lang="uk-UA" sz="3200" i="1" dirty="0" smtClean="0">
                          <a:latin typeface="Garamond Premr Pro Smbd" pitchFamily="18" charset="0"/>
                        </a:rPr>
                        <a:t>у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r>
                        <a:rPr lang="uk-UA" sz="3200" i="0" baseline="0" dirty="0" smtClean="0">
                          <a:latin typeface="+mj-lt"/>
                        </a:rPr>
                        <a:t>= 3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х</a:t>
                      </a:r>
                      <a:r>
                        <a:rPr lang="uk-UA" sz="3200" i="1" baseline="30000" dirty="0" smtClean="0">
                          <a:latin typeface="Garamond Premr Pro Smbd" pitchFamily="18" charset="0"/>
                        </a:rPr>
                        <a:t>2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r>
                        <a:rPr lang="uk-UA" sz="3200" i="0" baseline="0" dirty="0" smtClean="0">
                          <a:latin typeface="+mj-lt"/>
                        </a:rPr>
                        <a:t>+ 2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х </a:t>
                      </a:r>
                      <a:r>
                        <a:rPr lang="uk-UA" sz="3200" i="0" baseline="0" dirty="0" smtClean="0">
                          <a:latin typeface="Garamond Premr Pro Smbd" pitchFamily="18" charset="0"/>
                        </a:rPr>
                        <a:t>– 1 </a:t>
                      </a:r>
                      <a:endParaRPr lang="uk-UA" sz="3200" i="0" dirty="0">
                        <a:latin typeface="Garamond Premr Pro Smbd" pitchFamily="18" charset="0"/>
                      </a:endParaRPr>
                    </a:p>
                  </a:txBody>
                  <a:tcPr marL="91470" marR="91470"/>
                </a:tc>
              </a:tr>
              <a:tr h="536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i="1" dirty="0" smtClean="0">
                          <a:latin typeface="Garamond Premr Pro Smbd" pitchFamily="18" charset="0"/>
                        </a:rPr>
                        <a:t>у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r>
                        <a:rPr lang="uk-UA" sz="3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х</a:t>
                      </a:r>
                      <a:r>
                        <a:rPr lang="uk-UA" sz="3200" i="1" baseline="30000" dirty="0" smtClean="0">
                          <a:latin typeface="Garamond Premr Pro Smbd" pitchFamily="18" charset="0"/>
                        </a:rPr>
                        <a:t>2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r>
                        <a:rPr lang="uk-UA" sz="3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х </a:t>
                      </a:r>
                      <a:endParaRPr lang="uk-UA" sz="3200" dirty="0"/>
                    </a:p>
                  </a:txBody>
                  <a:tcPr marL="91470" marR="91470"/>
                </a:tc>
              </a:tr>
              <a:tr h="536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i="1" dirty="0" smtClean="0">
                          <a:latin typeface="Garamond Premr Pro Smbd" pitchFamily="18" charset="0"/>
                        </a:rPr>
                        <a:t>у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r>
                        <a:rPr lang="uk-UA" sz="3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х</a:t>
                      </a:r>
                      <a:r>
                        <a:rPr lang="uk-UA" sz="3200" i="1" baseline="30000" dirty="0" smtClean="0">
                          <a:latin typeface="Garamond Premr Pro Smbd" pitchFamily="18" charset="0"/>
                        </a:rPr>
                        <a:t>2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endParaRPr lang="uk-UA" sz="3200" i="0" dirty="0" smtClean="0">
                        <a:latin typeface="Garamond Premr Pro Smbd" pitchFamily="18" charset="0"/>
                      </a:endParaRPr>
                    </a:p>
                  </a:txBody>
                  <a:tcPr marL="91470" marR="91470"/>
                </a:tc>
              </a:tr>
              <a:tr h="536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i="1" dirty="0" smtClean="0">
                          <a:latin typeface="Garamond Premr Pro Smbd" pitchFamily="18" charset="0"/>
                        </a:rPr>
                        <a:t>у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r>
                        <a:rPr lang="uk-UA" sz="3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−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х</a:t>
                      </a:r>
                      <a:r>
                        <a:rPr lang="uk-UA" sz="3200" i="1" baseline="30000" dirty="0" smtClean="0">
                          <a:latin typeface="Garamond Premr Pro Smbd" pitchFamily="18" charset="0"/>
                        </a:rPr>
                        <a:t>2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endParaRPr lang="uk-UA" sz="3200" i="0" dirty="0" smtClean="0">
                        <a:latin typeface="Garamond Premr Pro Smbd" pitchFamily="18" charset="0"/>
                      </a:endParaRPr>
                    </a:p>
                  </a:txBody>
                  <a:tcPr marL="91470" marR="91470"/>
                </a:tc>
              </a:tr>
              <a:tr h="536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i="1" dirty="0" smtClean="0">
                          <a:latin typeface="Garamond Premr Pro Smbd" pitchFamily="18" charset="0"/>
                        </a:rPr>
                        <a:t>у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r>
                        <a:rPr lang="uk-UA" sz="3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х</a:t>
                      </a:r>
                      <a:r>
                        <a:rPr lang="uk-UA" sz="3200" i="1" baseline="30000" dirty="0" smtClean="0">
                          <a:latin typeface="Garamond Premr Pro Smbd" pitchFamily="18" charset="0"/>
                        </a:rPr>
                        <a:t>2</a:t>
                      </a:r>
                      <a:r>
                        <a:rPr lang="uk-UA" sz="3200" i="1" baseline="0" dirty="0" smtClean="0">
                          <a:latin typeface="Garamond Premr Pro Smbd" pitchFamily="18" charset="0"/>
                        </a:rPr>
                        <a:t> </a:t>
                      </a:r>
                      <a:endParaRPr lang="uk-UA" sz="3200" i="0" dirty="0" smtClean="0">
                        <a:latin typeface="Garamond Premr Pro Smbd" pitchFamily="18" charset="0"/>
                      </a:endParaRPr>
                    </a:p>
                  </a:txBody>
                  <a:tcPr marL="91470" marR="914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востановленное\Работа Третьякова\фон для презентаций\daisies-on-red-background-871294684498es8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/>
          <a:stretch/>
        </p:blipFill>
        <p:spPr bwMode="auto">
          <a:xfrm>
            <a:off x="0" y="1258910"/>
            <a:ext cx="9143997" cy="559908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839078" y="-41513"/>
            <a:ext cx="6988622" cy="140415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рямоугольник 3"/>
          <p:cNvSpPr>
            <a:spLocks noChangeArrowheads="1"/>
          </p:cNvSpPr>
          <p:nvPr/>
        </p:nvSpPr>
        <p:spPr bwMode="auto">
          <a:xfrm>
            <a:off x="323850" y="1258888"/>
            <a:ext cx="8853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2"/>
                </a:solidFill>
              </a:rPr>
              <a:t>Графік квадратичної функції </a:t>
            </a:r>
            <a:r>
              <a:rPr lang="ru-RU" sz="3200"/>
              <a:t>—</a:t>
            </a:r>
            <a:r>
              <a:rPr lang="ru-RU" sz="2800"/>
              <a:t> парабола, вітки якої напрямлені вгору,  якщо </a:t>
            </a:r>
            <a:r>
              <a:rPr lang="en-US" sz="2800" i="1"/>
              <a:t>a</a:t>
            </a:r>
            <a:r>
              <a:rPr lang="en-US" sz="2800"/>
              <a:t>&gt;0, </a:t>
            </a:r>
            <a:r>
              <a:rPr lang="ru-RU" sz="2800"/>
              <a:t>і вниз — якщо </a:t>
            </a:r>
            <a:r>
              <a:rPr lang="en-US" sz="2800" i="1"/>
              <a:t>a</a:t>
            </a:r>
            <a:r>
              <a:rPr lang="en-US" sz="2800"/>
              <a:t>&lt;0.	</a:t>
            </a:r>
          </a:p>
        </p:txBody>
      </p:sp>
      <p:pic>
        <p:nvPicPr>
          <p:cNvPr id="4098" name="Picture 2" descr="D:\востановленное\Работа Третьякова\фон для презентаций\график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0" y="2255838"/>
            <a:ext cx="2335213" cy="23828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739" y="4695125"/>
            <a:ext cx="8364728" cy="1446550"/>
          </a:xfrm>
          <a:prstGeom prst="rect">
            <a:avLst/>
          </a:prstGeom>
          <a:blipFill rotWithShape="1">
            <a:blip r:embed="rId4"/>
            <a:stretch>
              <a:fillRect l="-1458" t="-379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740" y="5678960"/>
            <a:ext cx="2234907" cy="102733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17215" y="5703674"/>
            <a:ext cx="2060244" cy="101431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131" name="Прямоугольник 10"/>
          <p:cNvSpPr>
            <a:spLocks noChangeArrowheads="1"/>
          </p:cNvSpPr>
          <p:nvPr/>
        </p:nvSpPr>
        <p:spPr bwMode="auto">
          <a:xfrm>
            <a:off x="5214938" y="5918200"/>
            <a:ext cx="1063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3200"/>
              <a:t>або</a:t>
            </a:r>
            <a:endParaRPr lang="ru-RU" sz="3200"/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26815" y="5918444"/>
            <a:ext cx="2286652" cy="58477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100" name="Picture 4" descr="D:\востановленное\Работа Третьякова\фон для презентаций\график5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2255838"/>
            <a:ext cx="2398712" cy="23828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Прямоугольник 13"/>
          <p:cNvSpPr>
            <a:spLocks noChangeArrowheads="1"/>
          </p:cNvSpPr>
          <p:nvPr/>
        </p:nvSpPr>
        <p:spPr bwMode="auto">
          <a:xfrm>
            <a:off x="1096963" y="246063"/>
            <a:ext cx="647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3600" b="1"/>
              <a:t>2. Графік квадратичної функції.</a:t>
            </a:r>
          </a:p>
        </p:txBody>
      </p:sp>
      <p:pic>
        <p:nvPicPr>
          <p:cNvPr id="5135" name="Picture 8" descr="D:\востановленное\Рекреационная география.Прасул\Темы для презентации\Тюльпаны-на-белом-фоне-1237280691_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-41275"/>
            <a:ext cx="11160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1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востановленное\Работа Третьякова\фон для презентаций\red-background-skinny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t="69096" r="31641" b="9114"/>
          <a:stretch/>
        </p:blipFill>
        <p:spPr bwMode="auto">
          <a:xfrm rot="5400000">
            <a:off x="1955235" y="-691126"/>
            <a:ext cx="5328592" cy="880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872" y="1268760"/>
            <a:ext cx="9143328" cy="1569660"/>
          </a:xfrm>
          <a:prstGeom prst="rect">
            <a:avLst/>
          </a:prstGeom>
          <a:blipFill rotWithShape="1">
            <a:blip r:embed="rId3"/>
            <a:stretch>
              <a:fillRect l="-1667" t="-4651" b="-1201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360" y="2990689"/>
            <a:ext cx="4365554" cy="91031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6306" y="2990689"/>
            <a:ext cx="4217693" cy="90172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4110" y="4287286"/>
            <a:ext cx="8352928" cy="1077218"/>
          </a:xfrm>
          <a:prstGeom prst="rect">
            <a:avLst/>
          </a:prstGeom>
          <a:blipFill rotWithShape="1">
            <a:blip r:embed="rId6"/>
            <a:stretch>
              <a:fillRect l="-1898" t="-678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73238" y="5364163"/>
            <a:ext cx="632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Тобто вершина параболи 	</a:t>
            </a:r>
            <a:r>
              <a:rPr lang="en-US" sz="3200"/>
              <a:t>(−1;−4).</a:t>
            </a:r>
            <a:endParaRPr lang="ru-RU" sz="3200"/>
          </a:p>
        </p:txBody>
      </p:sp>
      <p:sp>
        <p:nvSpPr>
          <p:cNvPr id="6152" name="Прямоугольник 10"/>
          <p:cNvSpPr>
            <a:spLocks noChangeArrowheads="1"/>
          </p:cNvSpPr>
          <p:nvPr/>
        </p:nvSpPr>
        <p:spPr bwMode="auto">
          <a:xfrm>
            <a:off x="3290888" y="146050"/>
            <a:ext cx="2549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/>
              <a:t>Наприклад:</a:t>
            </a:r>
          </a:p>
        </p:txBody>
      </p:sp>
      <p:pic>
        <p:nvPicPr>
          <p:cNvPr id="22" name="Picture 9" descr="D:\востановленное\Рекреационная география.Прасул\Темы для презентации\0_5f005_bb258f91_orig.jpg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7645" b="41531"/>
          <a:stretch/>
        </p:blipFill>
        <p:spPr bwMode="auto">
          <a:xfrm>
            <a:off x="7680058" y="5655134"/>
            <a:ext cx="1465959" cy="12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1" y="1224502"/>
          <a:ext cx="8782658" cy="563349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391329"/>
                <a:gridCol w="4391329"/>
              </a:tblGrid>
              <a:tr h="56334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BC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1">
                      <a:blip r:embed="rId3"/>
                      <a:stretch>
                        <a:fillRect l="-104306" t="-934" r="-972" b="-1141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0238" y="3068638"/>
            <a:ext cx="398462" cy="6477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2400" y="3068638"/>
            <a:ext cx="355600" cy="6477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95100" y="3827161"/>
            <a:ext cx="599843" cy="52322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69981" y="3827161"/>
            <a:ext cx="498855" cy="5232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3" name="Прямоугольник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260648"/>
            <a:ext cx="6615399" cy="963854"/>
          </a:xfrm>
          <a:prstGeom prst="rect">
            <a:avLst/>
          </a:prstGeom>
          <a:blipFill rotWithShape="1">
            <a:blip r:embed="rId6"/>
            <a:stretch>
              <a:fillRect t="-569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7176" name="Picture 15" descr="D:\востановленное\Работа Третьякова\фон для презентаций\5f86fb9807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400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22500"/>
            <a:ext cx="1190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Прямоугольник 1"/>
          <p:cNvSpPr>
            <a:spLocks noChangeArrowheads="1"/>
          </p:cNvSpPr>
          <p:nvPr/>
        </p:nvSpPr>
        <p:spPr bwMode="auto">
          <a:xfrm>
            <a:off x="250825" y="1228725"/>
            <a:ext cx="4387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/>
              <a:t>Спосіб 1</a:t>
            </a:r>
            <a:endParaRPr lang="en-US" sz="2800" b="1"/>
          </a:p>
          <a:p>
            <a:r>
              <a:rPr lang="ru-RU" sz="2000" b="1"/>
              <a:t>1. Обчислити абсцису вершини </a:t>
            </a:r>
            <a:r>
              <a:rPr lang="ru-RU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425" y="2822575"/>
            <a:ext cx="4572000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/>
              <a:t>2. Підставити </a:t>
            </a:r>
            <a:r>
              <a:rPr lang="en-US" sz="2400" b="1" i="1" dirty="0">
                <a:latin typeface="Garamond Premr Pro Smbd" pitchFamily="18" charset="0"/>
              </a:rPr>
              <a:t>x</a:t>
            </a:r>
            <a:r>
              <a:rPr lang="en-US" sz="2400" b="1" baseline="-25000" dirty="0">
                <a:latin typeface="+mj-lt"/>
              </a:rPr>
              <a:t>0</a:t>
            </a:r>
            <a:r>
              <a:rPr lang="en-US" sz="2000" b="1" dirty="0"/>
              <a:t> </a:t>
            </a:r>
            <a:r>
              <a:rPr lang="uk-UA" sz="2000" b="1" dirty="0"/>
              <a:t>у рівняння і знайти </a:t>
            </a:r>
            <a:r>
              <a:rPr lang="en-US" sz="2400" b="1" i="1" dirty="0">
                <a:latin typeface="Garamond Premr Pro Smbd" pitchFamily="18" charset="0"/>
              </a:rPr>
              <a:t>y</a:t>
            </a:r>
            <a:r>
              <a:rPr lang="en-US" sz="2400" b="1" baseline="-25000" dirty="0">
                <a:latin typeface="+mj-lt"/>
              </a:rPr>
              <a:t>0</a:t>
            </a:r>
            <a:r>
              <a:rPr lang="en-US" sz="2000" b="1" dirty="0"/>
              <a:t>.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/>
              <a:t>3. </a:t>
            </a:r>
            <a:r>
              <a:rPr lang="uk-UA" sz="2000" b="1" dirty="0"/>
              <a:t>Побудувати параболу </a:t>
            </a:r>
            <a:r>
              <a:rPr lang="en-US" sz="2400" b="1" i="1" dirty="0">
                <a:latin typeface="Garamond Premr Pro Smbd" pitchFamily="18" charset="0"/>
              </a:rPr>
              <a:t>y = ax</a:t>
            </a:r>
            <a:r>
              <a:rPr lang="en-US" sz="2000" b="1" baseline="30000" dirty="0"/>
              <a:t>2</a:t>
            </a:r>
            <a:r>
              <a:rPr lang="en-US" sz="2000" b="1" dirty="0"/>
              <a:t> </a:t>
            </a:r>
          </a:p>
          <a:p>
            <a:pPr>
              <a:defRPr/>
            </a:pPr>
            <a:r>
              <a:rPr lang="uk-UA" sz="2000" b="1" dirty="0"/>
              <a:t>з вершиною в точці </a:t>
            </a:r>
            <a:r>
              <a:rPr lang="en-US" sz="2000" b="1" dirty="0"/>
              <a:t>(</a:t>
            </a:r>
            <a:r>
              <a:rPr lang="en-US" sz="2400" b="1" i="1" dirty="0">
                <a:latin typeface="Garamond Premr Pro Smbd" pitchFamily="18" charset="0"/>
              </a:rPr>
              <a:t>x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400" b="1" i="1" dirty="0">
                <a:latin typeface="Garamond Premr Pro Smbd" pitchFamily="18" charset="0"/>
              </a:rPr>
              <a:t>y</a:t>
            </a:r>
            <a:r>
              <a:rPr lang="en-US" sz="2000" b="1" baseline="-25000" dirty="0"/>
              <a:t>0</a:t>
            </a:r>
            <a:r>
              <a:rPr lang="en-US" sz="2000" b="1" dirty="0"/>
              <a:t>).</a:t>
            </a:r>
          </a:p>
          <a:p>
            <a:pPr>
              <a:defRPr/>
            </a:pPr>
            <a:r>
              <a:rPr lang="en-US" sz="2000" b="1" dirty="0"/>
              <a:t> </a:t>
            </a:r>
            <a:r>
              <a:rPr lang="uk-UA" sz="2000" b="1" dirty="0"/>
              <a:t>Якщо </a:t>
            </a:r>
            <a:r>
              <a:rPr lang="en-US" sz="2400" b="1" i="1" dirty="0">
                <a:latin typeface="Garamond Premr Pro Smbd" pitchFamily="18" charset="0"/>
              </a:rPr>
              <a:t>a</a:t>
            </a:r>
            <a:r>
              <a:rPr lang="en-US" sz="2000" b="1" dirty="0"/>
              <a:t>&gt;0, </a:t>
            </a:r>
            <a:r>
              <a:rPr lang="uk-UA" sz="2000" b="1" dirty="0"/>
              <a:t>вітки параболи напрямлені вгору, якщо </a:t>
            </a:r>
            <a:r>
              <a:rPr lang="en-US" sz="2400" b="1" i="1" dirty="0">
                <a:latin typeface="Garamond Premr Pro Smbd" pitchFamily="18" charset="0"/>
              </a:rPr>
              <a:t>a</a:t>
            </a:r>
            <a:r>
              <a:rPr lang="en-US" sz="2000" b="1" dirty="0"/>
              <a:t>&lt;0 — </a:t>
            </a:r>
            <a:r>
              <a:rPr lang="uk-UA" sz="2000" b="1" dirty="0"/>
              <a:t>вниз.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uk-UA" sz="2000" b="1" dirty="0"/>
              <a:t>4. Для більшої точності побудови знайти точки перетину графіка</a:t>
            </a:r>
            <a:endParaRPr lang="en-US" sz="2000" b="1" dirty="0"/>
          </a:p>
          <a:p>
            <a:pPr>
              <a:defRPr/>
            </a:pPr>
            <a:r>
              <a:rPr lang="uk-UA" sz="2000" b="1" dirty="0"/>
              <a:t>з координатними осями.	</a:t>
            </a:r>
          </a:p>
        </p:txBody>
      </p:sp>
    </p:spTree>
    <p:extLst>
      <p:ext uri="{BB962C8B-B14F-4D97-AF65-F5344CB8AC3E}">
        <p14:creationId xmlns:p14="http://schemas.microsoft.com/office/powerpoint/2010/main" val="21530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882650" y="1052513"/>
            <a:ext cx="6099175" cy="4619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1. Яка з наведених функцій є квадратичною</a:t>
            </a:r>
            <a:r>
              <a:rPr lang="uk-UA" sz="2400">
                <a:solidFill>
                  <a:schemeClr val="bg1"/>
                </a:solidFill>
              </a:rPr>
              <a:t>?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0137" y="-1"/>
            <a:ext cx="8178890" cy="10527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360363" y="242888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/>
              <a:t>4. </a:t>
            </a:r>
            <a:r>
              <a:rPr lang="uk-UA" sz="3600" b="1"/>
              <a:t>Вправи</a:t>
            </a:r>
            <a:r>
              <a:rPr lang="ru-RU" sz="3600" b="1"/>
              <a:t> на </a:t>
            </a:r>
            <a:r>
              <a:rPr lang="uk-UA" sz="3600" b="1"/>
              <a:t>засвоєння</a:t>
            </a:r>
            <a:r>
              <a:rPr lang="ru-RU" sz="3600" b="1"/>
              <a:t> </a:t>
            </a:r>
            <a:r>
              <a:rPr lang="uk-UA" sz="3600" b="1"/>
              <a:t>матеріалу.</a:t>
            </a:r>
            <a:endParaRPr lang="ru-RU" sz="3600" b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0360" y="1514401"/>
          <a:ext cx="556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0920"/>
                <a:gridCol w="2780920"/>
              </a:tblGrid>
              <a:tr h="457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219" t="-10667" r="-100219" b="-1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219" t="-10667" r="-219" b="-130667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219" t="-110667" r="-100219" b="-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219" t="-110667" r="-219" b="-30667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2079" y="2616299"/>
            <a:ext cx="5961291" cy="1200329"/>
          </a:xfrm>
          <a:prstGeom prst="rect">
            <a:avLst/>
          </a:prstGeom>
          <a:blipFill rotWithShape="1">
            <a:blip r:embed="rId3"/>
            <a:stretch>
              <a:fillRect l="-1636" t="-4061" b="-1066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360363" y="4335463"/>
            <a:ext cx="471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2) координати вершини параболи;</a:t>
            </a:r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360363" y="4721225"/>
            <a:ext cx="240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3) вісь параболи.</a:t>
            </a:r>
          </a:p>
        </p:txBody>
      </p:sp>
      <p:sp>
        <p:nvSpPr>
          <p:cNvPr id="11" name="Прямоугольник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2080" y="5182704"/>
            <a:ext cx="8261920" cy="830997"/>
          </a:xfrm>
          <a:prstGeom prst="rect">
            <a:avLst/>
          </a:prstGeom>
          <a:blipFill rotWithShape="1">
            <a:blip r:embed="rId4"/>
            <a:stretch>
              <a:fillRect l="-1181" t="-5882" b="-1617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4" y="6165304"/>
          <a:ext cx="835292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09"/>
                <a:gridCol w="2784309"/>
                <a:gridCol w="2784309"/>
              </a:tblGrid>
              <a:tr h="457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stretch>
                        <a:fillRect l="-219" t="-10667" r="-199781" b="-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stretch>
                        <a:fillRect l="-100439" t="-10667" r="-100219" b="-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stretch>
                        <a:fillRect l="-200000" t="-10667" b="-30667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7" y="830302"/>
            <a:ext cx="79208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  <a:endParaRPr lang="ru-RU" sz="54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7" y="2348880"/>
            <a:ext cx="79208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  <a:endParaRPr lang="ru-RU" sz="54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137" y="5063604"/>
            <a:ext cx="79208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  <a:endParaRPr lang="ru-RU" sz="54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/>
          <a:srcRect l="62665" t="34253" r="13469" b="15886"/>
          <a:stretch/>
        </p:blipFill>
        <p:spPr bwMode="auto">
          <a:xfrm>
            <a:off x="6843713" y="2190750"/>
            <a:ext cx="2166937" cy="286543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363" y="3860800"/>
            <a:ext cx="58213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1) </a:t>
            </a:r>
            <a:r>
              <a:rPr lang="uk-UA" sz="2400" dirty="0">
                <a:latin typeface="+mj-lt"/>
              </a:rPr>
              <a:t>знак числа </a:t>
            </a:r>
            <a:r>
              <a:rPr lang="en-US" sz="2800" i="1" dirty="0">
                <a:latin typeface="Garamond Premr Pro Smbd" pitchFamily="18" charset="0"/>
              </a:rPr>
              <a:t>a</a:t>
            </a:r>
            <a:r>
              <a:rPr lang="en-US" sz="2800" dirty="0">
                <a:latin typeface="+mj-lt"/>
              </a:rPr>
              <a:t> </a:t>
            </a:r>
            <a:r>
              <a:rPr lang="uk-UA" sz="2400" dirty="0">
                <a:latin typeface="+mj-lt"/>
              </a:rPr>
              <a:t>в</a:t>
            </a:r>
            <a:r>
              <a:rPr lang="uk-UA" sz="2800" dirty="0">
                <a:latin typeface="+mj-lt"/>
              </a:rPr>
              <a:t> </a:t>
            </a:r>
            <a:r>
              <a:rPr lang="uk-UA" sz="2400" dirty="0">
                <a:latin typeface="+mj-lt"/>
              </a:rPr>
              <a:t>рівнянні </a:t>
            </a:r>
            <a:r>
              <a:rPr lang="uk-UA" sz="2800" i="1" dirty="0">
                <a:latin typeface="Garamond Premr Pro Smbd" pitchFamily="18" charset="0"/>
              </a:rPr>
              <a:t>у </a:t>
            </a:r>
            <a:r>
              <a:rPr lang="uk-UA" sz="2800" dirty="0"/>
              <a:t>= </a:t>
            </a:r>
            <a:r>
              <a:rPr lang="uk-UA" sz="2800" i="1" dirty="0">
                <a:latin typeface="Garamond Premr Pro Smbd" pitchFamily="18" charset="0"/>
              </a:rPr>
              <a:t>ах</a:t>
            </a:r>
            <a:r>
              <a:rPr lang="uk-UA" sz="2800" i="1" baseline="30000" dirty="0">
                <a:latin typeface="Garamond Premr Pro Smbd" pitchFamily="18" charset="0"/>
              </a:rPr>
              <a:t>2</a:t>
            </a:r>
            <a:r>
              <a:rPr lang="uk-UA" sz="2800" i="1" dirty="0">
                <a:latin typeface="Garamond Premr Pro Smbd" pitchFamily="18" charset="0"/>
              </a:rPr>
              <a:t> </a:t>
            </a:r>
            <a:r>
              <a:rPr lang="uk-UA" sz="2800" dirty="0"/>
              <a:t>+ </a:t>
            </a:r>
            <a:r>
              <a:rPr lang="en-US" sz="2800" i="1" dirty="0">
                <a:latin typeface="Garamond Premr Pro Smbd" pitchFamily="18" charset="0"/>
              </a:rPr>
              <a:t>b</a:t>
            </a:r>
            <a:r>
              <a:rPr lang="uk-UA" sz="2800" i="1" dirty="0">
                <a:latin typeface="Garamond Premr Pro Smbd" pitchFamily="18" charset="0"/>
              </a:rPr>
              <a:t>х </a:t>
            </a:r>
            <a:r>
              <a:rPr lang="uk-UA" sz="2800" dirty="0">
                <a:latin typeface="Garamond Premr Pro Smbd" pitchFamily="18" charset="0"/>
              </a:rPr>
              <a:t>– </a:t>
            </a:r>
            <a:r>
              <a:rPr lang="en-US" sz="2800" i="1" dirty="0">
                <a:latin typeface="Garamond Premr Pro Smbd" pitchFamily="18" charset="0"/>
              </a:rPr>
              <a:t>c</a:t>
            </a:r>
            <a:r>
              <a:rPr lang="uk-UA" sz="2800" dirty="0">
                <a:latin typeface="+mj-lt"/>
              </a:rPr>
              <a:t>;</a:t>
            </a:r>
            <a:r>
              <a:rPr lang="uk-UA" sz="2800" dirty="0">
                <a:latin typeface="Garamond Premr Pro Smbd" pitchFamily="18" charset="0"/>
              </a:rPr>
              <a:t> </a:t>
            </a:r>
            <a:endParaRPr lang="uk-UA" sz="2800" dirty="0">
              <a:latin typeface="Garamond Premr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Экран (4:3)</PresentationFormat>
  <Paragraphs>56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 </vt:lpstr>
      <vt:lpstr>План уроку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Валентина Іванівна</dc:creator>
  <cp:lastModifiedBy>Валентина Іванівна</cp:lastModifiedBy>
  <cp:revision>1</cp:revision>
  <dcterms:created xsi:type="dcterms:W3CDTF">2012-11-17T13:54:18Z</dcterms:created>
  <dcterms:modified xsi:type="dcterms:W3CDTF">2012-11-17T13:55:12Z</dcterms:modified>
</cp:coreProperties>
</file>