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259" r:id="rId4"/>
    <p:sldId id="257" r:id="rId5"/>
    <p:sldId id="258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08" y="-1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EB733-E6BF-4507-91F5-F15E4AB1C7A3}" type="datetimeFigureOut">
              <a:rPr lang="ru-RU" smtClean="0"/>
              <a:pPr/>
              <a:t>03.02.2011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28B95-C6AF-4F90-9109-79F83EDCCF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EB733-E6BF-4507-91F5-F15E4AB1C7A3}" type="datetimeFigureOut">
              <a:rPr lang="ru-RU" smtClean="0"/>
              <a:pPr/>
              <a:t>03.02.2011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28B95-C6AF-4F90-9109-79F83EDCCF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EB733-E6BF-4507-91F5-F15E4AB1C7A3}" type="datetimeFigureOut">
              <a:rPr lang="ru-RU" smtClean="0"/>
              <a:pPr/>
              <a:t>03.02.2011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28B95-C6AF-4F90-9109-79F83EDCCF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EB733-E6BF-4507-91F5-F15E4AB1C7A3}" type="datetimeFigureOut">
              <a:rPr lang="ru-RU" smtClean="0"/>
              <a:pPr/>
              <a:t>03.02.2011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28B95-C6AF-4F90-9109-79F83EDCCF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EB733-E6BF-4507-91F5-F15E4AB1C7A3}" type="datetimeFigureOut">
              <a:rPr lang="ru-RU" smtClean="0"/>
              <a:pPr/>
              <a:t>03.02.2011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28B95-C6AF-4F90-9109-79F83EDCCF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EB733-E6BF-4507-91F5-F15E4AB1C7A3}" type="datetimeFigureOut">
              <a:rPr lang="ru-RU" smtClean="0"/>
              <a:pPr/>
              <a:t>03.02.2011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28B95-C6AF-4F90-9109-79F83EDCCF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EB733-E6BF-4507-91F5-F15E4AB1C7A3}" type="datetimeFigureOut">
              <a:rPr lang="ru-RU" smtClean="0"/>
              <a:pPr/>
              <a:t>03.02.2011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28B95-C6AF-4F90-9109-79F83EDCCF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EB733-E6BF-4507-91F5-F15E4AB1C7A3}" type="datetimeFigureOut">
              <a:rPr lang="ru-RU" smtClean="0"/>
              <a:pPr/>
              <a:t>03.02.2011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28B95-C6AF-4F90-9109-79F83EDCCF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EB733-E6BF-4507-91F5-F15E4AB1C7A3}" type="datetimeFigureOut">
              <a:rPr lang="ru-RU" smtClean="0"/>
              <a:pPr/>
              <a:t>03.02.2011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28B95-C6AF-4F90-9109-79F83EDCCF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EB733-E6BF-4507-91F5-F15E4AB1C7A3}" type="datetimeFigureOut">
              <a:rPr lang="ru-RU" smtClean="0"/>
              <a:pPr/>
              <a:t>03.02.2011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28B95-C6AF-4F90-9109-79F83EDCCF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EB733-E6BF-4507-91F5-F15E4AB1C7A3}" type="datetimeFigureOut">
              <a:rPr lang="ru-RU" smtClean="0"/>
              <a:pPr/>
              <a:t>03.02.2011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28B95-C6AF-4F90-9109-79F83EDCCF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0">
              <a:schemeClr val="accent6">
                <a:lumMod val="60000"/>
                <a:lumOff val="40000"/>
                <a:alpha val="54000"/>
              </a:schemeClr>
            </a:gs>
            <a:gs pos="50000">
              <a:srgbClr val="9CB86E"/>
            </a:gs>
            <a:gs pos="100000">
              <a:srgbClr val="156B13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9EB733-E6BF-4507-91F5-F15E4AB1C7A3}" type="datetimeFigureOut">
              <a:rPr lang="ru-RU" smtClean="0"/>
              <a:pPr/>
              <a:t>03.02.2011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B28B95-C6AF-4F90-9109-79F83EDCCF8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&#1085;&#1072;&#1096;&#1072;%20&#1088;&#1086;&#1073;&#1086;&#1090;&#1072;\&#1055;&#1088;&#1077;&#1079;&#1077;&#1085;&#1090;&#1072;&#1094;&#1080;&#1080;\02-dzheims_last_-_odinokii_pastuh.mp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uk.wikipedia.org/wiki/%D0%A3%D0%BA%D1%80%D0%B0%D1%97%D0%BD%D0%B0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uk.wikipedia.org/wiki/%D0%AF%D1%88%D0%B8%D0%BD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наш клас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214290"/>
            <a:ext cx="4000528" cy="2714402"/>
          </a:xfrm>
          <a:prstGeom prst="rect">
            <a:avLst/>
          </a:prstGeom>
        </p:spPr>
      </p:pic>
      <p:pic>
        <p:nvPicPr>
          <p:cNvPr id="8" name="Рисунок 7" descr="каб информ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4876" y="428603"/>
            <a:ext cx="3778232" cy="229255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42844" y="3000372"/>
            <a:ext cx="4974695" cy="156966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Мультимедійна</a:t>
            </a:r>
            <a:endParaRPr lang="ru-RU" sz="48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uk-UA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презентація</a:t>
            </a:r>
            <a:endParaRPr lang="ru-RU" sz="4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57158" y="4786322"/>
            <a:ext cx="4257897" cy="175432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«</a:t>
            </a:r>
            <a:r>
              <a:rPr lang="ru-RU" sz="54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Шкідливість</a:t>
            </a:r>
            <a:endParaRPr lang="ru-RU" sz="54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uk-UA" sz="5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куріння”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214942" y="3072348"/>
            <a:ext cx="3804247" cy="347787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Класний</a:t>
            </a:r>
            <a:r>
              <a:rPr lang="ru-RU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</a:p>
          <a:p>
            <a:pPr algn="ctr"/>
            <a:r>
              <a:rPr lang="uk-UA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керівник 9Б</a:t>
            </a:r>
          </a:p>
          <a:p>
            <a:pPr algn="ctr"/>
            <a:r>
              <a:rPr lang="uk-UA" sz="4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Кривошея</a:t>
            </a:r>
            <a:r>
              <a:rPr lang="uk-UA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С.Д.</a:t>
            </a:r>
          </a:p>
          <a:p>
            <a:pPr algn="ctr"/>
            <a:r>
              <a:rPr lang="uk-UA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ЗОШ№11</a:t>
            </a:r>
          </a:p>
          <a:p>
            <a:pPr algn="ctr"/>
            <a:r>
              <a:rPr lang="uk-UA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м. Бердичів</a:t>
            </a:r>
            <a:endParaRPr lang="ru-RU" sz="4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3" name="02-dzheims_last_-_odinokii_pastuh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4786314" y="628652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18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6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6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6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6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41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9550" y="152400"/>
            <a:ext cx="872490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7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214422"/>
            <a:ext cx="8032853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285720" y="214290"/>
            <a:ext cx="8578823" cy="9233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Не  </a:t>
            </a:r>
            <a:r>
              <a:rPr lang="ru-RU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вкорочуй</a:t>
            </a:r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своє</a:t>
            </a:r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життя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spd="med" advClick="0" advTm="12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600" decel="100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6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643050"/>
            <a:ext cx="4063037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2071678"/>
            <a:ext cx="4024314" cy="4024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857224" y="214290"/>
            <a:ext cx="7984878" cy="120032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Заборони </a:t>
            </a:r>
            <a:r>
              <a:rPr lang="ru-RU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собі</a:t>
            </a:r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7200" b="1" i="1" u="sng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куріння</a:t>
            </a:r>
            <a:r>
              <a:rPr lang="ru-RU" sz="7200" b="1" i="1" u="sng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!</a:t>
            </a:r>
            <a:endParaRPr lang="ru-RU" sz="7200" b="1" i="1" u="sng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600" decel="100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600" decel="100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00" decel="100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00" decel="100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071678"/>
            <a:ext cx="4229100" cy="443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8" y="428604"/>
            <a:ext cx="3257550" cy="324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3929065"/>
            <a:ext cx="3786214" cy="2839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42844" y="142852"/>
            <a:ext cx="5508688" cy="175432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Жахливі</a:t>
            </a:r>
            <a:r>
              <a:rPr lang="ru-RU" sz="5400" b="1" i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sz="5400" b="1" i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наслідки</a:t>
            </a:r>
            <a:endParaRPr lang="ru-RU" sz="5400" b="1" i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uk-UA" sz="5400" b="1" i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куріння</a:t>
            </a:r>
            <a:endParaRPr lang="ru-RU" sz="5400" b="1" i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med" advClick="0" advTm="16000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600" decel="100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600" decel="100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00" decel="100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00" decel="100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14290"/>
            <a:ext cx="5667375" cy="353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72132" y="3500438"/>
            <a:ext cx="3095630" cy="3095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8662" y="4071942"/>
            <a:ext cx="3645467" cy="2424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6429388" y="428604"/>
            <a:ext cx="2286000" cy="258532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lvl="0" algn="ctr"/>
            <a:r>
              <a:rPr lang="ru-RU" sz="5400" b="1" cap="all" dirty="0" err="1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Твій</a:t>
            </a:r>
            <a:r>
              <a:rPr lang="ru-RU" sz="54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5400" b="1" cap="all" dirty="0" err="1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вибір</a:t>
            </a:r>
            <a:r>
              <a:rPr lang="ru-RU" sz="54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</a:p>
          <a:p>
            <a:pPr lvl="0" algn="ctr"/>
            <a:r>
              <a:rPr lang="uk-UA" sz="54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???</a:t>
            </a:r>
            <a:endParaRPr lang="ru-RU" sz="54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spd="med" advClick="0" advTm="13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 decel="100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25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7686" y="496470"/>
            <a:ext cx="4394760" cy="5932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1714488"/>
            <a:ext cx="3536181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357158" y="285728"/>
            <a:ext cx="2052165" cy="110799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Виби</a:t>
            </a:r>
            <a:endParaRPr lang="ru-RU" sz="6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00298" y="285728"/>
            <a:ext cx="1547219" cy="1107996"/>
          </a:xfrm>
          <a:prstGeom prst="rect">
            <a:avLst/>
          </a:prstGeom>
          <a:solidFill>
            <a:srgbClr val="FFC000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рай</a:t>
            </a:r>
            <a:endParaRPr lang="ru-RU" sz="6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Стрелка вниз 5"/>
          <p:cNvSpPr/>
          <p:nvPr/>
        </p:nvSpPr>
        <p:spPr>
          <a:xfrm rot="20445157">
            <a:off x="1000100" y="1357298"/>
            <a:ext cx="428628" cy="1357322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 rot="19173232">
            <a:off x="4174360" y="907658"/>
            <a:ext cx="877692" cy="196053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med" advClick="0" advTm="15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42852"/>
            <a:ext cx="5238787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3671743"/>
            <a:ext cx="2071702" cy="2938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43042" y="4357694"/>
            <a:ext cx="2738441" cy="2052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43636" y="357166"/>
            <a:ext cx="2543177" cy="3192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15000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600" decel="100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600" decel="100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00" decel="100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00" decel="100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4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428736"/>
            <a:ext cx="3929070" cy="5081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3643314"/>
            <a:ext cx="4000528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29256" y="214290"/>
            <a:ext cx="3309934" cy="3351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214282" y="285728"/>
            <a:ext cx="5100755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Вартість</a:t>
            </a:r>
            <a:r>
              <a:rPr lang="ru-RU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куріння</a:t>
            </a:r>
            <a:endParaRPr lang="ru-RU" sz="4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spd="med" advClick="0" advTm="15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00"/>
                            </p:stCondLst>
                            <p:childTnLst>
                              <p:par>
                                <p:cTn id="24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6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3214686"/>
            <a:ext cx="5400712" cy="3375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72198" y="3143248"/>
            <a:ext cx="2571768" cy="3423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2000232" y="285728"/>
            <a:ext cx="6986529" cy="230832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txBody>
          <a:bodyPr wrap="none" lIns="91440" tIns="45720" rIns="91440" bIns="45720">
            <a:prstTxWarp prst="textTriangle">
              <a:avLst/>
            </a:prstTxWarp>
            <a:spAutoFit/>
          </a:bodyPr>
          <a:lstStyle/>
          <a:p>
            <a:pPr algn="ctr"/>
            <a:r>
              <a:rPr lang="ru-RU" sz="7200" b="1" cap="all" spc="0" dirty="0" smtClean="0">
                <a:ln w="90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Не загуби  </a:t>
            </a:r>
            <a:r>
              <a:rPr lang="ru-RU" sz="7200" b="1" cap="all" spc="0" dirty="0" err="1" smtClean="0">
                <a:ln w="90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своє</a:t>
            </a:r>
            <a:endParaRPr lang="ru-RU" sz="7200" b="1" cap="all" spc="0" dirty="0" smtClean="0">
              <a:ln w="9000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uk-UA" sz="7200" b="1" cap="all" dirty="0" smtClean="0">
                <a:ln w="90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життя</a:t>
            </a:r>
            <a:endParaRPr lang="ru-RU" sz="7200" b="1" cap="all" spc="0" dirty="0">
              <a:ln w="9000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642918"/>
            <a:ext cx="1662109" cy="1662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15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600"/>
                            </p:stCondLst>
                            <p:childTnLst>
                              <p:par>
                                <p:cTn id="20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43372" y="1214422"/>
            <a:ext cx="4572000" cy="535531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В </a:t>
            </a:r>
            <a:r>
              <a:rPr lang="ru-RU" b="1" dirty="0" err="1" smtClean="0">
                <a:solidFill>
                  <a:srgbClr val="002060"/>
                </a:solidFill>
              </a:rPr>
              <a:t>Україні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щоденно</a:t>
            </a:r>
            <a:r>
              <a:rPr lang="ru-RU" b="1" dirty="0" smtClean="0">
                <a:solidFill>
                  <a:srgbClr val="002060"/>
                </a:solidFill>
              </a:rPr>
              <a:t> курить 45% </a:t>
            </a:r>
            <a:r>
              <a:rPr lang="ru-RU" b="1" dirty="0" err="1" smtClean="0">
                <a:solidFill>
                  <a:srgbClr val="002060"/>
                </a:solidFill>
              </a:rPr>
              <a:t>дорослих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чоловіків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і</a:t>
            </a:r>
            <a:r>
              <a:rPr lang="ru-RU" b="1" dirty="0" smtClean="0">
                <a:solidFill>
                  <a:srgbClr val="002060"/>
                </a:solidFill>
              </a:rPr>
              <a:t> 9% </a:t>
            </a:r>
            <a:r>
              <a:rPr lang="ru-RU" b="1" dirty="0" err="1" smtClean="0">
                <a:solidFill>
                  <a:srgbClr val="002060"/>
                </a:solidFill>
              </a:rPr>
              <a:t>дорослих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жінок</a:t>
            </a:r>
            <a:r>
              <a:rPr lang="ru-RU" b="1" dirty="0" smtClean="0">
                <a:solidFill>
                  <a:srgbClr val="002060"/>
                </a:solidFill>
              </a:rPr>
              <a:t> ; </a:t>
            </a:r>
            <a:r>
              <a:rPr lang="ru-RU" b="1" dirty="0" err="1" smtClean="0">
                <a:solidFill>
                  <a:srgbClr val="002060"/>
                </a:solidFill>
              </a:rPr>
              <a:t>серед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молоді</a:t>
            </a:r>
            <a:r>
              <a:rPr lang="ru-RU" b="1" dirty="0" smtClean="0">
                <a:solidFill>
                  <a:srgbClr val="002060"/>
                </a:solidFill>
              </a:rPr>
              <a:t> курить 45% </a:t>
            </a:r>
            <a:r>
              <a:rPr lang="ru-RU" b="1" dirty="0" err="1" smtClean="0">
                <a:solidFill>
                  <a:srgbClr val="002060"/>
                </a:solidFill>
              </a:rPr>
              <a:t>юнаків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і</a:t>
            </a:r>
            <a:r>
              <a:rPr lang="ru-RU" b="1" dirty="0" smtClean="0">
                <a:solidFill>
                  <a:srgbClr val="002060"/>
                </a:solidFill>
              </a:rPr>
              <a:t> 35% </a:t>
            </a:r>
            <a:r>
              <a:rPr lang="ru-RU" b="1" dirty="0" err="1" smtClean="0">
                <a:solidFill>
                  <a:srgbClr val="002060"/>
                </a:solidFill>
              </a:rPr>
              <a:t>дівчат</a:t>
            </a:r>
            <a:r>
              <a:rPr lang="ru-RU" b="1" dirty="0" smtClean="0">
                <a:solidFill>
                  <a:srgbClr val="002060"/>
                </a:solidFill>
              </a:rPr>
              <a:t> ;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68% </a:t>
            </a:r>
            <a:r>
              <a:rPr lang="ru-RU" b="1" dirty="0" err="1" smtClean="0">
                <a:solidFill>
                  <a:srgbClr val="002060"/>
                </a:solidFill>
              </a:rPr>
              <a:t>курців</a:t>
            </a:r>
            <a:r>
              <a:rPr lang="ru-RU" b="1" dirty="0" smtClean="0">
                <a:solidFill>
                  <a:srgbClr val="002060"/>
                </a:solidFill>
              </a:rPr>
              <a:t> заявили, </a:t>
            </a:r>
            <a:r>
              <a:rPr lang="ru-RU" b="1" dirty="0" err="1" smtClean="0">
                <a:solidFill>
                  <a:srgbClr val="002060"/>
                </a:solidFill>
              </a:rPr>
              <a:t>що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зацікавлені</a:t>
            </a:r>
            <a:r>
              <a:rPr lang="ru-RU" b="1" dirty="0" smtClean="0">
                <a:solidFill>
                  <a:srgbClr val="002060"/>
                </a:solidFill>
              </a:rPr>
              <a:t> у </a:t>
            </a:r>
            <a:r>
              <a:rPr lang="ru-RU" b="1" dirty="0" err="1" smtClean="0">
                <a:solidFill>
                  <a:srgbClr val="002060"/>
                </a:solidFill>
              </a:rPr>
              <a:t>відмові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від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куріння</a:t>
            </a:r>
            <a:r>
              <a:rPr lang="ru-RU" b="1" dirty="0" smtClean="0">
                <a:solidFill>
                  <a:srgbClr val="002060"/>
                </a:solidFill>
              </a:rPr>
              <a:t>, а </a:t>
            </a:r>
            <a:r>
              <a:rPr lang="ru-RU" b="1" dirty="0" err="1" smtClean="0">
                <a:solidFill>
                  <a:srgbClr val="002060"/>
                </a:solidFill>
              </a:rPr>
              <a:t>серед</a:t>
            </a:r>
            <a:r>
              <a:rPr lang="ru-RU" b="1" dirty="0" smtClean="0">
                <a:solidFill>
                  <a:srgbClr val="002060"/>
                </a:solidFill>
              </a:rPr>
              <a:t> тих, </a:t>
            </a:r>
            <a:r>
              <a:rPr lang="ru-RU" b="1" dirty="0" err="1" smtClean="0">
                <a:solidFill>
                  <a:srgbClr val="002060"/>
                </a:solidFill>
              </a:rPr>
              <a:t>хто</a:t>
            </a:r>
            <a:r>
              <a:rPr lang="ru-RU" b="1" dirty="0" smtClean="0">
                <a:solidFill>
                  <a:srgbClr val="002060"/>
                </a:solidFill>
              </a:rPr>
              <a:t> будь-коли курив </a:t>
            </a:r>
            <a:r>
              <a:rPr lang="ru-RU" b="1" dirty="0" err="1" smtClean="0">
                <a:solidFill>
                  <a:srgbClr val="002060"/>
                </a:solidFill>
              </a:rPr>
              <a:t>щодня</a:t>
            </a:r>
            <a:r>
              <a:rPr lang="ru-RU" b="1" dirty="0" smtClean="0">
                <a:solidFill>
                  <a:srgbClr val="002060"/>
                </a:solidFill>
              </a:rPr>
              <a:t>, 26% </a:t>
            </a:r>
            <a:r>
              <a:rPr lang="ru-RU" b="1" dirty="0" err="1" smtClean="0">
                <a:solidFill>
                  <a:srgbClr val="002060"/>
                </a:solidFill>
              </a:rPr>
              <a:t>вже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є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колишніми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курцями</a:t>
            </a:r>
            <a:r>
              <a:rPr lang="ru-RU" b="1" dirty="0" smtClean="0">
                <a:solidFill>
                  <a:srgbClr val="002060"/>
                </a:solidFill>
              </a:rPr>
              <a:t>;</a:t>
            </a:r>
          </a:p>
          <a:p>
            <a:r>
              <a:rPr lang="ru-RU" b="1" dirty="0" err="1" smtClean="0">
                <a:solidFill>
                  <a:srgbClr val="002060"/>
                </a:solidFill>
              </a:rPr>
              <a:t>Більше</a:t>
            </a:r>
            <a:r>
              <a:rPr lang="ru-RU" b="1" dirty="0" smtClean="0">
                <a:solidFill>
                  <a:srgbClr val="002060"/>
                </a:solidFill>
              </a:rPr>
              <a:t> 90% </a:t>
            </a:r>
            <a:r>
              <a:rPr lang="ru-RU" b="1" dirty="0" err="1" smtClean="0">
                <a:solidFill>
                  <a:srgbClr val="002060"/>
                </a:solidFill>
              </a:rPr>
              <a:t>населення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України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підтримує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заборону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куріння</a:t>
            </a:r>
            <a:r>
              <a:rPr lang="ru-RU" b="1" dirty="0" smtClean="0">
                <a:solidFill>
                  <a:srgbClr val="002060"/>
                </a:solidFill>
              </a:rPr>
              <a:t> на </a:t>
            </a:r>
            <a:r>
              <a:rPr lang="ru-RU" b="1" dirty="0" err="1" smtClean="0">
                <a:solidFill>
                  <a:srgbClr val="002060"/>
                </a:solidFill>
              </a:rPr>
              <a:t>всіх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робочих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місцях</a:t>
            </a:r>
            <a:r>
              <a:rPr lang="ru-RU" b="1" dirty="0" smtClean="0">
                <a:solidFill>
                  <a:srgbClr val="002060"/>
                </a:solidFill>
              </a:rPr>
              <a:t>;</a:t>
            </a:r>
          </a:p>
          <a:p>
            <a:r>
              <a:rPr lang="ru-RU" b="1" dirty="0" err="1" smtClean="0">
                <a:solidFill>
                  <a:srgbClr val="002060"/>
                </a:solidFill>
              </a:rPr>
              <a:t>Підтримка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повної</a:t>
            </a:r>
            <a:r>
              <a:rPr lang="ru-RU" b="1" dirty="0" smtClean="0">
                <a:solidFill>
                  <a:srgbClr val="002060"/>
                </a:solidFill>
              </a:rPr>
              <a:t> заборони </a:t>
            </a:r>
            <a:r>
              <a:rPr lang="ru-RU" b="1" dirty="0" err="1" smtClean="0">
                <a:solidFill>
                  <a:srgbClr val="002060"/>
                </a:solidFill>
              </a:rPr>
              <a:t>реклами</a:t>
            </a:r>
            <a:r>
              <a:rPr lang="ru-RU" b="1" dirty="0" smtClean="0">
                <a:solidFill>
                  <a:srgbClr val="002060"/>
                </a:solidFill>
              </a:rPr>
              <a:t> тютюну </a:t>
            </a:r>
            <a:r>
              <a:rPr lang="ru-RU" b="1" dirty="0" err="1" smtClean="0">
                <a:solidFill>
                  <a:srgbClr val="002060"/>
                </a:solidFill>
              </a:rPr>
              <a:t>серед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населення</a:t>
            </a:r>
            <a:r>
              <a:rPr lang="ru-RU" b="1" dirty="0" smtClean="0">
                <a:solidFill>
                  <a:srgbClr val="002060"/>
                </a:solidFill>
              </a:rPr>
              <a:t> — 70%;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31% </a:t>
            </a:r>
            <a:r>
              <a:rPr lang="ru-RU" b="1" dirty="0" err="1" smtClean="0">
                <a:solidFill>
                  <a:srgbClr val="002060"/>
                </a:solidFill>
              </a:rPr>
              <a:t>вважає</a:t>
            </a:r>
            <a:r>
              <a:rPr lang="ru-RU" b="1" dirty="0" smtClean="0">
                <a:solidFill>
                  <a:srgbClr val="002060"/>
                </a:solidFill>
              </a:rPr>
              <a:t>, </a:t>
            </a:r>
            <a:r>
              <a:rPr lang="ru-RU" b="1" dirty="0" err="1" smtClean="0">
                <a:solidFill>
                  <a:srgbClr val="002060"/>
                </a:solidFill>
              </a:rPr>
              <a:t>що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куріння</a:t>
            </a:r>
            <a:r>
              <a:rPr lang="ru-RU" b="1" dirty="0" smtClean="0">
                <a:solidFill>
                  <a:srgbClr val="002060"/>
                </a:solidFill>
              </a:rPr>
              <a:t> кальяну </a:t>
            </a:r>
            <a:r>
              <a:rPr lang="ru-RU" b="1" dirty="0" err="1" smtClean="0">
                <a:solidFill>
                  <a:srgbClr val="002060"/>
                </a:solidFill>
              </a:rPr>
              <a:t>призводить</a:t>
            </a:r>
            <a:r>
              <a:rPr lang="ru-RU" b="1" dirty="0" smtClean="0">
                <a:solidFill>
                  <a:srgbClr val="002060"/>
                </a:solidFill>
              </a:rPr>
              <a:t> до </a:t>
            </a:r>
            <a:r>
              <a:rPr lang="ru-RU" b="1" dirty="0" err="1" smtClean="0">
                <a:solidFill>
                  <a:srgbClr val="002060"/>
                </a:solidFill>
              </a:rPr>
              <a:t>серйозних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захворювань</a:t>
            </a:r>
            <a:r>
              <a:rPr lang="ru-RU" b="1" dirty="0" smtClean="0">
                <a:solidFill>
                  <a:srgbClr val="002060"/>
                </a:solidFill>
              </a:rPr>
              <a:t>;</a:t>
            </a:r>
          </a:p>
          <a:p>
            <a:r>
              <a:rPr lang="ru-RU" b="1" dirty="0" err="1" smtClean="0">
                <a:solidFill>
                  <a:srgbClr val="002060"/>
                </a:solidFill>
              </a:rPr>
              <a:t>Всього</a:t>
            </a:r>
            <a:r>
              <a:rPr lang="ru-RU" b="1" dirty="0" smtClean="0">
                <a:solidFill>
                  <a:srgbClr val="002060"/>
                </a:solidFill>
              </a:rPr>
              <a:t> в </a:t>
            </a:r>
            <a:r>
              <a:rPr lang="ru-RU" b="1" dirty="0" err="1" smtClean="0">
                <a:solidFill>
                  <a:srgbClr val="002060"/>
                </a:solidFill>
              </a:rPr>
              <a:t>країні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нараховується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близько</a:t>
            </a:r>
            <a:r>
              <a:rPr lang="ru-RU" b="1" dirty="0" smtClean="0">
                <a:solidFill>
                  <a:srgbClr val="002060"/>
                </a:solidFill>
              </a:rPr>
              <a:t> 9 </a:t>
            </a:r>
            <a:r>
              <a:rPr lang="ru-RU" b="1" dirty="0" err="1" smtClean="0">
                <a:solidFill>
                  <a:srgbClr val="002060"/>
                </a:solidFill>
              </a:rPr>
              <a:t>мільйонів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активних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курців</a:t>
            </a:r>
            <a:r>
              <a:rPr lang="ru-RU" b="1" dirty="0" smtClean="0">
                <a:solidFill>
                  <a:srgbClr val="002060"/>
                </a:solidFill>
              </a:rPr>
              <a:t>, </a:t>
            </a:r>
            <a:r>
              <a:rPr lang="ru-RU" b="1" dirty="0" err="1" smtClean="0">
                <a:solidFill>
                  <a:srgbClr val="002060"/>
                </a:solidFill>
              </a:rPr>
              <a:t>що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складають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третину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всього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працездатного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населення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країни</a:t>
            </a:r>
            <a:r>
              <a:rPr lang="ru-RU" b="1" dirty="0" smtClean="0">
                <a:solidFill>
                  <a:srgbClr val="002060"/>
                </a:solidFill>
              </a:rPr>
              <a:t>;</a:t>
            </a:r>
          </a:p>
          <a:p>
            <a:r>
              <a:rPr lang="ru-RU" b="1" dirty="0" err="1" smtClean="0">
                <a:solidFill>
                  <a:srgbClr val="002060"/>
                </a:solidFill>
                <a:hlinkClick r:id="rId2" tooltip="Україна"/>
              </a:rPr>
              <a:t>Україна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займає</a:t>
            </a:r>
            <a:r>
              <a:rPr lang="ru-RU" b="1" dirty="0" smtClean="0">
                <a:solidFill>
                  <a:srgbClr val="002060"/>
                </a:solidFill>
              </a:rPr>
              <a:t> 17 </a:t>
            </a:r>
            <a:r>
              <a:rPr lang="ru-RU" b="1" dirty="0" err="1" smtClean="0">
                <a:solidFill>
                  <a:srgbClr val="002060"/>
                </a:solidFill>
              </a:rPr>
              <a:t>місце</a:t>
            </a:r>
            <a:r>
              <a:rPr lang="ru-RU" b="1" dirty="0" smtClean="0">
                <a:solidFill>
                  <a:srgbClr val="002060"/>
                </a:solidFill>
              </a:rPr>
              <a:t> в списку </a:t>
            </a:r>
            <a:r>
              <a:rPr lang="ru-RU" b="1" dirty="0" err="1" smtClean="0">
                <a:solidFill>
                  <a:srgbClr val="002060"/>
                </a:solidFill>
              </a:rPr>
              <a:t>країн-лідерів</a:t>
            </a:r>
            <a:r>
              <a:rPr lang="ru-RU" b="1" dirty="0" smtClean="0">
                <a:solidFill>
                  <a:srgbClr val="002060"/>
                </a:solidFill>
              </a:rPr>
              <a:t> за </a:t>
            </a:r>
            <a:r>
              <a:rPr lang="ru-RU" b="1" dirty="0" err="1" smtClean="0">
                <a:solidFill>
                  <a:srgbClr val="002060"/>
                </a:solidFill>
              </a:rPr>
              <a:t>кількістю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курців</a:t>
            </a:r>
            <a:r>
              <a:rPr lang="ru-RU" b="1" dirty="0" smtClean="0">
                <a:solidFill>
                  <a:srgbClr val="002060"/>
                </a:solidFill>
              </a:rPr>
              <a:t>;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85720" y="214290"/>
            <a:ext cx="8661667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ru-RU" b="1" dirty="0" smtClean="0"/>
              <a:t> </a:t>
            </a:r>
            <a:r>
              <a:rPr lang="ru-RU" sz="4800" b="1" dirty="0" smtClean="0">
                <a:solidFill>
                  <a:srgbClr val="C00000"/>
                </a:solidFill>
              </a:rPr>
              <a:t>«</a:t>
            </a:r>
            <a:r>
              <a:rPr lang="ru-RU" sz="4800" b="1" dirty="0" err="1" smtClean="0">
                <a:solidFill>
                  <a:srgbClr val="C00000"/>
                </a:solidFill>
              </a:rPr>
              <a:t>Тютюнова</a:t>
            </a:r>
            <a:r>
              <a:rPr lang="ru-RU" sz="4800" b="1" dirty="0" smtClean="0">
                <a:solidFill>
                  <a:srgbClr val="C00000"/>
                </a:solidFill>
              </a:rPr>
              <a:t>»статистика </a:t>
            </a:r>
            <a:r>
              <a:rPr lang="ru-RU" sz="4800" b="1" dirty="0" err="1" smtClean="0">
                <a:solidFill>
                  <a:srgbClr val="C00000"/>
                </a:solidFill>
              </a:rPr>
              <a:t>України</a:t>
            </a:r>
            <a:endParaRPr lang="ru-RU" sz="4800" b="1" dirty="0" smtClean="0">
              <a:solidFill>
                <a:srgbClr val="C00000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756" y="1785926"/>
            <a:ext cx="3643338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40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43372" y="428604"/>
            <a:ext cx="4572000" cy="600164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r>
              <a:rPr lang="ru-RU" sz="2400" b="1" dirty="0" err="1" smtClean="0">
                <a:solidFill>
                  <a:srgbClr val="FF0000"/>
                </a:solidFill>
              </a:rPr>
              <a:t>Щорічно</a:t>
            </a:r>
            <a:r>
              <a:rPr lang="ru-RU" sz="2400" b="1" dirty="0" smtClean="0">
                <a:solidFill>
                  <a:srgbClr val="FF0000"/>
                </a:solidFill>
              </a:rPr>
              <a:t> до числа </a:t>
            </a:r>
            <a:r>
              <a:rPr lang="ru-RU" sz="2400" b="1" dirty="0" err="1" smtClean="0">
                <a:solidFill>
                  <a:srgbClr val="FF0000"/>
                </a:solidFill>
              </a:rPr>
              <a:t>курців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</a:rPr>
              <a:t>долучаються</a:t>
            </a:r>
            <a:r>
              <a:rPr lang="ru-RU" sz="2400" b="1" dirty="0" smtClean="0">
                <a:solidFill>
                  <a:srgbClr val="FF0000"/>
                </a:solidFill>
              </a:rPr>
              <a:t> не </a:t>
            </a:r>
            <a:r>
              <a:rPr lang="ru-RU" sz="2400" b="1" dirty="0" err="1" smtClean="0">
                <a:solidFill>
                  <a:srgbClr val="FF0000"/>
                </a:solidFill>
              </a:rPr>
              <a:t>менш</a:t>
            </a:r>
            <a:r>
              <a:rPr lang="ru-RU" sz="2400" b="1" dirty="0" smtClean="0">
                <a:solidFill>
                  <a:srgbClr val="FF0000"/>
                </a:solidFill>
              </a:rPr>
              <a:t> 100 000 </a:t>
            </a:r>
            <a:r>
              <a:rPr lang="ru-RU" sz="2400" b="1" dirty="0" err="1" smtClean="0">
                <a:solidFill>
                  <a:srgbClr val="FF0000"/>
                </a:solidFill>
              </a:rPr>
              <a:t>українців</a:t>
            </a:r>
            <a:r>
              <a:rPr lang="ru-RU" sz="2400" b="1" dirty="0" smtClean="0">
                <a:solidFill>
                  <a:srgbClr val="FF0000"/>
                </a:solidFill>
              </a:rPr>
              <a:t>;</a:t>
            </a:r>
          </a:p>
          <a:p>
            <a:r>
              <a:rPr lang="ru-RU" sz="2400" b="1" dirty="0" err="1" smtClean="0">
                <a:solidFill>
                  <a:srgbClr val="FF0000"/>
                </a:solidFill>
              </a:rPr>
              <a:t>Кожен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</a:rPr>
              <a:t>четвертий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</a:rPr>
              <a:t>підліток</a:t>
            </a:r>
            <a:r>
              <a:rPr lang="ru-RU" sz="2400" b="1" dirty="0" smtClean="0">
                <a:solidFill>
                  <a:srgbClr val="FF0000"/>
                </a:solidFill>
              </a:rPr>
              <a:t> в </a:t>
            </a:r>
            <a:r>
              <a:rPr lang="ru-RU" sz="2400" b="1" dirty="0" err="1" smtClean="0">
                <a:solidFill>
                  <a:srgbClr val="FF0000"/>
                </a:solidFill>
              </a:rPr>
              <a:t>Україні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</a:rPr>
              <a:t>викурює</a:t>
            </a:r>
            <a:r>
              <a:rPr lang="ru-RU" sz="2400" b="1" dirty="0" smtClean="0">
                <a:solidFill>
                  <a:srgbClr val="FF0000"/>
                </a:solidFill>
              </a:rPr>
              <a:t> першу сигарету у </a:t>
            </a:r>
            <a:r>
              <a:rPr lang="ru-RU" sz="2400" b="1" dirty="0" err="1" smtClean="0">
                <a:solidFill>
                  <a:srgbClr val="FF0000"/>
                </a:solidFill>
              </a:rPr>
              <a:t>віці</a:t>
            </a:r>
            <a:r>
              <a:rPr lang="ru-RU" sz="2400" b="1" dirty="0" smtClean="0">
                <a:solidFill>
                  <a:srgbClr val="FF0000"/>
                </a:solidFill>
              </a:rPr>
              <a:t> 10 </a:t>
            </a:r>
            <a:r>
              <a:rPr lang="ru-RU" sz="2400" b="1" dirty="0" err="1" smtClean="0">
                <a:solidFill>
                  <a:srgbClr val="FF0000"/>
                </a:solidFill>
              </a:rPr>
              <a:t>років</a:t>
            </a:r>
            <a:r>
              <a:rPr lang="ru-RU" sz="2400" b="1" dirty="0" smtClean="0">
                <a:solidFill>
                  <a:srgbClr val="FF0000"/>
                </a:solidFill>
              </a:rPr>
              <a:t>;</a:t>
            </a:r>
          </a:p>
          <a:p>
            <a:r>
              <a:rPr lang="ru-RU" sz="2400" b="1" dirty="0" err="1" smtClean="0">
                <a:solidFill>
                  <a:srgbClr val="FF0000"/>
                </a:solidFill>
              </a:rPr>
              <a:t>Україна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</a:rPr>
              <a:t>є</a:t>
            </a:r>
            <a:r>
              <a:rPr lang="ru-RU" sz="2400" b="1" dirty="0" smtClean="0">
                <a:solidFill>
                  <a:srgbClr val="FF0000"/>
                </a:solidFill>
              </a:rPr>
              <a:t> другою </a:t>
            </a:r>
            <a:r>
              <a:rPr lang="ru-RU" sz="2400" b="1" dirty="0" err="1" smtClean="0">
                <a:solidFill>
                  <a:srgbClr val="FF0000"/>
                </a:solidFill>
              </a:rPr>
              <a:t>країною</a:t>
            </a:r>
            <a:r>
              <a:rPr lang="ru-RU" sz="2400" b="1" dirty="0" smtClean="0">
                <a:solidFill>
                  <a:srgbClr val="FF0000"/>
                </a:solidFill>
              </a:rPr>
              <a:t> у </a:t>
            </a:r>
            <a:r>
              <a:rPr lang="ru-RU" sz="2400" b="1" dirty="0" err="1" smtClean="0">
                <a:solidFill>
                  <a:srgbClr val="FF0000"/>
                </a:solidFill>
              </a:rPr>
              <a:t>світі</a:t>
            </a:r>
            <a:r>
              <a:rPr lang="ru-RU" sz="2400" b="1" dirty="0" smtClean="0">
                <a:solidFill>
                  <a:srgbClr val="FF0000"/>
                </a:solidFill>
              </a:rPr>
              <a:t> (</a:t>
            </a:r>
            <a:r>
              <a:rPr lang="ru-RU" sz="2400" b="1" dirty="0" err="1" smtClean="0">
                <a:solidFill>
                  <a:srgbClr val="FF0000"/>
                </a:solidFill>
              </a:rPr>
              <a:t>після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</a:rPr>
              <a:t>Чилі</a:t>
            </a:r>
            <a:r>
              <a:rPr lang="ru-RU" sz="2400" b="1" dirty="0" smtClean="0">
                <a:solidFill>
                  <a:srgbClr val="FF0000"/>
                </a:solidFill>
              </a:rPr>
              <a:t>), де у </a:t>
            </a:r>
            <a:r>
              <a:rPr lang="ru-RU" sz="2400" b="1" dirty="0" err="1" smtClean="0">
                <a:solidFill>
                  <a:srgbClr val="FF0000"/>
                </a:solidFill>
              </a:rPr>
              <a:t>віці</a:t>
            </a:r>
            <a:r>
              <a:rPr lang="ru-RU" sz="2400" b="1" dirty="0" smtClean="0">
                <a:solidFill>
                  <a:srgbClr val="FF0000"/>
                </a:solidFill>
              </a:rPr>
              <a:t> 13-15 </a:t>
            </a:r>
            <a:r>
              <a:rPr lang="ru-RU" sz="2400" b="1" dirty="0" err="1" smtClean="0">
                <a:solidFill>
                  <a:srgbClr val="FF0000"/>
                </a:solidFill>
              </a:rPr>
              <a:t>років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</a:rPr>
              <a:t>курять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</a:rPr>
              <a:t>більш</a:t>
            </a:r>
            <a:r>
              <a:rPr lang="ru-RU" sz="2400" b="1" dirty="0" smtClean="0">
                <a:solidFill>
                  <a:srgbClr val="FF0000"/>
                </a:solidFill>
              </a:rPr>
              <a:t> 30 % </a:t>
            </a:r>
            <a:r>
              <a:rPr lang="ru-RU" sz="2400" b="1" dirty="0" err="1" smtClean="0">
                <a:solidFill>
                  <a:srgbClr val="FF0000"/>
                </a:solidFill>
              </a:rPr>
              <a:t>юнаків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</a:rPr>
              <a:t>і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</a:rPr>
              <a:t>дівчат</a:t>
            </a:r>
            <a:r>
              <a:rPr lang="ru-RU" sz="2400" b="1" dirty="0" smtClean="0">
                <a:solidFill>
                  <a:srgbClr val="FF0000"/>
                </a:solidFill>
              </a:rPr>
              <a:t>;</a:t>
            </a:r>
          </a:p>
          <a:p>
            <a:r>
              <a:rPr lang="ru-RU" sz="2400" b="1" dirty="0" err="1" smtClean="0">
                <a:solidFill>
                  <a:srgbClr val="FF0000"/>
                </a:solidFill>
              </a:rPr>
              <a:t>Україна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</a:rPr>
              <a:t>займає</a:t>
            </a:r>
            <a:r>
              <a:rPr lang="ru-RU" sz="2400" b="1" dirty="0" smtClean="0">
                <a:solidFill>
                  <a:srgbClr val="FF0000"/>
                </a:solidFill>
              </a:rPr>
              <a:t> ІІ </a:t>
            </a:r>
            <a:r>
              <a:rPr lang="ru-RU" sz="2400" b="1" dirty="0" err="1" smtClean="0">
                <a:solidFill>
                  <a:srgbClr val="FF0000"/>
                </a:solidFill>
              </a:rPr>
              <a:t>місце</a:t>
            </a:r>
            <a:r>
              <a:rPr lang="ru-RU" sz="2400" b="1" dirty="0" smtClean="0">
                <a:solidFill>
                  <a:srgbClr val="FF0000"/>
                </a:solidFill>
              </a:rPr>
              <a:t> за </a:t>
            </a:r>
            <a:r>
              <a:rPr lang="ru-RU" sz="2400" b="1" dirty="0" err="1" smtClean="0">
                <a:solidFill>
                  <a:srgbClr val="FF0000"/>
                </a:solidFill>
              </a:rPr>
              <a:t>кількістю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</a:rPr>
              <a:t>викурених</a:t>
            </a:r>
            <a:r>
              <a:rPr lang="ru-RU" sz="2400" b="1" dirty="0" smtClean="0">
                <a:solidFill>
                  <a:srgbClr val="FF0000"/>
                </a:solidFill>
              </a:rPr>
              <a:t> цигарок на одного </a:t>
            </a:r>
            <a:r>
              <a:rPr lang="ru-RU" sz="2400" b="1" dirty="0" err="1" smtClean="0">
                <a:solidFill>
                  <a:srgbClr val="FF0000"/>
                </a:solidFill>
              </a:rPr>
              <a:t>громадянина</a:t>
            </a:r>
            <a:r>
              <a:rPr lang="ru-RU" sz="2400" b="1" dirty="0" smtClean="0">
                <a:solidFill>
                  <a:srgbClr val="FF0000"/>
                </a:solidFill>
              </a:rPr>
              <a:t>. На кожного </a:t>
            </a:r>
            <a:r>
              <a:rPr lang="ru-RU" sz="2400" b="1" dirty="0" err="1" smtClean="0">
                <a:solidFill>
                  <a:srgbClr val="FF0000"/>
                </a:solidFill>
              </a:rPr>
              <a:t>українця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</a:rPr>
              <a:t>припадає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</a:rPr>
              <a:t>понад</a:t>
            </a:r>
            <a:r>
              <a:rPr lang="ru-RU" sz="2400" b="1" dirty="0" smtClean="0">
                <a:solidFill>
                  <a:srgbClr val="FF0000"/>
                </a:solidFill>
              </a:rPr>
              <a:t> 2500 сигарет — </a:t>
            </a:r>
            <a:r>
              <a:rPr lang="ru-RU" sz="2400" b="1" dirty="0" err="1" smtClean="0">
                <a:solidFill>
                  <a:srgbClr val="FF0000"/>
                </a:solidFill>
              </a:rPr>
              <a:t>майже</a:t>
            </a:r>
            <a:r>
              <a:rPr lang="ru-RU" sz="2400" b="1" dirty="0" smtClean="0">
                <a:solidFill>
                  <a:srgbClr val="FF0000"/>
                </a:solidFill>
              </a:rPr>
              <a:t> 7 </a:t>
            </a:r>
            <a:r>
              <a:rPr lang="ru-RU" sz="2400" b="1" dirty="0" err="1" smtClean="0">
                <a:solidFill>
                  <a:srgbClr val="FF0000"/>
                </a:solidFill>
              </a:rPr>
              <a:t>щоденно</a:t>
            </a:r>
            <a:r>
              <a:rPr lang="ru-RU" sz="2400" b="1" dirty="0" smtClean="0">
                <a:solidFill>
                  <a:srgbClr val="FF0000"/>
                </a:solidFill>
              </a:rPr>
              <a:t>;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000108"/>
            <a:ext cx="3672541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35000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1472" y="2571744"/>
            <a:ext cx="8286808" cy="424731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ru-RU" b="1" dirty="0" err="1" smtClean="0">
                <a:solidFill>
                  <a:srgbClr val="002060"/>
                </a:solidFill>
              </a:rPr>
              <a:t>Розрахунки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Всесвітнього</a:t>
            </a:r>
            <a:r>
              <a:rPr lang="ru-RU" b="1" dirty="0" smtClean="0">
                <a:solidFill>
                  <a:srgbClr val="002060"/>
                </a:solidFill>
              </a:rPr>
              <a:t> банку </a:t>
            </a:r>
            <a:r>
              <a:rPr lang="ru-RU" b="1" dirty="0" err="1" smtClean="0">
                <a:solidFill>
                  <a:srgbClr val="002060"/>
                </a:solidFill>
              </a:rPr>
              <a:t>свідчать</a:t>
            </a:r>
            <a:r>
              <a:rPr lang="ru-RU" b="1" dirty="0" smtClean="0">
                <a:solidFill>
                  <a:srgbClr val="002060"/>
                </a:solidFill>
              </a:rPr>
              <a:t> про те, </a:t>
            </a:r>
            <a:r>
              <a:rPr lang="ru-RU" b="1" dirty="0" err="1" smtClean="0">
                <a:solidFill>
                  <a:srgbClr val="002060"/>
                </a:solidFill>
              </a:rPr>
              <a:t>що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економічні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збитки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України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від</a:t>
            </a:r>
            <a:r>
              <a:rPr lang="ru-RU" b="1" dirty="0" smtClean="0">
                <a:solidFill>
                  <a:srgbClr val="002060"/>
                </a:solidFill>
              </a:rPr>
              <a:t> тютюну </a:t>
            </a:r>
            <a:r>
              <a:rPr lang="ru-RU" b="1" dirty="0" err="1" smtClean="0">
                <a:solidFill>
                  <a:srgbClr val="002060"/>
                </a:solidFill>
              </a:rPr>
              <a:t>складають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близько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i="1" u="sng" dirty="0" smtClean="0">
                <a:solidFill>
                  <a:srgbClr val="C00000"/>
                </a:solidFill>
              </a:rPr>
              <a:t>2 </a:t>
            </a:r>
            <a:r>
              <a:rPr lang="ru-RU" b="1" i="1" u="sng" dirty="0" err="1" smtClean="0">
                <a:solidFill>
                  <a:srgbClr val="C00000"/>
                </a:solidFill>
              </a:rPr>
              <a:t>мільярдів</a:t>
            </a:r>
            <a:r>
              <a:rPr lang="ru-RU" b="1" i="1" u="sng" dirty="0" smtClean="0">
                <a:solidFill>
                  <a:srgbClr val="C00000"/>
                </a:solidFill>
              </a:rPr>
              <a:t> </a:t>
            </a:r>
            <a:r>
              <a:rPr lang="ru-RU" b="1" i="1" u="sng" dirty="0" err="1" smtClean="0">
                <a:solidFill>
                  <a:srgbClr val="C00000"/>
                </a:solidFill>
              </a:rPr>
              <a:t>доларів</a:t>
            </a:r>
            <a:r>
              <a:rPr lang="ru-RU" b="1" i="1" u="sng" dirty="0" smtClean="0">
                <a:solidFill>
                  <a:srgbClr val="C0000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щорічно</a:t>
            </a:r>
            <a:r>
              <a:rPr lang="ru-RU" b="1" dirty="0" smtClean="0">
                <a:solidFill>
                  <a:srgbClr val="002060"/>
                </a:solidFill>
              </a:rPr>
              <a:t>;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За </a:t>
            </a:r>
            <a:r>
              <a:rPr lang="ru-RU" b="1" dirty="0" err="1" smtClean="0">
                <a:solidFill>
                  <a:srgbClr val="002060"/>
                </a:solidFill>
              </a:rPr>
              <a:t>офіційною</a:t>
            </a:r>
            <a:r>
              <a:rPr lang="ru-RU" b="1" dirty="0" smtClean="0">
                <a:solidFill>
                  <a:srgbClr val="002060"/>
                </a:solidFill>
              </a:rPr>
              <a:t> статистикою в </a:t>
            </a:r>
            <a:r>
              <a:rPr lang="ru-RU" b="1" dirty="0" err="1" smtClean="0">
                <a:solidFill>
                  <a:srgbClr val="002060"/>
                </a:solidFill>
              </a:rPr>
              <a:t>Україні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щороку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від</a:t>
            </a:r>
            <a:r>
              <a:rPr lang="ru-RU" b="1" dirty="0" smtClean="0">
                <a:solidFill>
                  <a:srgbClr val="002060"/>
                </a:solidFill>
              </a:rPr>
              <a:t> хвороб </a:t>
            </a:r>
            <a:r>
              <a:rPr lang="ru-RU" b="1" dirty="0" err="1" smtClean="0">
                <a:solidFill>
                  <a:srgbClr val="002060"/>
                </a:solidFill>
              </a:rPr>
              <a:t>пов'язаних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з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курінням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i="1" u="sng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помирає</a:t>
            </a:r>
            <a:r>
              <a:rPr lang="ru-RU" b="1" i="1" u="sng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120 </a:t>
            </a:r>
            <a:r>
              <a:rPr lang="ru-RU" b="1" i="1" u="sng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тисяч</a:t>
            </a:r>
            <a:r>
              <a:rPr lang="ru-RU" b="1" i="1" u="sng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b="1" i="1" u="sng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чоловік</a:t>
            </a:r>
            <a:r>
              <a:rPr lang="ru-RU" b="1" i="1" u="sng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r>
              <a:rPr lang="ru-RU" b="1" dirty="0" err="1" smtClean="0">
                <a:solidFill>
                  <a:srgbClr val="002060"/>
                </a:solidFill>
              </a:rPr>
              <a:t>Поширеність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щоденного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куріння</a:t>
            </a:r>
            <a:r>
              <a:rPr lang="ru-RU" b="1" dirty="0" smtClean="0">
                <a:solidFill>
                  <a:srgbClr val="002060"/>
                </a:solidFill>
              </a:rPr>
              <a:t> за </a:t>
            </a:r>
            <a:r>
              <a:rPr lang="ru-RU" b="1" dirty="0" err="1" smtClean="0">
                <a:solidFill>
                  <a:srgbClr val="002060"/>
                </a:solidFill>
              </a:rPr>
              <a:t>останні</a:t>
            </a:r>
            <a:r>
              <a:rPr lang="ru-RU" b="1" dirty="0" smtClean="0">
                <a:solidFill>
                  <a:srgbClr val="002060"/>
                </a:solidFill>
              </a:rPr>
              <a:t> 5 </a:t>
            </a:r>
            <a:r>
              <a:rPr lang="ru-RU" b="1" dirty="0" err="1" smtClean="0">
                <a:solidFill>
                  <a:srgbClr val="002060"/>
                </a:solidFill>
              </a:rPr>
              <a:t>років</a:t>
            </a:r>
            <a:r>
              <a:rPr lang="ru-RU" b="1" dirty="0" smtClean="0">
                <a:solidFill>
                  <a:srgbClr val="002060"/>
                </a:solidFill>
              </a:rPr>
              <a:t> в </a:t>
            </a:r>
            <a:r>
              <a:rPr lang="ru-RU" b="1" dirty="0" err="1" smtClean="0">
                <a:solidFill>
                  <a:srgbClr val="002060"/>
                </a:solidFill>
              </a:rPr>
              <a:t>Україні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суттєво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зменшилась</a:t>
            </a:r>
            <a:r>
              <a:rPr lang="ru-RU" b="1" dirty="0" smtClean="0">
                <a:solidFill>
                  <a:srgbClr val="002060"/>
                </a:solidFill>
              </a:rPr>
              <a:t>. Так, у 2005 </a:t>
            </a:r>
            <a:r>
              <a:rPr lang="ru-RU" b="1" dirty="0" err="1" smtClean="0">
                <a:solidFill>
                  <a:srgbClr val="002060"/>
                </a:solidFill>
              </a:rPr>
              <a:t>році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щоденно</a:t>
            </a:r>
            <a:r>
              <a:rPr lang="ru-RU" b="1" dirty="0" smtClean="0">
                <a:solidFill>
                  <a:srgbClr val="002060"/>
                </a:solidFill>
              </a:rPr>
              <a:t> палили 62% </a:t>
            </a:r>
            <a:r>
              <a:rPr lang="ru-RU" b="1" dirty="0" err="1" smtClean="0">
                <a:solidFill>
                  <a:srgbClr val="002060"/>
                </a:solidFill>
              </a:rPr>
              <a:t>чоловіків</a:t>
            </a:r>
            <a:r>
              <a:rPr lang="ru-RU" b="1" dirty="0" smtClean="0">
                <a:solidFill>
                  <a:srgbClr val="002060"/>
                </a:solidFill>
              </a:rPr>
              <a:t> (</a:t>
            </a:r>
            <a:r>
              <a:rPr lang="ru-RU" b="1" dirty="0" err="1" smtClean="0">
                <a:solidFill>
                  <a:srgbClr val="002060"/>
                </a:solidFill>
              </a:rPr>
              <a:t>від</a:t>
            </a:r>
            <a:r>
              <a:rPr lang="ru-RU" b="1" dirty="0" smtClean="0">
                <a:solidFill>
                  <a:srgbClr val="002060"/>
                </a:solidFill>
              </a:rPr>
              <a:t> 15 </a:t>
            </a:r>
            <a:r>
              <a:rPr lang="ru-RU" b="1" dirty="0" err="1" smtClean="0">
                <a:solidFill>
                  <a:srgbClr val="002060"/>
                </a:solidFill>
              </a:rPr>
              <a:t>років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і</a:t>
            </a:r>
            <a:r>
              <a:rPr lang="ru-RU" b="1" dirty="0" smtClean="0">
                <a:solidFill>
                  <a:srgbClr val="002060"/>
                </a:solidFill>
              </a:rPr>
              <a:t> старше), а в 2010 </a:t>
            </a:r>
            <a:r>
              <a:rPr lang="ru-RU" b="1" dirty="0" err="1" smtClean="0">
                <a:solidFill>
                  <a:srgbClr val="002060"/>
                </a:solidFill>
              </a:rPr>
              <a:t>вже</a:t>
            </a:r>
            <a:r>
              <a:rPr lang="ru-RU" b="1" dirty="0" smtClean="0">
                <a:solidFill>
                  <a:srgbClr val="002060"/>
                </a:solidFill>
              </a:rPr>
              <a:t> 45%. </a:t>
            </a:r>
            <a:r>
              <a:rPr lang="ru-RU" b="1" dirty="0" err="1" smtClean="0">
                <a:solidFill>
                  <a:srgbClr val="002060"/>
                </a:solidFill>
              </a:rPr>
              <a:t>Кількість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жінок-курців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скоротилася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майже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вдвічі</a:t>
            </a:r>
            <a:r>
              <a:rPr lang="ru-RU" b="1" dirty="0" smtClean="0">
                <a:solidFill>
                  <a:srgbClr val="002060"/>
                </a:solidFill>
              </a:rPr>
              <a:t> — </a:t>
            </a:r>
            <a:r>
              <a:rPr lang="ru-RU" b="1" dirty="0" err="1" smtClean="0">
                <a:solidFill>
                  <a:srgbClr val="002060"/>
                </a:solidFill>
              </a:rPr>
              <a:t>з</a:t>
            </a:r>
            <a:r>
              <a:rPr lang="ru-RU" b="1" dirty="0" smtClean="0">
                <a:solidFill>
                  <a:srgbClr val="002060"/>
                </a:solidFill>
              </a:rPr>
              <a:t> 17% до 9%.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За </a:t>
            </a:r>
            <a:r>
              <a:rPr lang="ru-RU" b="1" i="1" dirty="0" err="1" smtClean="0">
                <a:solidFill>
                  <a:srgbClr val="002060"/>
                </a:solidFill>
              </a:rPr>
              <a:t>даними</a:t>
            </a:r>
            <a:r>
              <a:rPr lang="ru-RU" b="1" i="1" dirty="0" smtClean="0">
                <a:solidFill>
                  <a:srgbClr val="002060"/>
                </a:solidFill>
              </a:rPr>
              <a:t> ВООЗ та МОЗ </a:t>
            </a:r>
            <a:r>
              <a:rPr lang="ru-RU" b="1" i="1" dirty="0" err="1" smtClean="0">
                <a:solidFill>
                  <a:srgbClr val="002060"/>
                </a:solidFill>
              </a:rPr>
              <a:t>України</a:t>
            </a:r>
            <a:endParaRPr lang="ru-RU" b="1" dirty="0" smtClean="0">
              <a:solidFill>
                <a:srgbClr val="002060"/>
              </a:solidFill>
            </a:endParaRPr>
          </a:p>
          <a:p>
            <a:r>
              <a:rPr lang="ru-RU" b="1" dirty="0" err="1" smtClean="0">
                <a:solidFill>
                  <a:srgbClr val="002060"/>
                </a:solidFill>
              </a:rPr>
              <a:t>Дослідження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показує</a:t>
            </a:r>
            <a:r>
              <a:rPr lang="ru-RU" b="1" dirty="0" smtClean="0">
                <a:solidFill>
                  <a:srgbClr val="002060"/>
                </a:solidFill>
              </a:rPr>
              <a:t>: </a:t>
            </a:r>
            <a:r>
              <a:rPr lang="ru-RU" b="1" dirty="0" err="1" smtClean="0">
                <a:solidFill>
                  <a:srgbClr val="002060"/>
                </a:solidFill>
              </a:rPr>
              <a:t>якщо</a:t>
            </a:r>
            <a:r>
              <a:rPr lang="ru-RU" b="1" dirty="0" smtClean="0">
                <a:solidFill>
                  <a:srgbClr val="002060"/>
                </a:solidFill>
              </a:rPr>
              <a:t> молодь </a:t>
            </a:r>
            <a:r>
              <a:rPr lang="ru-RU" b="1" dirty="0" err="1" smtClean="0">
                <a:solidFill>
                  <a:srgbClr val="002060"/>
                </a:solidFill>
              </a:rPr>
              <a:t>віком</a:t>
            </a:r>
            <a:r>
              <a:rPr lang="ru-RU" b="1" dirty="0" smtClean="0">
                <a:solidFill>
                  <a:srgbClr val="002060"/>
                </a:solidFill>
              </a:rPr>
              <a:t> 12-17 </a:t>
            </a:r>
            <a:r>
              <a:rPr lang="ru-RU" b="1" dirty="0" err="1" smtClean="0">
                <a:solidFill>
                  <a:srgbClr val="002060"/>
                </a:solidFill>
              </a:rPr>
              <a:t>років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віку</a:t>
            </a:r>
            <a:r>
              <a:rPr lang="ru-RU" b="1" dirty="0" smtClean="0">
                <a:solidFill>
                  <a:srgbClr val="002060"/>
                </a:solidFill>
              </a:rPr>
              <a:t> палить, то </a:t>
            </a:r>
            <a:r>
              <a:rPr lang="ru-RU" b="1" dirty="0" err="1" smtClean="0">
                <a:solidFill>
                  <a:srgbClr val="002060"/>
                </a:solidFill>
              </a:rPr>
              <a:t>ймовірність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вживання</a:t>
            </a:r>
            <a:r>
              <a:rPr lang="ru-RU" b="1" dirty="0" smtClean="0">
                <a:solidFill>
                  <a:srgbClr val="002060"/>
                </a:solidFill>
              </a:rPr>
              <a:t> ними </a:t>
            </a:r>
            <a:r>
              <a:rPr lang="ru-RU" b="1" dirty="0" err="1" smtClean="0">
                <a:solidFill>
                  <a:srgbClr val="002060"/>
                </a:solidFill>
              </a:rPr>
              <a:t>героїну</a:t>
            </a:r>
            <a:r>
              <a:rPr lang="ru-RU" b="1" dirty="0" smtClean="0">
                <a:solidFill>
                  <a:srgbClr val="002060"/>
                </a:solidFill>
              </a:rPr>
              <a:t> у 12 </a:t>
            </a:r>
            <a:r>
              <a:rPr lang="ru-RU" b="1" dirty="0" err="1" smtClean="0">
                <a:solidFill>
                  <a:srgbClr val="002060"/>
                </a:solidFill>
              </a:rPr>
              <a:t>разів</a:t>
            </a:r>
            <a:r>
              <a:rPr lang="ru-RU" b="1" dirty="0" smtClean="0">
                <a:solidFill>
                  <a:srgbClr val="002060"/>
                </a:solidFill>
              </a:rPr>
              <a:t>, а </a:t>
            </a:r>
            <a:r>
              <a:rPr lang="ru-RU" b="1" dirty="0" err="1" smtClean="0">
                <a:solidFill>
                  <a:srgbClr val="002060"/>
                </a:solidFill>
              </a:rPr>
              <a:t>кокаїну</a:t>
            </a:r>
            <a:r>
              <a:rPr lang="ru-RU" b="1" dirty="0" smtClean="0">
                <a:solidFill>
                  <a:srgbClr val="002060"/>
                </a:solidFill>
              </a:rPr>
              <a:t> у 51 раз </a:t>
            </a:r>
            <a:r>
              <a:rPr lang="ru-RU" b="1" dirty="0" err="1" smtClean="0">
                <a:solidFill>
                  <a:srgbClr val="002060"/>
                </a:solidFill>
              </a:rPr>
              <a:t>вища</a:t>
            </a:r>
            <a:r>
              <a:rPr lang="ru-RU" b="1" dirty="0" smtClean="0">
                <a:solidFill>
                  <a:srgbClr val="002060"/>
                </a:solidFill>
              </a:rPr>
              <a:t>, </a:t>
            </a:r>
            <a:r>
              <a:rPr lang="ru-RU" b="1" dirty="0" err="1" smtClean="0">
                <a:solidFill>
                  <a:srgbClr val="002060"/>
                </a:solidFill>
              </a:rPr>
              <a:t>ніж</a:t>
            </a:r>
            <a:r>
              <a:rPr lang="ru-RU" b="1" dirty="0" smtClean="0">
                <a:solidFill>
                  <a:srgbClr val="002060"/>
                </a:solidFill>
              </a:rPr>
              <a:t> у тих, </a:t>
            </a:r>
            <a:r>
              <a:rPr lang="ru-RU" b="1" dirty="0" err="1" smtClean="0">
                <a:solidFill>
                  <a:srgbClr val="002060"/>
                </a:solidFill>
              </a:rPr>
              <a:t>хто</a:t>
            </a:r>
            <a:r>
              <a:rPr lang="ru-RU" b="1" dirty="0" smtClean="0">
                <a:solidFill>
                  <a:srgbClr val="002060"/>
                </a:solidFill>
              </a:rPr>
              <a:t> не палить.</a:t>
            </a:r>
          </a:p>
          <a:p>
            <a:r>
              <a:rPr lang="ru-RU" b="1" dirty="0" err="1" smtClean="0">
                <a:solidFill>
                  <a:srgbClr val="002060"/>
                </a:solidFill>
              </a:rPr>
              <a:t>Якщо</a:t>
            </a:r>
            <a:r>
              <a:rPr lang="ru-RU" b="1" dirty="0" smtClean="0">
                <a:solidFill>
                  <a:srgbClr val="002060"/>
                </a:solidFill>
              </a:rPr>
              <a:t> молодь 12-17-літнього </a:t>
            </a:r>
            <a:r>
              <a:rPr lang="ru-RU" b="1" dirty="0" err="1" smtClean="0">
                <a:solidFill>
                  <a:srgbClr val="002060"/>
                </a:solidFill>
              </a:rPr>
              <a:t>віку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випалює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більше</a:t>
            </a:r>
            <a:r>
              <a:rPr lang="ru-RU" b="1" dirty="0" smtClean="0">
                <a:solidFill>
                  <a:srgbClr val="002060"/>
                </a:solidFill>
              </a:rPr>
              <a:t> пачки цигарок, то </a:t>
            </a:r>
            <a:r>
              <a:rPr lang="ru-RU" b="1" dirty="0" err="1" smtClean="0">
                <a:solidFill>
                  <a:srgbClr val="002060"/>
                </a:solidFill>
              </a:rPr>
              <a:t>ймовірність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вживання</a:t>
            </a:r>
            <a:r>
              <a:rPr lang="ru-RU" b="1" dirty="0" smtClean="0">
                <a:solidFill>
                  <a:srgbClr val="002060"/>
                </a:solidFill>
              </a:rPr>
              <a:t> ними </a:t>
            </a:r>
            <a:r>
              <a:rPr lang="ru-RU" b="1" dirty="0" err="1" smtClean="0">
                <a:solidFill>
                  <a:srgbClr val="002060"/>
                </a:solidFill>
              </a:rPr>
              <a:t>героїну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вища</a:t>
            </a:r>
            <a:r>
              <a:rPr lang="ru-RU" b="1" dirty="0" smtClean="0">
                <a:solidFill>
                  <a:srgbClr val="002060"/>
                </a:solidFill>
              </a:rPr>
              <a:t> у 51 раз, а </a:t>
            </a:r>
            <a:r>
              <a:rPr lang="ru-RU" b="1" dirty="0" err="1" smtClean="0">
                <a:solidFill>
                  <a:srgbClr val="002060"/>
                </a:solidFill>
              </a:rPr>
              <a:t>кокаїну</a:t>
            </a:r>
            <a:r>
              <a:rPr lang="ru-RU" b="1" dirty="0" smtClean="0">
                <a:solidFill>
                  <a:srgbClr val="002060"/>
                </a:solidFill>
              </a:rPr>
              <a:t> у 106 </a:t>
            </a:r>
            <a:r>
              <a:rPr lang="ru-RU" b="1" dirty="0" err="1" smtClean="0">
                <a:solidFill>
                  <a:srgbClr val="002060"/>
                </a:solidFill>
              </a:rPr>
              <a:t>разів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</a:p>
          <a:p>
            <a:r>
              <a:rPr lang="ru-RU" b="1" dirty="0" err="1" smtClean="0">
                <a:solidFill>
                  <a:srgbClr val="002060"/>
                </a:solidFill>
              </a:rPr>
              <a:t>Приголомшливий</a:t>
            </a:r>
            <a:r>
              <a:rPr lang="ru-RU" b="1" dirty="0" smtClean="0">
                <a:solidFill>
                  <a:srgbClr val="002060"/>
                </a:solidFill>
              </a:rPr>
              <a:t> факт: молодь, яка </a:t>
            </a:r>
            <a:r>
              <a:rPr lang="ru-RU" b="1" dirty="0" err="1" smtClean="0">
                <a:solidFill>
                  <a:srgbClr val="002060"/>
                </a:solidFill>
              </a:rPr>
              <a:t>ніколи</a:t>
            </a:r>
            <a:r>
              <a:rPr lang="ru-RU" b="1" dirty="0" smtClean="0">
                <a:solidFill>
                  <a:srgbClr val="002060"/>
                </a:solidFill>
              </a:rPr>
              <a:t> не палила, </a:t>
            </a:r>
            <a:r>
              <a:rPr lang="ru-RU" b="1" dirty="0" err="1" smtClean="0">
                <a:solidFill>
                  <a:srgbClr val="002060"/>
                </a:solidFill>
              </a:rPr>
              <a:t>майже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ніколи</a:t>
            </a:r>
            <a:r>
              <a:rPr lang="ru-RU" b="1" dirty="0" smtClean="0">
                <a:solidFill>
                  <a:srgbClr val="002060"/>
                </a:solidFill>
              </a:rPr>
              <a:t> не </a:t>
            </a:r>
            <a:r>
              <a:rPr lang="ru-RU" b="1" dirty="0" err="1" smtClean="0">
                <a:solidFill>
                  <a:srgbClr val="002060"/>
                </a:solidFill>
              </a:rPr>
              <a:t>вживає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героїн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або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кокаїн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0971" y="428604"/>
            <a:ext cx="2547955" cy="1910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15074" y="392875"/>
            <a:ext cx="2643206" cy="1982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43306" y="142852"/>
            <a:ext cx="1871676" cy="2339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45000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800" decel="100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800" decel="100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57686" y="428604"/>
            <a:ext cx="4572000" cy="618630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Лев </a:t>
            </a:r>
            <a:r>
              <a:rPr lang="ru-RU" sz="3600" b="1" dirty="0" err="1" smtClean="0">
                <a:solidFill>
                  <a:srgbClr val="C00000"/>
                </a:solidFill>
              </a:rPr>
              <a:t>Іванович</a:t>
            </a:r>
            <a:r>
              <a:rPr lang="ru-RU" sz="3600" b="1" dirty="0" smtClean="0">
                <a:solidFill>
                  <a:srgbClr val="C00000"/>
                </a:solidFill>
              </a:rPr>
              <a:t> Яшин</a:t>
            </a:r>
          </a:p>
          <a:p>
            <a:r>
              <a:rPr lang="ru-RU" sz="2000" b="1" dirty="0" smtClean="0">
                <a:solidFill>
                  <a:srgbClr val="C00000"/>
                </a:solidFill>
                <a:hlinkClick r:id="rId2" tooltip="Яшин"/>
              </a:rPr>
              <a:t>Яшин</a:t>
            </a:r>
            <a:r>
              <a:rPr lang="ru-RU" sz="2000" b="1" dirty="0" smtClean="0">
                <a:solidFill>
                  <a:srgbClr val="C00000"/>
                </a:solidFill>
              </a:rPr>
              <a:t> — </a:t>
            </a:r>
            <a:r>
              <a:rPr lang="ru-RU" sz="2000" b="1" dirty="0" err="1" smtClean="0">
                <a:solidFill>
                  <a:srgbClr val="C00000"/>
                </a:solidFill>
              </a:rPr>
              <a:t>єдиний</a:t>
            </a:r>
            <a:r>
              <a:rPr lang="ru-RU" sz="2000" b="1" dirty="0" smtClean="0">
                <a:solidFill>
                  <a:srgbClr val="C00000"/>
                </a:solidFill>
              </a:rPr>
              <a:t> у </a:t>
            </a:r>
            <a:r>
              <a:rPr lang="ru-RU" sz="2000" b="1" dirty="0" err="1" smtClean="0">
                <a:solidFill>
                  <a:srgbClr val="C00000"/>
                </a:solidFill>
              </a:rPr>
              <a:t>світі</a:t>
            </a:r>
            <a:r>
              <a:rPr lang="ru-RU" sz="2000" b="1" dirty="0" smtClean="0">
                <a:solidFill>
                  <a:srgbClr val="C00000"/>
                </a:solidFill>
              </a:rPr>
              <a:t> </a:t>
            </a:r>
            <a:r>
              <a:rPr lang="ru-RU" sz="2000" b="1" dirty="0" err="1" smtClean="0">
                <a:solidFill>
                  <a:srgbClr val="C00000"/>
                </a:solidFill>
              </a:rPr>
              <a:t>футбольний</a:t>
            </a:r>
            <a:r>
              <a:rPr lang="ru-RU" sz="2000" b="1" dirty="0" smtClean="0">
                <a:solidFill>
                  <a:srgbClr val="C00000"/>
                </a:solidFill>
              </a:rPr>
              <a:t> </a:t>
            </a:r>
            <a:r>
              <a:rPr lang="ru-RU" sz="2000" b="1" dirty="0" err="1" smtClean="0">
                <a:solidFill>
                  <a:srgbClr val="C00000"/>
                </a:solidFill>
              </a:rPr>
              <a:t>воротар</a:t>
            </a:r>
            <a:r>
              <a:rPr lang="ru-RU" sz="2000" b="1" dirty="0" smtClean="0">
                <a:solidFill>
                  <a:srgbClr val="C00000"/>
                </a:solidFill>
              </a:rPr>
              <a:t> </a:t>
            </a:r>
            <a:r>
              <a:rPr lang="ru-RU" sz="2000" b="1" dirty="0" err="1" smtClean="0">
                <a:solidFill>
                  <a:srgbClr val="C00000"/>
                </a:solidFill>
              </a:rPr>
              <a:t>нагороджений</a:t>
            </a:r>
            <a:r>
              <a:rPr lang="ru-RU" sz="2000" b="1" dirty="0" smtClean="0">
                <a:solidFill>
                  <a:srgbClr val="C00000"/>
                </a:solidFill>
              </a:rPr>
              <a:t> </a:t>
            </a:r>
            <a:r>
              <a:rPr lang="ru-RU" sz="2000" b="1" dirty="0" err="1" smtClean="0">
                <a:solidFill>
                  <a:srgbClr val="C00000"/>
                </a:solidFill>
              </a:rPr>
              <a:t>спеціальним</a:t>
            </a:r>
            <a:r>
              <a:rPr lang="ru-RU" sz="2000" b="1" dirty="0" smtClean="0">
                <a:solidFill>
                  <a:srgbClr val="C00000"/>
                </a:solidFill>
              </a:rPr>
              <a:t> призом «</a:t>
            </a:r>
            <a:r>
              <a:rPr lang="ru-RU" sz="2000" b="1" dirty="0" err="1" smtClean="0">
                <a:solidFill>
                  <a:srgbClr val="C00000"/>
                </a:solidFill>
              </a:rPr>
              <a:t>Золотий</a:t>
            </a:r>
            <a:r>
              <a:rPr lang="ru-RU" sz="2000" b="1" dirty="0" smtClean="0">
                <a:solidFill>
                  <a:srgbClr val="C00000"/>
                </a:solidFill>
              </a:rPr>
              <a:t> </a:t>
            </a:r>
            <a:r>
              <a:rPr lang="ru-RU" sz="2000" b="1" dirty="0" err="1" smtClean="0">
                <a:solidFill>
                  <a:srgbClr val="C00000"/>
                </a:solidFill>
              </a:rPr>
              <a:t>м'яч</a:t>
            </a:r>
            <a:r>
              <a:rPr lang="ru-RU" sz="2000" b="1" dirty="0" smtClean="0">
                <a:solidFill>
                  <a:srgbClr val="C00000"/>
                </a:solidFill>
              </a:rPr>
              <a:t>». За </a:t>
            </a:r>
            <a:r>
              <a:rPr lang="ru-RU" sz="2000" b="1" dirty="0" err="1" smtClean="0">
                <a:solidFill>
                  <a:srgbClr val="C00000"/>
                </a:solidFill>
              </a:rPr>
              <a:t>його</a:t>
            </a:r>
            <a:r>
              <a:rPr lang="ru-RU" sz="2000" b="1" dirty="0" smtClean="0">
                <a:solidFill>
                  <a:srgbClr val="C00000"/>
                </a:solidFill>
              </a:rPr>
              <a:t> </a:t>
            </a:r>
            <a:r>
              <a:rPr lang="ru-RU" sz="2000" b="1" dirty="0" err="1" smtClean="0">
                <a:solidFill>
                  <a:srgbClr val="C00000"/>
                </a:solidFill>
              </a:rPr>
              <a:t>незрівнянну</a:t>
            </a:r>
            <a:r>
              <a:rPr lang="ru-RU" sz="2000" b="1" dirty="0" smtClean="0">
                <a:solidFill>
                  <a:srgbClr val="C00000"/>
                </a:solidFill>
              </a:rPr>
              <a:t> </a:t>
            </a:r>
            <a:r>
              <a:rPr lang="ru-RU" sz="2000" b="1" dirty="0" err="1" smtClean="0">
                <a:solidFill>
                  <a:srgbClr val="C00000"/>
                </a:solidFill>
              </a:rPr>
              <a:t>гру</a:t>
            </a:r>
            <a:r>
              <a:rPr lang="ru-RU" sz="2000" b="1" dirty="0" smtClean="0">
                <a:solidFill>
                  <a:srgbClr val="C00000"/>
                </a:solidFill>
              </a:rPr>
              <a:t> </a:t>
            </a:r>
            <a:r>
              <a:rPr lang="ru-RU" sz="2000" b="1" dirty="0" err="1" smtClean="0">
                <a:solidFill>
                  <a:srgbClr val="C00000"/>
                </a:solidFill>
              </a:rPr>
              <a:t>він</a:t>
            </a:r>
            <a:r>
              <a:rPr lang="ru-RU" sz="2000" b="1" dirty="0" smtClean="0">
                <a:solidFill>
                  <a:srgbClr val="C00000"/>
                </a:solidFill>
              </a:rPr>
              <a:t> </a:t>
            </a:r>
            <a:r>
              <a:rPr lang="ru-RU" sz="2000" b="1" dirty="0" err="1" smtClean="0">
                <a:solidFill>
                  <a:srgbClr val="C00000"/>
                </a:solidFill>
              </a:rPr>
              <a:t>отримав</a:t>
            </a:r>
            <a:r>
              <a:rPr lang="ru-RU" sz="2000" b="1" dirty="0" smtClean="0">
                <a:solidFill>
                  <a:srgbClr val="C00000"/>
                </a:solidFill>
              </a:rPr>
              <a:t> </a:t>
            </a:r>
            <a:r>
              <a:rPr lang="ru-RU" sz="2000" b="1" dirty="0" err="1" smtClean="0">
                <a:solidFill>
                  <a:srgbClr val="C00000"/>
                </a:solidFill>
              </a:rPr>
              <a:t>ім'я</a:t>
            </a:r>
            <a:r>
              <a:rPr lang="ru-RU" sz="2000" b="1" dirty="0" smtClean="0">
                <a:solidFill>
                  <a:srgbClr val="C00000"/>
                </a:solidFill>
              </a:rPr>
              <a:t> «</a:t>
            </a:r>
            <a:r>
              <a:rPr lang="ru-RU" sz="2000" b="1" dirty="0" err="1" smtClean="0">
                <a:solidFill>
                  <a:srgbClr val="C00000"/>
                </a:solidFill>
              </a:rPr>
              <a:t>Чорна</a:t>
            </a:r>
            <a:r>
              <a:rPr lang="ru-RU" sz="2000" b="1" dirty="0" smtClean="0">
                <a:solidFill>
                  <a:srgbClr val="C00000"/>
                </a:solidFill>
              </a:rPr>
              <a:t> пантера».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Лев Яшин за свою </a:t>
            </a:r>
            <a:r>
              <a:rPr lang="ru-RU" sz="2000" b="1" dirty="0" err="1" smtClean="0">
                <a:solidFill>
                  <a:srgbClr val="C00000"/>
                </a:solidFill>
              </a:rPr>
              <a:t>футбольну</a:t>
            </a:r>
            <a:r>
              <a:rPr lang="ru-RU" sz="2000" b="1" dirty="0" smtClean="0">
                <a:solidFill>
                  <a:srgbClr val="C00000"/>
                </a:solidFill>
              </a:rPr>
              <a:t> </a:t>
            </a:r>
            <a:r>
              <a:rPr lang="ru-RU" sz="2000" b="1" dirty="0" err="1" smtClean="0">
                <a:solidFill>
                  <a:srgbClr val="C00000"/>
                </a:solidFill>
              </a:rPr>
              <a:t>кар'єру</a:t>
            </a:r>
            <a:r>
              <a:rPr lang="ru-RU" sz="2000" b="1" dirty="0" smtClean="0">
                <a:solidFill>
                  <a:srgbClr val="C00000"/>
                </a:solidFill>
              </a:rPr>
              <a:t> </a:t>
            </a:r>
            <a:r>
              <a:rPr lang="ru-RU" sz="2000" b="1" dirty="0" err="1" smtClean="0">
                <a:solidFill>
                  <a:srgbClr val="C00000"/>
                </a:solidFill>
              </a:rPr>
              <a:t>провів</a:t>
            </a:r>
            <a:r>
              <a:rPr lang="ru-RU" sz="2000" b="1" dirty="0" smtClean="0">
                <a:solidFill>
                  <a:srgbClr val="C00000"/>
                </a:solidFill>
              </a:rPr>
              <a:t> 812 </a:t>
            </a:r>
            <a:r>
              <a:rPr lang="ru-RU" sz="2000" b="1" dirty="0" err="1" smtClean="0">
                <a:solidFill>
                  <a:srgbClr val="C00000"/>
                </a:solidFill>
              </a:rPr>
              <a:t>ігор</a:t>
            </a:r>
            <a:r>
              <a:rPr lang="ru-RU" sz="2000" b="1" dirty="0" smtClean="0">
                <a:solidFill>
                  <a:srgbClr val="C00000"/>
                </a:solidFill>
              </a:rPr>
              <a:t>, </a:t>
            </a:r>
            <a:r>
              <a:rPr lang="ru-RU" sz="2000" b="1" dirty="0" err="1" smtClean="0">
                <a:solidFill>
                  <a:srgbClr val="C00000"/>
                </a:solidFill>
              </a:rPr>
              <a:t>відбив</a:t>
            </a:r>
            <a:r>
              <a:rPr lang="ru-RU" sz="2000" b="1" dirty="0" smtClean="0">
                <a:solidFill>
                  <a:srgbClr val="C00000"/>
                </a:solidFill>
              </a:rPr>
              <a:t> 150 </a:t>
            </a:r>
            <a:r>
              <a:rPr lang="ru-RU" sz="2000" b="1" dirty="0" err="1" smtClean="0">
                <a:solidFill>
                  <a:srgbClr val="C00000"/>
                </a:solidFill>
              </a:rPr>
              <a:t>пенальті</a:t>
            </a:r>
            <a:r>
              <a:rPr lang="ru-RU" sz="2000" b="1" dirty="0" smtClean="0">
                <a:solidFill>
                  <a:srgbClr val="C00000"/>
                </a:solidFill>
              </a:rPr>
              <a:t>. </a:t>
            </a:r>
            <a:r>
              <a:rPr lang="ru-RU" sz="2000" b="1" dirty="0" err="1" smtClean="0">
                <a:solidFill>
                  <a:srgbClr val="C00000"/>
                </a:solidFill>
              </a:rPr>
              <a:t>Він</a:t>
            </a:r>
            <a:r>
              <a:rPr lang="ru-RU" sz="2000" b="1" dirty="0" smtClean="0">
                <a:solidFill>
                  <a:srgbClr val="C00000"/>
                </a:solidFill>
              </a:rPr>
              <a:t> </a:t>
            </a:r>
            <a:r>
              <a:rPr lang="ru-RU" sz="2000" b="1" dirty="0" err="1" smtClean="0">
                <a:solidFill>
                  <a:srgbClr val="C00000"/>
                </a:solidFill>
              </a:rPr>
              <a:t>завоював</a:t>
            </a:r>
            <a:r>
              <a:rPr lang="ru-RU" sz="2000" b="1" dirty="0" smtClean="0">
                <a:solidFill>
                  <a:srgbClr val="C00000"/>
                </a:solidFill>
              </a:rPr>
              <a:t> 5 </a:t>
            </a:r>
            <a:r>
              <a:rPr lang="ru-RU" sz="2000" b="1" dirty="0" err="1" smtClean="0">
                <a:solidFill>
                  <a:srgbClr val="C00000"/>
                </a:solidFill>
              </a:rPr>
              <a:t>золотих</a:t>
            </a:r>
            <a:r>
              <a:rPr lang="ru-RU" sz="2000" b="1" dirty="0" smtClean="0">
                <a:solidFill>
                  <a:srgbClr val="C00000"/>
                </a:solidFill>
              </a:rPr>
              <a:t>, 5 </a:t>
            </a:r>
            <a:r>
              <a:rPr lang="ru-RU" sz="2000" b="1" dirty="0" err="1" smtClean="0">
                <a:solidFill>
                  <a:srgbClr val="C00000"/>
                </a:solidFill>
              </a:rPr>
              <a:t>срібних</a:t>
            </a:r>
            <a:r>
              <a:rPr lang="ru-RU" sz="2000" b="1" dirty="0" smtClean="0">
                <a:solidFill>
                  <a:srgbClr val="C00000"/>
                </a:solidFill>
              </a:rPr>
              <a:t> та одну </a:t>
            </a:r>
            <a:r>
              <a:rPr lang="ru-RU" sz="2000" b="1" dirty="0" err="1" smtClean="0">
                <a:solidFill>
                  <a:srgbClr val="C00000"/>
                </a:solidFill>
              </a:rPr>
              <a:t>бронзову</a:t>
            </a:r>
            <a:r>
              <a:rPr lang="ru-RU" sz="2000" b="1" dirty="0" smtClean="0">
                <a:solidFill>
                  <a:srgbClr val="C00000"/>
                </a:solidFill>
              </a:rPr>
              <a:t> медаль на </a:t>
            </a:r>
            <a:r>
              <a:rPr lang="ru-RU" sz="2000" b="1" dirty="0" err="1" smtClean="0">
                <a:solidFill>
                  <a:srgbClr val="C00000"/>
                </a:solidFill>
              </a:rPr>
              <a:t>чемпіонатах</a:t>
            </a:r>
            <a:r>
              <a:rPr lang="ru-RU" sz="2000" b="1" dirty="0" smtClean="0">
                <a:solidFill>
                  <a:srgbClr val="C00000"/>
                </a:solidFill>
              </a:rPr>
              <a:t> </a:t>
            </a:r>
            <a:r>
              <a:rPr lang="ru-RU" sz="2000" b="1" dirty="0" err="1" smtClean="0">
                <a:solidFill>
                  <a:srgbClr val="C00000"/>
                </a:solidFill>
              </a:rPr>
              <a:t>Радянського</a:t>
            </a:r>
            <a:r>
              <a:rPr lang="ru-RU" sz="2000" b="1" dirty="0" smtClean="0">
                <a:solidFill>
                  <a:srgbClr val="C00000"/>
                </a:solidFill>
              </a:rPr>
              <a:t> Союзу </a:t>
            </a:r>
            <a:r>
              <a:rPr lang="ru-RU" sz="2000" b="1" dirty="0" err="1" smtClean="0">
                <a:solidFill>
                  <a:srgbClr val="C00000"/>
                </a:solidFill>
              </a:rPr>
              <a:t>з</a:t>
            </a:r>
            <a:r>
              <a:rPr lang="ru-RU" sz="2000" b="1" dirty="0" smtClean="0">
                <a:solidFill>
                  <a:srgbClr val="C00000"/>
                </a:solidFill>
              </a:rPr>
              <a:t> футболу. </a:t>
            </a:r>
            <a:r>
              <a:rPr lang="ru-RU" sz="2000" b="1" dirty="0" err="1" smtClean="0">
                <a:solidFill>
                  <a:srgbClr val="C00000"/>
                </a:solidFill>
              </a:rPr>
              <a:t>Крім</a:t>
            </a:r>
            <a:r>
              <a:rPr lang="ru-RU" sz="2000" b="1" dirty="0" smtClean="0">
                <a:solidFill>
                  <a:srgbClr val="C00000"/>
                </a:solidFill>
              </a:rPr>
              <a:t> </a:t>
            </a:r>
            <a:r>
              <a:rPr lang="ru-RU" sz="2000" b="1" dirty="0" err="1" smtClean="0">
                <a:solidFill>
                  <a:srgbClr val="C00000"/>
                </a:solidFill>
              </a:rPr>
              <a:t>цього</a:t>
            </a:r>
            <a:r>
              <a:rPr lang="ru-RU" sz="2000" b="1" dirty="0" smtClean="0">
                <a:solidFill>
                  <a:srgbClr val="C00000"/>
                </a:solidFill>
              </a:rPr>
              <a:t>, </a:t>
            </a:r>
            <a:r>
              <a:rPr lang="ru-RU" sz="2000" b="1" dirty="0" err="1" smtClean="0">
                <a:solidFill>
                  <a:srgbClr val="C00000"/>
                </a:solidFill>
              </a:rPr>
              <a:t>неймовірна</a:t>
            </a:r>
            <a:r>
              <a:rPr lang="ru-RU" sz="2000" b="1" dirty="0" smtClean="0">
                <a:solidFill>
                  <a:srgbClr val="C00000"/>
                </a:solidFill>
              </a:rPr>
              <a:t> </a:t>
            </a:r>
            <a:r>
              <a:rPr lang="ru-RU" sz="2000" b="1" dirty="0" err="1" smtClean="0">
                <a:solidFill>
                  <a:srgbClr val="C00000"/>
                </a:solidFill>
              </a:rPr>
              <a:t>кількість</a:t>
            </a:r>
            <a:r>
              <a:rPr lang="ru-RU" sz="2000" b="1" dirty="0" smtClean="0">
                <a:solidFill>
                  <a:srgbClr val="C00000"/>
                </a:solidFill>
              </a:rPr>
              <a:t> </a:t>
            </a:r>
            <a:r>
              <a:rPr lang="ru-RU" sz="2000" b="1" dirty="0" err="1" smtClean="0">
                <a:solidFill>
                  <a:srgbClr val="C00000"/>
                </a:solidFill>
              </a:rPr>
              <a:t>радянських</a:t>
            </a:r>
            <a:r>
              <a:rPr lang="ru-RU" sz="2000" b="1" dirty="0" smtClean="0">
                <a:solidFill>
                  <a:srgbClr val="C00000"/>
                </a:solidFill>
              </a:rPr>
              <a:t> та </a:t>
            </a:r>
            <a:r>
              <a:rPr lang="ru-RU" sz="2000" b="1" dirty="0" err="1" smtClean="0">
                <a:solidFill>
                  <a:srgbClr val="C00000"/>
                </a:solidFill>
              </a:rPr>
              <a:t>міжнародних</a:t>
            </a:r>
            <a:r>
              <a:rPr lang="ru-RU" sz="2000" b="1" dirty="0" smtClean="0">
                <a:solidFill>
                  <a:srgbClr val="C00000"/>
                </a:solidFill>
              </a:rPr>
              <a:t> </a:t>
            </a:r>
            <a:r>
              <a:rPr lang="ru-RU" sz="2000" b="1" dirty="0" err="1" smtClean="0">
                <a:solidFill>
                  <a:srgbClr val="C00000"/>
                </a:solidFill>
              </a:rPr>
              <a:t>титулів</a:t>
            </a:r>
            <a:r>
              <a:rPr lang="ru-RU" sz="2000" b="1" dirty="0" smtClean="0">
                <a:solidFill>
                  <a:srgbClr val="C00000"/>
                </a:solidFill>
              </a:rPr>
              <a:t> </a:t>
            </a:r>
            <a:r>
              <a:rPr lang="ru-RU" sz="2000" b="1" dirty="0" err="1" smtClean="0">
                <a:solidFill>
                  <a:srgbClr val="C00000"/>
                </a:solidFill>
              </a:rPr>
              <a:t>та</a:t>
            </a:r>
            <a:r>
              <a:rPr lang="ru-RU" sz="2000" b="1" dirty="0" smtClean="0">
                <a:solidFill>
                  <a:srgbClr val="C00000"/>
                </a:solidFill>
              </a:rPr>
              <a:t> </a:t>
            </a:r>
            <a:r>
              <a:rPr lang="ru-RU" sz="2000" b="1" dirty="0" err="1" smtClean="0">
                <a:solidFill>
                  <a:srgbClr val="C00000"/>
                </a:solidFill>
              </a:rPr>
              <a:t>нагород</a:t>
            </a:r>
            <a:r>
              <a:rPr lang="ru-RU" sz="2000" b="1" dirty="0" smtClean="0">
                <a:solidFill>
                  <a:srgbClr val="C00000"/>
                </a:solidFill>
              </a:rPr>
              <a:t>.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Коли Льву Яшину </a:t>
            </a:r>
            <a:r>
              <a:rPr lang="ru-RU" sz="2000" b="1" dirty="0" err="1" smtClean="0">
                <a:solidFill>
                  <a:srgbClr val="C00000"/>
                </a:solidFill>
              </a:rPr>
              <a:t>виповнився</a:t>
            </a:r>
            <a:r>
              <a:rPr lang="ru-RU" sz="2000" b="1" dirty="0" smtClean="0">
                <a:solidFill>
                  <a:srgbClr val="C00000"/>
                </a:solidFill>
              </a:rPr>
              <a:t> 61 </a:t>
            </a:r>
            <a:r>
              <a:rPr lang="ru-RU" sz="2000" b="1" dirty="0" err="1" smtClean="0">
                <a:solidFill>
                  <a:srgbClr val="C00000"/>
                </a:solidFill>
              </a:rPr>
              <a:t>рік</a:t>
            </a:r>
            <a:r>
              <a:rPr lang="ru-RU" sz="2000" b="1" dirty="0" smtClean="0">
                <a:solidFill>
                  <a:srgbClr val="C00000"/>
                </a:solidFill>
              </a:rPr>
              <a:t>, в </a:t>
            </a:r>
            <a:r>
              <a:rPr lang="ru-RU" sz="2000" b="1" dirty="0" err="1" smtClean="0">
                <a:solidFill>
                  <a:srgbClr val="C00000"/>
                </a:solidFill>
              </a:rPr>
              <a:t>нього</a:t>
            </a:r>
            <a:r>
              <a:rPr lang="ru-RU" sz="2000" b="1" dirty="0" smtClean="0">
                <a:solidFill>
                  <a:srgbClr val="C00000"/>
                </a:solidFill>
              </a:rPr>
              <a:t> </a:t>
            </a:r>
            <a:r>
              <a:rPr lang="ru-RU" sz="2000" b="1" dirty="0" err="1" smtClean="0">
                <a:solidFill>
                  <a:srgbClr val="C00000"/>
                </a:solidFill>
              </a:rPr>
              <a:t>почалася</a:t>
            </a:r>
            <a:r>
              <a:rPr lang="ru-RU" sz="2000" b="1" dirty="0" smtClean="0">
                <a:solidFill>
                  <a:srgbClr val="C00000"/>
                </a:solidFill>
              </a:rPr>
              <a:t> гангрена </a:t>
            </a:r>
            <a:r>
              <a:rPr lang="ru-RU" sz="2000" b="1" dirty="0" err="1" smtClean="0">
                <a:solidFill>
                  <a:srgbClr val="C00000"/>
                </a:solidFill>
              </a:rPr>
              <a:t>ніг</a:t>
            </a:r>
            <a:r>
              <a:rPr lang="ru-RU" sz="2000" b="1" dirty="0" smtClean="0">
                <a:solidFill>
                  <a:srgbClr val="C00000"/>
                </a:solidFill>
              </a:rPr>
              <a:t>. </a:t>
            </a:r>
            <a:r>
              <a:rPr lang="ru-RU" sz="2000" b="1" dirty="0" err="1" smtClean="0">
                <a:solidFill>
                  <a:srgbClr val="C00000"/>
                </a:solidFill>
              </a:rPr>
              <a:t>Потрібна</a:t>
            </a:r>
            <a:r>
              <a:rPr lang="ru-RU" sz="2000" b="1" dirty="0" smtClean="0">
                <a:solidFill>
                  <a:srgbClr val="C00000"/>
                </a:solidFill>
              </a:rPr>
              <a:t> </a:t>
            </a:r>
            <a:r>
              <a:rPr lang="ru-RU" sz="2000" b="1" dirty="0" err="1" smtClean="0">
                <a:solidFill>
                  <a:srgbClr val="C00000"/>
                </a:solidFill>
              </a:rPr>
              <a:t>була</a:t>
            </a:r>
            <a:r>
              <a:rPr lang="ru-RU" sz="2000" b="1" dirty="0" smtClean="0">
                <a:solidFill>
                  <a:srgbClr val="C00000"/>
                </a:solidFill>
              </a:rPr>
              <a:t> </a:t>
            </a:r>
            <a:r>
              <a:rPr lang="ru-RU" sz="2000" b="1" dirty="0" err="1" smtClean="0">
                <a:solidFill>
                  <a:srgbClr val="C00000"/>
                </a:solidFill>
              </a:rPr>
              <a:t>ампутація</a:t>
            </a:r>
            <a:r>
              <a:rPr lang="ru-RU" sz="2000" b="1" dirty="0" smtClean="0">
                <a:solidFill>
                  <a:srgbClr val="C00000"/>
                </a:solidFill>
              </a:rPr>
              <a:t>. Але до </a:t>
            </a:r>
            <a:r>
              <a:rPr lang="ru-RU" sz="2000" b="1" dirty="0" err="1" smtClean="0">
                <a:solidFill>
                  <a:srgbClr val="C00000"/>
                </a:solidFill>
              </a:rPr>
              <a:t>лікарні</a:t>
            </a:r>
            <a:r>
              <a:rPr lang="ru-RU" sz="2000" b="1" dirty="0" smtClean="0">
                <a:solidFill>
                  <a:srgbClr val="C00000"/>
                </a:solidFill>
              </a:rPr>
              <a:t> </a:t>
            </a:r>
            <a:r>
              <a:rPr lang="ru-RU" sz="2000" b="1" dirty="0" err="1" smtClean="0">
                <a:solidFill>
                  <a:srgbClr val="C00000"/>
                </a:solidFill>
              </a:rPr>
              <a:t>його</a:t>
            </a:r>
            <a:r>
              <a:rPr lang="ru-RU" sz="2000" b="1" dirty="0" smtClean="0">
                <a:solidFill>
                  <a:srgbClr val="C00000"/>
                </a:solidFill>
              </a:rPr>
              <a:t> не довезли.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Яшин </a:t>
            </a:r>
            <a:r>
              <a:rPr lang="ru-RU" sz="2000" b="1" dirty="0" err="1" smtClean="0">
                <a:solidFill>
                  <a:srgbClr val="C00000"/>
                </a:solidFill>
              </a:rPr>
              <a:t>також</a:t>
            </a:r>
            <a:r>
              <a:rPr lang="ru-RU" sz="2000" b="1" dirty="0" smtClean="0">
                <a:solidFill>
                  <a:srgbClr val="C00000"/>
                </a:solidFill>
              </a:rPr>
              <a:t> </a:t>
            </a:r>
            <a:r>
              <a:rPr lang="ru-RU" sz="2000" b="1" dirty="0" err="1" smtClean="0">
                <a:solidFill>
                  <a:srgbClr val="C00000"/>
                </a:solidFill>
              </a:rPr>
              <a:t>був</a:t>
            </a:r>
            <a:r>
              <a:rPr lang="ru-RU" sz="2000" b="1" dirty="0" smtClean="0">
                <a:solidFill>
                  <a:srgbClr val="C00000"/>
                </a:solidFill>
              </a:rPr>
              <a:t> </a:t>
            </a:r>
            <a:r>
              <a:rPr lang="ru-RU" sz="2000" b="1" dirty="0" err="1" smtClean="0">
                <a:solidFill>
                  <a:srgbClr val="C00000"/>
                </a:solidFill>
              </a:rPr>
              <a:t>заядлим</a:t>
            </a:r>
            <a:r>
              <a:rPr lang="ru-RU" sz="2000" b="1" dirty="0" smtClean="0">
                <a:solidFill>
                  <a:srgbClr val="C00000"/>
                </a:solidFill>
              </a:rPr>
              <a:t> </a:t>
            </a:r>
            <a:r>
              <a:rPr lang="ru-RU" sz="2000" b="1" dirty="0" err="1" smtClean="0">
                <a:solidFill>
                  <a:srgbClr val="C00000"/>
                </a:solidFill>
              </a:rPr>
              <a:t>курцем</a:t>
            </a:r>
            <a:r>
              <a:rPr lang="ru-RU" sz="2000" b="1" baseline="30000" dirty="0" smtClean="0">
                <a:solidFill>
                  <a:srgbClr val="C00000"/>
                </a:solidFill>
              </a:rPr>
              <a:t>[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1000108"/>
            <a:ext cx="3810000" cy="466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37000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214422"/>
            <a:ext cx="294322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0496" y="428604"/>
            <a:ext cx="4476760" cy="3357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2" y="3929066"/>
            <a:ext cx="3429004" cy="2571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10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214290"/>
            <a:ext cx="2000264" cy="1328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48" y="355831"/>
            <a:ext cx="4383436" cy="6145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10" y="1785926"/>
            <a:ext cx="3333774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4429132"/>
            <a:ext cx="4397177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25000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500042"/>
            <a:ext cx="8096280" cy="6072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25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85728"/>
            <a:ext cx="4762500" cy="367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3429000"/>
            <a:ext cx="4089693" cy="3133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59572" y="500042"/>
            <a:ext cx="3336750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85852" y="4143380"/>
            <a:ext cx="2510880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15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800" decel="100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239</Words>
  <Application>Microsoft Office PowerPoint</Application>
  <PresentationFormat>Экран (4:3)</PresentationFormat>
  <Paragraphs>44</Paragraphs>
  <Slides>18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20</cp:revision>
  <dcterms:created xsi:type="dcterms:W3CDTF">2011-02-01T07:30:35Z</dcterms:created>
  <dcterms:modified xsi:type="dcterms:W3CDTF">2011-02-03T10:54:48Z</dcterms:modified>
</cp:coreProperties>
</file>