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74" r:id="rId4"/>
    <p:sldId id="278" r:id="rId5"/>
    <p:sldId id="277" r:id="rId6"/>
    <p:sldId id="260" r:id="rId7"/>
    <p:sldId id="261" r:id="rId8"/>
    <p:sldId id="269" r:id="rId9"/>
    <p:sldId id="276" r:id="rId10"/>
    <p:sldId id="267" r:id="rId11"/>
    <p:sldId id="275" r:id="rId12"/>
    <p:sldId id="257" r:id="rId13"/>
    <p:sldId id="280" r:id="rId14"/>
    <p:sldId id="263" r:id="rId15"/>
    <p:sldId id="258" r:id="rId16"/>
    <p:sldId id="264" r:id="rId17"/>
    <p:sldId id="265" r:id="rId18"/>
    <p:sldId id="266" r:id="rId19"/>
    <p:sldId id="272" r:id="rId20"/>
    <p:sldId id="262" r:id="rId21"/>
    <p:sldId id="279" r:id="rId22"/>
    <p:sldId id="273" r:id="rId23"/>
    <p:sldId id="26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50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E450EBE8-EAC0-4ED4-B670-01B265CFFA1B}" type="datetimeFigureOut">
              <a:rPr lang="ru-RU" smtClean="0"/>
              <a:pPr/>
              <a:t>08.04.2011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37B6CA75-3659-470D-9921-80A99298910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450EBE8-EAC0-4ED4-B670-01B265CFFA1B}" type="datetimeFigureOut">
              <a:rPr lang="ru-RU" smtClean="0"/>
              <a:pPr/>
              <a:t>08.04.2011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B6CA75-3659-470D-9921-80A99298910B}" type="slidenum">
              <a:rPr lang="ru-RU" smtClean="0"/>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450EBE8-EAC0-4ED4-B670-01B265CFFA1B}" type="datetimeFigureOut">
              <a:rPr lang="ru-RU" smtClean="0"/>
              <a:pPr/>
              <a:t>08.04.2011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B6CA75-3659-470D-9921-80A99298910B}" type="slidenum">
              <a:rPr lang="ru-RU" smtClean="0"/>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450EBE8-EAC0-4ED4-B670-01B265CFFA1B}" type="datetimeFigureOut">
              <a:rPr lang="ru-RU" smtClean="0"/>
              <a:pPr/>
              <a:t>08.04.2011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B6CA75-3659-470D-9921-80A99298910B}" type="slidenum">
              <a:rPr lang="ru-RU" smtClean="0"/>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450EBE8-EAC0-4ED4-B670-01B265CFFA1B}" type="datetimeFigureOut">
              <a:rPr lang="ru-RU" smtClean="0"/>
              <a:pPr/>
              <a:t>08.04.2011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B6CA75-3659-470D-9921-80A99298910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450EBE8-EAC0-4ED4-B670-01B265CFFA1B}" type="datetimeFigureOut">
              <a:rPr lang="ru-RU" smtClean="0"/>
              <a:pPr/>
              <a:t>08.04.2011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B6CA75-3659-470D-9921-80A99298910B}" type="slidenum">
              <a:rPr lang="ru-RU" smtClean="0"/>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450EBE8-EAC0-4ED4-B670-01B265CFFA1B}" type="datetimeFigureOut">
              <a:rPr lang="ru-RU" smtClean="0"/>
              <a:pPr/>
              <a:t>08.04.2011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7B6CA75-3659-470D-9921-80A99298910B}" type="slidenum">
              <a:rPr lang="ru-RU" smtClean="0"/>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E450EBE8-EAC0-4ED4-B670-01B265CFFA1B}" type="datetimeFigureOut">
              <a:rPr lang="ru-RU" smtClean="0"/>
              <a:pPr/>
              <a:t>08.04.2011</a:t>
            </a:fld>
            <a:endParaRPr lang="ru-RU"/>
          </a:p>
        </p:txBody>
      </p:sp>
      <p:sp>
        <p:nvSpPr>
          <p:cNvPr id="8" name="Номер слайда 7"/>
          <p:cNvSpPr>
            <a:spLocks noGrp="1"/>
          </p:cNvSpPr>
          <p:nvPr>
            <p:ph type="sldNum" sz="quarter" idx="11"/>
          </p:nvPr>
        </p:nvSpPr>
        <p:spPr/>
        <p:txBody>
          <a:bodyPr/>
          <a:lstStyle/>
          <a:p>
            <a:fld id="{37B6CA75-3659-470D-9921-80A99298910B}"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50EBE8-EAC0-4ED4-B670-01B265CFFA1B}" type="datetimeFigureOut">
              <a:rPr lang="ru-RU" smtClean="0"/>
              <a:pPr/>
              <a:t>08.04.2011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7B6CA75-3659-470D-9921-80A99298910B}" type="slidenum">
              <a:rPr lang="ru-RU" smtClean="0"/>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450EBE8-EAC0-4ED4-B670-01B265CFFA1B}" type="datetimeFigureOut">
              <a:rPr lang="ru-RU" smtClean="0"/>
              <a:pPr/>
              <a:t>08.04.2011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37B6CA75-3659-470D-9921-80A99298910B}" type="slidenum">
              <a:rPr lang="ru-RU" smtClean="0"/>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E450EBE8-EAC0-4ED4-B670-01B265CFFA1B}" type="datetimeFigureOut">
              <a:rPr lang="ru-RU" smtClean="0"/>
              <a:pPr/>
              <a:t>08.04.2011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B6CA75-3659-470D-9921-80A99298910B}" type="slidenum">
              <a:rPr lang="ru-RU" smtClean="0"/>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450EBE8-EAC0-4ED4-B670-01B265CFFA1B}" type="datetimeFigureOut">
              <a:rPr lang="ru-RU" smtClean="0"/>
              <a:pPr/>
              <a:t>08.04.2011</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7B6CA75-3659-470D-9921-80A99298910B}"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dissolve/>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ru.wikipedia.org/wiki/1923_%D0%B3%D0%BE%D0%B4" TargetMode="External"/><Relationship Id="rId7" Type="http://schemas.openxmlformats.org/officeDocument/2006/relationships/hyperlink" Target="http://ru.wikipedia.org/wiki/%D0%9F%D0%B0%D1%80%D0%B8%D0%B6"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ru.wikipedia.org/w/index.php?title=%D0%9A%D0%BE%D0%BC%D0%B8%D1%81%D1%81%D0%BE%D0%B2%D0%B0%D0%BD%D0%B8%D0%B5&amp;action=edit&amp;redlink=1" TargetMode="External"/><Relationship Id="rId5" Type="http://schemas.openxmlformats.org/officeDocument/2006/relationships/hyperlink" Target="http://ru.wikipedia.org/wiki/%D0%A7%D0%B5%D1%80%D0%B5%D0%BF%D0%BD%D0%BE-%D0%BC%D0%BE%D0%B7%D0%B3%D0%BE%D0%B2%D0%B0%D1%8F_%D1%82%D1%80%D0%B0%D0%B2%D0%BC%D0%B0" TargetMode="External"/><Relationship Id="rId4" Type="http://schemas.openxmlformats.org/officeDocument/2006/relationships/hyperlink" Target="http://ru.wikipedia.org/wiki/%D0%90%D0%B2%D0%B8%D0%B0%D0%BA%D0%B0%D1%82%D0%B0%D1%81%D1%82%D1%80%D0%BE%D1%84%D0%B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ru.wikipedia.org/wiki/%DD%EA%E7%FE%EF%E5%F0%E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ru.wikipedia.org/wiki/2008_%D0%B3%D0%BE%D0%B4"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ru.wikipedia.org/wiki/%DD%EA%E7%FE%EF%E5%F0%E8"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ru.wikipedia.org/wiki/%D0%A2%D0%B0%D1%80%D1%84%D0%B0%D1%8F"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ru.wikipedia.org/wiki/%D0%9F%D0%B0%D1%80%D0%B8%D0%B6"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hyperlink" Target="http://ru.wikipedia.org/wiki/%D0%91%D0%B0%D1%81%D1%82%D0%B8%D1%8F" TargetMode="Externa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ru.wikipedia.org/wiki/%D0%9B%D0%B8%D0%BE%D0%BD"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ru.wikipedia.org/wiki/1919_%D0%B3%D0%BE%D0%B4" TargetMode="External"/><Relationship Id="rId5" Type="http://schemas.openxmlformats.org/officeDocument/2006/relationships/hyperlink" Target="http://ru.wikipedia.org/wiki/%D0%A4%D1%80%D0%B8%D0%B1%D1%83%D1%80" TargetMode="External"/><Relationship Id="rId4" Type="http://schemas.openxmlformats.org/officeDocument/2006/relationships/hyperlink" Target="http://ru.wikipedia.org/wiki/1912_%D0%B3%D0%BE%D0%B4"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ru.wikipedia.org/wiki/1921_%D0%B3%D0%BE%D0%B4"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ru.wikipedia.org/wiki/%D0%A1%D1%82%D1%80%D0%B0%D1%81%D0%B1%D1%83%D1%80%D0%B3" TargetMode="External"/><Relationship Id="rId4" Type="http://schemas.openxmlformats.org/officeDocument/2006/relationships/hyperlink" Target="http://ru.wikipedia.org/wiki/%D0%92%D1%8B%D1%81%D1%88%D0%B5%D0%B5_%D1%83%D1%87%D0%B5%D0%B1%D0%BD%D0%BE%D0%B5_%D0%B7%D0%B0%D0%B2%D0%B5%D0%B4%D0%B5%D0%BD%D0%B8%D0%B5"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40000"/>
          </a:blip>
          <a:srcRect/>
          <a:stretch>
            <a:fillRect/>
          </a:stretch>
        </p:blipFill>
        <p:spPr bwMode="auto">
          <a:xfrm>
            <a:off x="-1" y="0"/>
            <a:ext cx="9144001" cy="6858000"/>
          </a:xfrm>
          <a:prstGeom prst="rect">
            <a:avLst/>
          </a:prstGeom>
          <a:noFill/>
          <a:ln w="9525">
            <a:noFill/>
            <a:miter lim="800000"/>
            <a:headEnd/>
            <a:tailEnd/>
          </a:ln>
          <a:effectLst/>
        </p:spPr>
      </p:pic>
      <p:sp>
        <p:nvSpPr>
          <p:cNvPr id="2" name="Заголовок 1"/>
          <p:cNvSpPr>
            <a:spLocks noGrp="1"/>
          </p:cNvSpPr>
          <p:nvPr>
            <p:ph type="ctrTitle"/>
          </p:nvPr>
        </p:nvSpPr>
        <p:spPr>
          <a:xfrm>
            <a:off x="928662" y="1142984"/>
            <a:ext cx="7429552" cy="3929090"/>
          </a:xfrm>
        </p:spPr>
        <p:txBody>
          <a:bodyPr>
            <a:noAutofit/>
          </a:bodyPr>
          <a:lstStyle/>
          <a:p>
            <a:r>
              <a:rPr lang="uk-UA" sz="8800" dirty="0" smtClean="0"/>
              <a:t>Антуан де </a:t>
            </a:r>
            <a:r>
              <a:rPr lang="uk-UA" sz="8800" dirty="0" err="1" smtClean="0"/>
              <a:t>Сент</a:t>
            </a:r>
            <a:r>
              <a:rPr lang="uk-UA" sz="8800" dirty="0" smtClean="0"/>
              <a:t> Екзюпері</a:t>
            </a:r>
            <a:endParaRPr lang="ru-RU" sz="8800" dirty="0"/>
          </a:p>
        </p:txBody>
      </p:sp>
      <p:sp>
        <p:nvSpPr>
          <p:cNvPr id="3" name="Подзаголовок 2"/>
          <p:cNvSpPr>
            <a:spLocks noGrp="1"/>
          </p:cNvSpPr>
          <p:nvPr>
            <p:ph type="subTitle" idx="1"/>
          </p:nvPr>
        </p:nvSpPr>
        <p:spPr>
          <a:xfrm>
            <a:off x="2143108" y="5286388"/>
            <a:ext cx="6480048" cy="966782"/>
          </a:xfrm>
        </p:spPr>
        <p:txBody>
          <a:bodyPr>
            <a:normAutofit lnSpcReduction="10000"/>
          </a:bodyPr>
          <a:lstStyle/>
          <a:p>
            <a:r>
              <a:rPr lang="ru-RU" i="1" dirty="0" err="1" smtClean="0"/>
              <a:t>Пильно</a:t>
            </a:r>
            <a:r>
              <a:rPr lang="ru-RU" i="1" dirty="0" smtClean="0"/>
              <a:t> дивиться </a:t>
            </a:r>
            <a:r>
              <a:rPr lang="ru-RU" i="1" dirty="0" err="1" smtClean="0"/>
              <a:t>лише</a:t>
            </a:r>
            <a:r>
              <a:rPr lang="ru-RU" i="1" dirty="0" smtClean="0"/>
              <a:t> </a:t>
            </a:r>
            <a:r>
              <a:rPr lang="ru-RU" i="1" dirty="0" err="1" smtClean="0"/>
              <a:t>серце</a:t>
            </a:r>
            <a:r>
              <a:rPr lang="ru-RU" i="1" dirty="0" smtClean="0"/>
              <a:t>. </a:t>
            </a:r>
            <a:r>
              <a:rPr lang="ru-RU" i="1" dirty="0" err="1" smtClean="0"/>
              <a:t>Найголовнішого</a:t>
            </a:r>
            <a:r>
              <a:rPr lang="ru-RU" i="1" dirty="0" smtClean="0"/>
              <a:t> </a:t>
            </a:r>
            <a:r>
              <a:rPr lang="ru-RU" i="1" dirty="0" err="1" smtClean="0"/>
              <a:t>очима</a:t>
            </a:r>
            <a:r>
              <a:rPr lang="ru-RU" i="1" dirty="0" smtClean="0"/>
              <a:t> не </a:t>
            </a:r>
            <a:r>
              <a:rPr lang="ru-RU" i="1" dirty="0" err="1" smtClean="0"/>
              <a:t>побачиш</a:t>
            </a:r>
            <a:r>
              <a:rPr lang="ru-RU" i="1" dirty="0" smtClean="0"/>
              <a:t>.</a:t>
            </a:r>
          </a:p>
          <a:p>
            <a:r>
              <a:rPr lang="uk-UA" i="1" dirty="0" smtClean="0"/>
              <a:t>А. де Сент-Екзюпері</a:t>
            </a:r>
            <a:endParaRPr lang="ru-RU"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p:cNvPicPr>
            <a:picLocks noGrp="1" noChangeAspect="1" noChangeArrowheads="1"/>
          </p:cNvPicPr>
          <p:nvPr>
            <p:ph idx="1"/>
          </p:nvPr>
        </p:nvPicPr>
        <p:blipFill>
          <a:blip r:embed="rId2"/>
          <a:srcRect/>
          <a:stretch>
            <a:fillRect/>
          </a:stretch>
        </p:blipFill>
        <p:spPr bwMode="auto">
          <a:xfrm>
            <a:off x="428596" y="642918"/>
            <a:ext cx="8472892" cy="5500726"/>
          </a:xfrm>
          <a:prstGeom prst="rect">
            <a:avLst/>
          </a:prstGeom>
          <a:noFill/>
          <a:ln w="9525">
            <a:noFill/>
            <a:miter lim="800000"/>
            <a:headEnd/>
            <a:tailEnd/>
          </a:ln>
          <a:effectLst/>
        </p:spPr>
      </p:pic>
      <p:sp>
        <p:nvSpPr>
          <p:cNvPr id="5" name="Прямоугольник 4"/>
          <p:cNvSpPr/>
          <p:nvPr/>
        </p:nvSpPr>
        <p:spPr>
          <a:xfrm>
            <a:off x="3000364" y="6215082"/>
            <a:ext cx="3723968" cy="369332"/>
          </a:xfrm>
          <a:prstGeom prst="rect">
            <a:avLst/>
          </a:prstGeom>
        </p:spPr>
        <p:txBody>
          <a:bodyPr wrap="none">
            <a:spAutoFit/>
          </a:bodyPr>
          <a:lstStyle/>
          <a:p>
            <a:r>
              <a:rPr lang="ru-RU" b="1" dirty="0" smtClean="0"/>
              <a:t>Сент</a:t>
            </a:r>
            <a:r>
              <a:rPr lang="ru-RU" dirty="0" smtClean="0"/>
              <a:t>-</a:t>
            </a:r>
            <a:r>
              <a:rPr lang="ru-RU" b="1" dirty="0" smtClean="0"/>
              <a:t>Экзюпери</a:t>
            </a:r>
            <a:r>
              <a:rPr lang="ru-RU" dirty="0" smtClean="0"/>
              <a:t> и Анри </a:t>
            </a:r>
            <a:r>
              <a:rPr lang="ru-RU" dirty="0" err="1" smtClean="0"/>
              <a:t>Гийоме</a:t>
            </a:r>
            <a:r>
              <a:rPr lang="ru-RU" dirty="0" smtClean="0"/>
              <a:t>. </a:t>
            </a:r>
            <a:endParaRPr lang="ru-RU"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2770" name="Picture 2"/>
          <p:cNvPicPr>
            <a:picLocks noGrp="1" noChangeAspect="1" noChangeArrowheads="1"/>
          </p:cNvPicPr>
          <p:nvPr>
            <p:ph idx="1"/>
          </p:nvPr>
        </p:nvPicPr>
        <p:blipFill>
          <a:blip r:embed="rId2"/>
          <a:srcRect/>
          <a:stretch>
            <a:fillRect/>
          </a:stretch>
        </p:blipFill>
        <p:spPr bwMode="auto">
          <a:xfrm>
            <a:off x="214282" y="0"/>
            <a:ext cx="4927418" cy="6643710"/>
          </a:xfrm>
          <a:prstGeom prst="rect">
            <a:avLst/>
          </a:prstGeom>
          <a:noFill/>
          <a:ln w="9525">
            <a:noFill/>
            <a:miter lim="800000"/>
            <a:headEnd/>
            <a:tailEnd/>
          </a:ln>
          <a:effectLst/>
        </p:spPr>
      </p:pic>
      <p:sp>
        <p:nvSpPr>
          <p:cNvPr id="32771" name="Rectangle 3"/>
          <p:cNvSpPr>
            <a:spLocks noChangeArrowheads="1"/>
          </p:cNvSpPr>
          <p:nvPr/>
        </p:nvSpPr>
        <p:spPr bwMode="auto">
          <a:xfrm>
            <a:off x="4929190" y="6000768"/>
            <a:ext cx="450056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Литературная слава не сразу настигла де </a:t>
            </a:r>
            <a:r>
              <a:rPr kumimoji="0" lang="ru-RU" sz="1800" b="1" i="0" u="none" strike="noStrike" cap="none" normalizeH="0" baseline="0" dirty="0" smtClean="0">
                <a:ln>
                  <a:noFill/>
                </a:ln>
                <a:solidFill>
                  <a:schemeClr val="tx1"/>
                </a:solidFill>
                <a:effectLst/>
                <a:latin typeface="Arial" pitchFamily="34" charset="0"/>
              </a:rPr>
              <a:t>Сент</a:t>
            </a:r>
            <a:r>
              <a:rPr kumimoji="0" lang="ru-RU" sz="1800" b="0" i="0" u="none" strike="noStrike" cap="none" normalizeH="0" baseline="0" dirty="0" smtClean="0">
                <a:ln>
                  <a:noFill/>
                </a:ln>
                <a:solidFill>
                  <a:schemeClr val="tx1"/>
                </a:solidFill>
                <a:effectLst/>
                <a:latin typeface="Arial" pitchFamily="34" charset="0"/>
              </a:rPr>
              <a:t>-</a:t>
            </a:r>
            <a:r>
              <a:rPr kumimoji="0" lang="ru-RU" sz="1800" b="1" i="0" u="none" strike="noStrike" cap="none" normalizeH="0" baseline="0" dirty="0" smtClean="0">
                <a:ln>
                  <a:noFill/>
                </a:ln>
                <a:solidFill>
                  <a:schemeClr val="tx1"/>
                </a:solidFill>
                <a:effectLst/>
                <a:latin typeface="Arial" pitchFamily="34" charset="0"/>
              </a:rPr>
              <a:t>Экзюпери</a:t>
            </a:r>
            <a:r>
              <a:rPr kumimoji="0" lang="ru-RU" sz="1800" b="0" i="0" u="none" strike="noStrike" cap="none" normalizeH="0" baseline="0" dirty="0" smtClean="0">
                <a:ln>
                  <a:noFill/>
                </a:ln>
                <a:solidFill>
                  <a:schemeClr val="tx1"/>
                </a:solidFill>
                <a:effectLst/>
                <a:latin typeface="Arial" pitchFamily="34" charset="0"/>
              </a:rPr>
              <a:t>. </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srcRect/>
          <a:stretch>
            <a:fillRect/>
          </a:stretch>
        </p:blipFill>
        <p:spPr bwMode="auto">
          <a:xfrm>
            <a:off x="0" y="0"/>
            <a:ext cx="4951142" cy="6858000"/>
          </a:xfrm>
          <a:prstGeom prst="rect">
            <a:avLst/>
          </a:prstGeom>
          <a:noFill/>
          <a:ln w="9525">
            <a:noFill/>
            <a:miter lim="800000"/>
            <a:headEnd/>
            <a:tailEnd/>
          </a:ln>
          <a:effectLst/>
        </p:spPr>
      </p:pic>
      <p:sp>
        <p:nvSpPr>
          <p:cNvPr id="5" name="Прямоугольник 4"/>
          <p:cNvSpPr/>
          <p:nvPr/>
        </p:nvSpPr>
        <p:spPr>
          <a:xfrm>
            <a:off x="5286380" y="2333685"/>
            <a:ext cx="3643306" cy="4524315"/>
          </a:xfrm>
          <a:prstGeom prst="rect">
            <a:avLst/>
          </a:prstGeom>
        </p:spPr>
        <p:txBody>
          <a:bodyPr wrap="square">
            <a:spAutoFit/>
          </a:bodyPr>
          <a:lstStyle/>
          <a:p>
            <a:pPr algn="just"/>
            <a:r>
              <a:rPr lang="ru-RU" dirty="0" smtClean="0"/>
              <a:t>В январе </a:t>
            </a:r>
            <a:r>
              <a:rPr lang="ru-RU" dirty="0" smtClean="0">
                <a:hlinkClick r:id="rId3" tooltip="1923 год"/>
              </a:rPr>
              <a:t>1923 года</a:t>
            </a:r>
            <a:r>
              <a:rPr lang="ru-RU" dirty="0" smtClean="0"/>
              <a:t> с ним происходит первая </a:t>
            </a:r>
            <a:r>
              <a:rPr lang="ru-RU" dirty="0" smtClean="0">
                <a:hlinkClick r:id="rId4" tooltip="Авиакатастрофа"/>
              </a:rPr>
              <a:t>авиакатастрофа</a:t>
            </a:r>
            <a:r>
              <a:rPr lang="ru-RU" dirty="0" smtClean="0"/>
              <a:t>, он получает </a:t>
            </a:r>
            <a:r>
              <a:rPr lang="ru-RU" dirty="0" smtClean="0">
                <a:hlinkClick r:id="rId5" tooltip="Черепно-мозговая травма"/>
              </a:rPr>
              <a:t>черепно-мозговую травму</a:t>
            </a:r>
            <a:r>
              <a:rPr lang="ru-RU" dirty="0" smtClean="0"/>
              <a:t>. В марте его </a:t>
            </a:r>
            <a:r>
              <a:rPr lang="ru-RU" dirty="0" smtClean="0">
                <a:hlinkClick r:id="rId6" tooltip="Комиссование (страница отсутствует)"/>
              </a:rPr>
              <a:t>комиссуют</a:t>
            </a:r>
            <a:r>
              <a:rPr lang="ru-RU" dirty="0" smtClean="0"/>
              <a:t>. </a:t>
            </a:r>
            <a:r>
              <a:rPr lang="ru-RU" dirty="0" err="1" smtClean="0"/>
              <a:t>Экзюпери</a:t>
            </a:r>
            <a:r>
              <a:rPr lang="ru-RU" dirty="0" smtClean="0"/>
              <a:t> переселился в </a:t>
            </a:r>
            <a:r>
              <a:rPr lang="ru-RU" dirty="0" smtClean="0">
                <a:hlinkClick r:id="rId7"/>
              </a:rPr>
              <a:t>Париж</a:t>
            </a:r>
            <a:r>
              <a:rPr lang="ru-RU" dirty="0" smtClean="0"/>
              <a:t>, где и предался писательским трудам. Однако на этом поприще он поначалу не имел успеха и был вынужден браться за любую работу: торговал автомобилями, был продавцом в книжном магазине. Здесь он пишет свое первое произведение — «Южный почтовый».</a:t>
            </a:r>
            <a:endParaRPr lang="ru-RU"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srcRect/>
          <a:stretch>
            <a:fillRect/>
          </a:stretch>
        </p:blipFill>
        <p:spPr bwMode="auto">
          <a:xfrm>
            <a:off x="500034" y="500042"/>
            <a:ext cx="8072494" cy="6054371"/>
          </a:xfrm>
          <a:prstGeom prst="rect">
            <a:avLst/>
          </a:prstGeom>
          <a:noFill/>
          <a:ln w="9525">
            <a:noFill/>
            <a:miter lim="800000"/>
            <a:headEnd/>
            <a:tailEnd/>
          </a:ln>
          <a:effectLst/>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idx="1"/>
          </p:nvPr>
        </p:nvPicPr>
        <p:blipFill>
          <a:blip r:embed="rId2"/>
          <a:srcRect/>
          <a:stretch>
            <a:fillRect/>
          </a:stretch>
        </p:blipFill>
        <p:spPr bwMode="auto">
          <a:xfrm>
            <a:off x="214282" y="214290"/>
            <a:ext cx="8776356" cy="6357982"/>
          </a:xfrm>
          <a:prstGeom prst="rect">
            <a:avLst/>
          </a:prstGeom>
          <a:noFill/>
          <a:ln w="9525">
            <a:noFill/>
            <a:miter lim="800000"/>
            <a:headEnd/>
            <a:tailEnd/>
          </a:ln>
          <a:effectLst/>
        </p:spPr>
      </p:pic>
      <p:sp>
        <p:nvSpPr>
          <p:cNvPr id="5" name="Прямоугольник 4"/>
          <p:cNvSpPr/>
          <p:nvPr/>
        </p:nvSpPr>
        <p:spPr>
          <a:xfrm>
            <a:off x="4572000" y="5929330"/>
            <a:ext cx="4572000" cy="646331"/>
          </a:xfrm>
          <a:prstGeom prst="rect">
            <a:avLst/>
          </a:prstGeom>
        </p:spPr>
        <p:txBody>
          <a:bodyPr>
            <a:spAutoFit/>
          </a:bodyPr>
          <a:lstStyle/>
          <a:p>
            <a:pPr algn="r"/>
            <a:r>
              <a:rPr lang="ru-RU" b="1" dirty="0" err="1" smtClean="0"/>
              <a:t>Антуан</a:t>
            </a:r>
            <a:r>
              <a:rPr lang="ru-RU" b="1" dirty="0" smtClean="0"/>
              <a:t> де Сент-Экзюпери в Монреале, Канада, май 1942 г.</a:t>
            </a:r>
            <a:endParaRPr lang="ru-RU" b="1"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srcRect/>
          <a:stretch>
            <a:fillRect/>
          </a:stretch>
        </p:blipFill>
        <p:spPr bwMode="auto">
          <a:xfrm>
            <a:off x="0" y="0"/>
            <a:ext cx="4978908" cy="68580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idx="1"/>
          </p:nvPr>
        </p:nvPicPr>
        <p:blipFill>
          <a:blip r:embed="rId2"/>
          <a:srcRect/>
          <a:stretch>
            <a:fillRect/>
          </a:stretch>
        </p:blipFill>
        <p:spPr bwMode="auto">
          <a:xfrm>
            <a:off x="285720" y="285728"/>
            <a:ext cx="6891314" cy="6572272"/>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00200"/>
            <a:ext cx="7901014" cy="4900634"/>
          </a:xfrm>
        </p:spPr>
        <p:txBody>
          <a:bodyPr>
            <a:normAutofit fontScale="77500" lnSpcReduction="20000"/>
          </a:bodyPr>
          <a:lstStyle/>
          <a:p>
            <a:pPr algn="just"/>
            <a:r>
              <a:rPr lang="ru-RU" i="1" dirty="0" smtClean="0"/>
              <a:t>«У меня забавное ремесло для моих лет. Следующий за мной по возрасту моложе меня лет на шесть. Но, разумеется, нынешнюю мою жизнь — завтрак в шесть утра, столовую, палатку или белённую известкой комнату, полёты на высоте десять тысяч метров в запретном для человека мире — я предпочитаю невыносимой алжирской праздности… …я выбрал работу на максимальный износ и, поскольку нужно всегда выжимать себя до конца, уже не пойду на попятный. Хотелось бы только, чтобы эта гнусная война кончилась прежде, чем я истаю, словно свечка в струе кислорода. У меня есть, что делать и после неё»</a:t>
            </a:r>
            <a:r>
              <a:rPr lang="ru-RU" dirty="0" smtClean="0"/>
              <a:t> (из письма Жану </a:t>
            </a:r>
            <a:r>
              <a:rPr lang="ru-RU" dirty="0" err="1" smtClean="0"/>
              <a:t>Пелисье</a:t>
            </a:r>
            <a:r>
              <a:rPr lang="ru-RU" dirty="0" smtClean="0"/>
              <a:t> 9—10 июля 1944 г.</a:t>
            </a:r>
            <a:r>
              <a:rPr lang="ru-RU" baseline="30000" dirty="0" smtClean="0">
                <a:hlinkClick r:id="rId2"/>
              </a:rPr>
              <a:t>[3]</a:t>
            </a:r>
            <a:r>
              <a:rPr lang="ru-RU" dirty="0" smtClean="0"/>
              <a:t>).</a:t>
            </a:r>
            <a:endParaRPr lang="ru-RU"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p:cNvPicPr>
            <a:picLocks noGrp="1" noChangeAspect="1" noChangeArrowheads="1"/>
          </p:cNvPicPr>
          <p:nvPr>
            <p:ph idx="1"/>
          </p:nvPr>
        </p:nvPicPr>
        <p:blipFill>
          <a:blip r:embed="rId2"/>
          <a:srcRect/>
          <a:stretch>
            <a:fillRect/>
          </a:stretch>
        </p:blipFill>
        <p:spPr bwMode="auto">
          <a:xfrm>
            <a:off x="285720" y="428604"/>
            <a:ext cx="8567520" cy="607223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4338" name="Picture 2"/>
          <p:cNvPicPr>
            <a:picLocks noGrp="1" noChangeAspect="1" noChangeArrowheads="1"/>
          </p:cNvPicPr>
          <p:nvPr>
            <p:ph idx="1"/>
          </p:nvPr>
        </p:nvPicPr>
        <p:blipFill>
          <a:blip r:embed="rId2"/>
          <a:srcRect/>
          <a:stretch>
            <a:fillRect/>
          </a:stretch>
        </p:blipFill>
        <p:spPr bwMode="auto">
          <a:xfrm>
            <a:off x="0" y="0"/>
            <a:ext cx="5010423" cy="3786214"/>
          </a:xfrm>
          <a:prstGeom prst="rect">
            <a:avLst/>
          </a:prstGeom>
          <a:noFill/>
          <a:ln w="9525">
            <a:noFill/>
            <a:miter lim="800000"/>
            <a:headEnd/>
            <a:tailEnd/>
          </a:ln>
          <a:effectLst/>
        </p:spPr>
      </p:pic>
      <p:sp>
        <p:nvSpPr>
          <p:cNvPr id="9" name="Прямоугольник 8"/>
          <p:cNvSpPr/>
          <p:nvPr/>
        </p:nvSpPr>
        <p:spPr>
          <a:xfrm>
            <a:off x="642910" y="5214950"/>
            <a:ext cx="4572000" cy="646331"/>
          </a:xfrm>
          <a:prstGeom prst="rect">
            <a:avLst/>
          </a:prstGeom>
        </p:spPr>
        <p:txBody>
          <a:bodyPr>
            <a:spAutoFit/>
          </a:bodyPr>
          <a:lstStyle/>
          <a:p>
            <a:pPr algn="ctr"/>
            <a:r>
              <a:rPr lang="ru-RU" dirty="0" smtClean="0"/>
              <a:t>Браслет Сент-Экзюпери, найденный рыбаком близ Марселя.</a:t>
            </a:r>
            <a:endParaRPr lang="ru-RU" dirty="0"/>
          </a:p>
        </p:txBody>
      </p:sp>
      <p:sp>
        <p:nvSpPr>
          <p:cNvPr id="10" name="Прямоугольник 9"/>
          <p:cNvSpPr/>
          <p:nvPr/>
        </p:nvSpPr>
        <p:spPr>
          <a:xfrm>
            <a:off x="5143504" y="0"/>
            <a:ext cx="4000496" cy="4247317"/>
          </a:xfrm>
          <a:prstGeom prst="rect">
            <a:avLst/>
          </a:prstGeom>
        </p:spPr>
        <p:txBody>
          <a:bodyPr wrap="square">
            <a:spAutoFit/>
          </a:bodyPr>
          <a:lstStyle/>
          <a:p>
            <a:r>
              <a:rPr lang="ru-RU" dirty="0" smtClean="0"/>
              <a:t>Согласно публикациям прессы от марта </a:t>
            </a:r>
            <a:r>
              <a:rPr lang="ru-RU" dirty="0" smtClean="0">
                <a:hlinkClick r:id="rId3" tooltip="2008 год"/>
              </a:rPr>
              <a:t>2008 года</a:t>
            </a:r>
            <a:r>
              <a:rPr lang="ru-RU" baseline="30000" dirty="0" smtClean="0">
                <a:hlinkClick r:id="rId4"/>
              </a:rPr>
              <a:t>[4][5]</a:t>
            </a:r>
            <a:r>
              <a:rPr lang="ru-RU" dirty="0" smtClean="0"/>
              <a:t>, немецкий ветеран Люфтваффе 88-летний </a:t>
            </a:r>
            <a:r>
              <a:rPr lang="ru-RU" dirty="0" err="1" smtClean="0"/>
              <a:t>Хорст</a:t>
            </a:r>
            <a:r>
              <a:rPr lang="ru-RU" dirty="0" smtClean="0"/>
              <a:t> </a:t>
            </a:r>
            <a:r>
              <a:rPr lang="ru-RU" dirty="0" err="1" smtClean="0"/>
              <a:t>Рипперт</a:t>
            </a:r>
            <a:r>
              <a:rPr lang="ru-RU" dirty="0" smtClean="0"/>
              <a:t> заявил о том, что это именно он сбил самолёт </a:t>
            </a:r>
            <a:r>
              <a:rPr lang="ru-RU" dirty="0" err="1" smtClean="0"/>
              <a:t>Антуана</a:t>
            </a:r>
            <a:r>
              <a:rPr lang="ru-RU" dirty="0" smtClean="0"/>
              <a:t> Сент-Экзюпери. Согласно его заявлениям, он не знал, кто был за штурвалом самолёта противника:</a:t>
            </a:r>
            <a:r>
              <a:rPr lang="ru-RU" i="1" dirty="0" smtClean="0"/>
              <a:t> Пилота я не видел, лишь позже я узнал, что это был Сент-Экзюпери. </a:t>
            </a:r>
            <a:r>
              <a:rPr lang="ru-RU" dirty="0" smtClean="0"/>
              <a:t>Эти данные были получены в те же дни из радиоперехвата переговоров французских аэродромов, которые осуществляли немецкие войска</a:t>
            </a:r>
            <a:endParaRPr lang="ru-RU"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srcRect/>
          <a:stretch>
            <a:fillRect/>
          </a:stretch>
        </p:blipFill>
        <p:spPr bwMode="auto">
          <a:xfrm>
            <a:off x="0" y="0"/>
            <a:ext cx="5921350" cy="6858000"/>
          </a:xfrm>
          <a:prstGeom prst="rect">
            <a:avLst/>
          </a:prstGeom>
          <a:noFill/>
          <a:ln w="9525">
            <a:noFill/>
            <a:miter lim="800000"/>
            <a:headEnd/>
            <a:tailEnd/>
          </a:ln>
          <a:effectLst/>
        </p:spPr>
      </p:pic>
      <p:sp>
        <p:nvSpPr>
          <p:cNvPr id="5" name="Прямоугольник 4"/>
          <p:cNvSpPr/>
          <p:nvPr/>
        </p:nvSpPr>
        <p:spPr>
          <a:xfrm>
            <a:off x="6072198" y="5429264"/>
            <a:ext cx="3071802" cy="646331"/>
          </a:xfrm>
          <a:prstGeom prst="rect">
            <a:avLst/>
          </a:prstGeom>
        </p:spPr>
        <p:txBody>
          <a:bodyPr wrap="square">
            <a:spAutoFit/>
          </a:bodyPr>
          <a:lstStyle/>
          <a:p>
            <a:r>
              <a:rPr lang="ru-RU" i="1" dirty="0" err="1" smtClean="0"/>
              <a:t>Єдина</a:t>
            </a:r>
            <a:r>
              <a:rPr lang="ru-RU" i="1" dirty="0" smtClean="0"/>
              <a:t> </a:t>
            </a:r>
            <a:r>
              <a:rPr lang="ru-RU" i="1" dirty="0" err="1" smtClean="0"/>
              <a:t>розкіш</a:t>
            </a:r>
            <a:r>
              <a:rPr lang="ru-RU" i="1" dirty="0" smtClean="0"/>
              <a:t>, яку я знаю, - </a:t>
            </a:r>
            <a:r>
              <a:rPr lang="ru-RU" i="1" dirty="0" err="1" smtClean="0"/>
              <a:t>розкіш</a:t>
            </a:r>
            <a:r>
              <a:rPr lang="ru-RU" i="1" dirty="0" smtClean="0"/>
              <a:t> </a:t>
            </a:r>
            <a:r>
              <a:rPr lang="ru-RU" i="1" dirty="0" err="1" smtClean="0"/>
              <a:t>спілкування</a:t>
            </a:r>
            <a:r>
              <a:rPr lang="ru-RU" i="1" dirty="0" smtClean="0"/>
              <a:t>.</a:t>
            </a:r>
            <a:endParaRPr lang="ru-RU"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idx="1"/>
          </p:nvPr>
        </p:nvPicPr>
        <p:blipFill>
          <a:blip r:embed="rId2"/>
          <a:srcRect/>
          <a:stretch>
            <a:fillRect/>
          </a:stretch>
        </p:blipFill>
        <p:spPr bwMode="auto">
          <a:xfrm>
            <a:off x="214282" y="214290"/>
            <a:ext cx="8643998" cy="6482999"/>
          </a:xfrm>
          <a:prstGeom prst="rect">
            <a:avLst/>
          </a:prstGeom>
          <a:noFill/>
          <a:ln w="9525">
            <a:noFill/>
            <a:miter lim="800000"/>
            <a:headEnd/>
            <a:tailEnd/>
          </a:ln>
          <a:effectLst/>
        </p:spPr>
      </p:pic>
      <p:sp>
        <p:nvSpPr>
          <p:cNvPr id="5" name="Прямоугольник 4"/>
          <p:cNvSpPr/>
          <p:nvPr/>
        </p:nvSpPr>
        <p:spPr>
          <a:xfrm>
            <a:off x="4572000" y="6211669"/>
            <a:ext cx="4572000" cy="646331"/>
          </a:xfrm>
          <a:prstGeom prst="rect">
            <a:avLst/>
          </a:prstGeom>
        </p:spPr>
        <p:txBody>
          <a:bodyPr>
            <a:spAutoFit/>
          </a:bodyPr>
          <a:lstStyle/>
          <a:p>
            <a:pPr algn="r"/>
            <a:r>
              <a:rPr lang="ru-RU" b="1" dirty="0" smtClean="0"/>
              <a:t>Памятник </a:t>
            </a:r>
            <a:r>
              <a:rPr lang="ru-RU" b="1" dirty="0" err="1" smtClean="0"/>
              <a:t>Антуану</a:t>
            </a:r>
            <a:r>
              <a:rPr lang="ru-RU" b="1" dirty="0" smtClean="0"/>
              <a:t> де Сент-Экзюпери в </a:t>
            </a:r>
            <a:r>
              <a:rPr lang="ru-RU" b="1" dirty="0" err="1" smtClean="0">
                <a:hlinkClick r:id="rId3" tooltip="Тарфая"/>
              </a:rPr>
              <a:t>Тарфае</a:t>
            </a:r>
            <a:endParaRPr lang="ru-RU" b="1"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6876288"/>
          </a:xfrm>
          <a:prstGeom prst="rect">
            <a:avLst/>
          </a:prstGeom>
          <a:noFill/>
          <a:ln w="9525">
            <a:noFill/>
            <a:miter lim="800000"/>
            <a:headEnd/>
            <a:tailEnd/>
          </a:ln>
          <a:effectLst/>
        </p:spPr>
      </p:pic>
      <p:sp>
        <p:nvSpPr>
          <p:cNvPr id="5" name="Прямоугольник 4"/>
          <p:cNvSpPr/>
          <p:nvPr/>
        </p:nvSpPr>
        <p:spPr>
          <a:xfrm>
            <a:off x="5455170" y="6286520"/>
            <a:ext cx="3688830" cy="369332"/>
          </a:xfrm>
          <a:prstGeom prst="rect">
            <a:avLst/>
          </a:prstGeom>
        </p:spPr>
        <p:txBody>
          <a:bodyPr wrap="none">
            <a:spAutoFit/>
          </a:bodyPr>
          <a:lstStyle/>
          <a:p>
            <a:r>
              <a:rPr lang="ru-RU" dirty="0" err="1" smtClean="0"/>
              <a:t>Ліон</a:t>
            </a:r>
            <a:r>
              <a:rPr lang="ru-RU" dirty="0" smtClean="0"/>
              <a:t>, </a:t>
            </a:r>
            <a:r>
              <a:rPr lang="ru-RU" dirty="0" err="1" smtClean="0"/>
              <a:t>пам'ятник</a:t>
            </a:r>
            <a:r>
              <a:rPr lang="ru-RU" dirty="0" smtClean="0"/>
              <a:t> </a:t>
            </a:r>
            <a:r>
              <a:rPr lang="ru-RU" b="1" dirty="0" err="1" smtClean="0"/>
              <a:t>Сент</a:t>
            </a:r>
            <a:r>
              <a:rPr lang="ru-RU" dirty="0" err="1" smtClean="0"/>
              <a:t>-</a:t>
            </a:r>
            <a:r>
              <a:rPr lang="ru-RU" b="1" dirty="0" err="1" smtClean="0"/>
              <a:t>Екзюпері</a:t>
            </a:r>
            <a:r>
              <a:rPr lang="ru-RU" dirty="0" smtClean="0"/>
              <a:t>. </a:t>
            </a:r>
            <a:endParaRPr lang="ru-RU" dirty="0"/>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22" name="Picture 2"/>
          <p:cNvPicPr>
            <a:picLocks noGrp="1" noChangeAspect="1" noChangeArrowheads="1"/>
          </p:cNvPicPr>
          <p:nvPr>
            <p:ph idx="1"/>
          </p:nvPr>
        </p:nvPicPr>
        <p:blipFill>
          <a:blip r:embed="rId2"/>
          <a:srcRect/>
          <a:stretch>
            <a:fillRect/>
          </a:stretch>
        </p:blipFill>
        <p:spPr bwMode="auto">
          <a:xfrm>
            <a:off x="285720" y="0"/>
            <a:ext cx="3905262" cy="5857892"/>
          </a:xfrm>
          <a:prstGeom prst="rect">
            <a:avLst/>
          </a:prstGeom>
          <a:noFill/>
          <a:ln w="9525">
            <a:noFill/>
            <a:miter lim="800000"/>
            <a:headEnd/>
            <a:tailEnd/>
          </a:ln>
          <a:effectLst/>
        </p:spPr>
      </p:pic>
      <p:sp>
        <p:nvSpPr>
          <p:cNvPr id="5" name="Прямоугольник 4"/>
          <p:cNvSpPr/>
          <p:nvPr/>
        </p:nvSpPr>
        <p:spPr>
          <a:xfrm>
            <a:off x="714348" y="6072206"/>
            <a:ext cx="2939587" cy="369332"/>
          </a:xfrm>
          <a:prstGeom prst="rect">
            <a:avLst/>
          </a:prstGeom>
        </p:spPr>
        <p:txBody>
          <a:bodyPr wrap="none">
            <a:spAutoFit/>
          </a:bodyPr>
          <a:lstStyle/>
          <a:p>
            <a:r>
              <a:rPr lang="ru-RU" dirty="0" smtClean="0"/>
              <a:t>Бюст </a:t>
            </a:r>
            <a:r>
              <a:rPr lang="ru-RU" dirty="0" err="1" smtClean="0"/>
              <a:t>Экзюпери</a:t>
            </a:r>
            <a:r>
              <a:rPr lang="ru-RU" dirty="0" smtClean="0"/>
              <a:t> в </a:t>
            </a:r>
            <a:r>
              <a:rPr lang="ru-RU" dirty="0" smtClean="0">
                <a:hlinkClick r:id="rId3" tooltip="Париж"/>
              </a:rPr>
              <a:t>Париже</a:t>
            </a:r>
            <a:endParaRPr lang="ru-RU" dirty="0"/>
          </a:p>
        </p:txBody>
      </p:sp>
      <p:pic>
        <p:nvPicPr>
          <p:cNvPr id="30723" name="Picture 3"/>
          <p:cNvPicPr>
            <a:picLocks noChangeAspect="1" noChangeArrowheads="1"/>
          </p:cNvPicPr>
          <p:nvPr/>
        </p:nvPicPr>
        <p:blipFill>
          <a:blip r:embed="rId4"/>
          <a:srcRect/>
          <a:stretch>
            <a:fillRect/>
          </a:stretch>
        </p:blipFill>
        <p:spPr bwMode="auto">
          <a:xfrm>
            <a:off x="4786314" y="0"/>
            <a:ext cx="3786214" cy="5845212"/>
          </a:xfrm>
          <a:prstGeom prst="rect">
            <a:avLst/>
          </a:prstGeom>
          <a:noFill/>
          <a:ln w="9525">
            <a:noFill/>
            <a:miter lim="800000"/>
            <a:headEnd/>
            <a:tailEnd/>
          </a:ln>
          <a:effectLst/>
        </p:spPr>
      </p:pic>
      <p:sp>
        <p:nvSpPr>
          <p:cNvPr id="7" name="Прямоугольник 6"/>
          <p:cNvSpPr/>
          <p:nvPr/>
        </p:nvSpPr>
        <p:spPr>
          <a:xfrm>
            <a:off x="4357686" y="6072206"/>
            <a:ext cx="4525662" cy="369332"/>
          </a:xfrm>
          <a:prstGeom prst="rect">
            <a:avLst/>
          </a:prstGeom>
        </p:spPr>
        <p:txBody>
          <a:bodyPr wrap="none">
            <a:spAutoFit/>
          </a:bodyPr>
          <a:lstStyle/>
          <a:p>
            <a:r>
              <a:rPr lang="ru-RU" dirty="0" smtClean="0"/>
              <a:t>Памятник </a:t>
            </a:r>
            <a:r>
              <a:rPr lang="ru-RU" dirty="0" err="1" smtClean="0"/>
              <a:t>Экзюпери</a:t>
            </a:r>
            <a:r>
              <a:rPr lang="ru-RU" dirty="0" smtClean="0"/>
              <a:t> в аэропорту </a:t>
            </a:r>
            <a:r>
              <a:rPr lang="ru-RU" dirty="0" err="1" smtClean="0">
                <a:hlinkClick r:id="rId5" tooltip="Бастия"/>
              </a:rPr>
              <a:t>Бастии</a:t>
            </a:r>
            <a:endParaRPr lang="ru-RU"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p:cNvPicPr>
            <a:picLocks noGrp="1" noChangeAspect="1" noChangeArrowheads="1"/>
          </p:cNvPicPr>
          <p:nvPr>
            <p:ph idx="1"/>
          </p:nvPr>
        </p:nvPicPr>
        <p:blipFill>
          <a:blip r:embed="rId2"/>
          <a:srcRect/>
          <a:stretch>
            <a:fillRect/>
          </a:stretch>
        </p:blipFill>
        <p:spPr bwMode="auto">
          <a:xfrm>
            <a:off x="214282" y="285728"/>
            <a:ext cx="8733095" cy="607223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1746" name="Picture 2"/>
          <p:cNvPicPr>
            <a:picLocks noGrp="1" noChangeAspect="1" noChangeArrowheads="1"/>
          </p:cNvPicPr>
          <p:nvPr>
            <p:ph idx="1"/>
          </p:nvPr>
        </p:nvPicPr>
        <p:blipFill>
          <a:blip r:embed="rId2"/>
          <a:srcRect/>
          <a:stretch>
            <a:fillRect/>
          </a:stretch>
        </p:blipFill>
        <p:spPr bwMode="auto">
          <a:xfrm>
            <a:off x="285720" y="214290"/>
            <a:ext cx="4071966" cy="6422293"/>
          </a:xfrm>
          <a:prstGeom prst="rect">
            <a:avLst/>
          </a:prstGeom>
          <a:noFill/>
          <a:ln w="9525">
            <a:noFill/>
            <a:miter lim="800000"/>
            <a:headEnd/>
            <a:tailEnd/>
          </a:ln>
          <a:effectLst/>
        </p:spPr>
      </p:pic>
      <p:sp>
        <p:nvSpPr>
          <p:cNvPr id="5" name="Прямоугольник 4"/>
          <p:cNvSpPr/>
          <p:nvPr/>
        </p:nvSpPr>
        <p:spPr>
          <a:xfrm>
            <a:off x="4500562" y="1357298"/>
            <a:ext cx="4286264" cy="5109091"/>
          </a:xfrm>
          <a:prstGeom prst="rect">
            <a:avLst/>
          </a:prstGeom>
        </p:spPr>
        <p:txBody>
          <a:bodyPr wrap="square">
            <a:spAutoFit/>
          </a:bodyPr>
          <a:lstStyle/>
          <a:p>
            <a:pPr algn="just"/>
            <a:r>
              <a:rPr lang="ru-RU" sz="1400" dirty="0" err="1" smtClean="0"/>
              <a:t>Антуан</a:t>
            </a:r>
            <a:r>
              <a:rPr lang="ru-RU" sz="1400" dirty="0" smtClean="0"/>
              <a:t> де Сент-Экзюпери родился во французском городе </a:t>
            </a:r>
            <a:r>
              <a:rPr lang="ru-RU" sz="1400" dirty="0" smtClean="0">
                <a:hlinkClick r:id="rId3" tooltip="Лион"/>
              </a:rPr>
              <a:t>Лионе</a:t>
            </a:r>
            <a:r>
              <a:rPr lang="ru-RU" sz="1400" dirty="0" smtClean="0"/>
              <a:t>, происходил из старинного провинциального дворянского рода, и был третьим из пятерых детей виконта Жана де Сент-Экзюпери и его супруги Мари де </a:t>
            </a:r>
            <a:r>
              <a:rPr lang="ru-RU" sz="1400" dirty="0" err="1" smtClean="0"/>
              <a:t>Фонколомб</a:t>
            </a:r>
            <a:r>
              <a:rPr lang="ru-RU" sz="1400" dirty="0" smtClean="0"/>
              <a:t>. В возрасте четырёх лет потерял отца. Воспитанием маленького </a:t>
            </a:r>
            <a:r>
              <a:rPr lang="ru-RU" sz="1400" dirty="0" err="1" smtClean="0"/>
              <a:t>Антуана</a:t>
            </a:r>
            <a:r>
              <a:rPr lang="ru-RU" sz="1400" dirty="0" smtClean="0"/>
              <a:t> занималась мать.</a:t>
            </a:r>
          </a:p>
          <a:p>
            <a:pPr algn="just"/>
            <a:r>
              <a:rPr lang="ru-RU" sz="1400" dirty="0" smtClean="0"/>
              <a:t>В </a:t>
            </a:r>
            <a:r>
              <a:rPr lang="ru-RU" sz="1400" dirty="0" smtClean="0">
                <a:hlinkClick r:id="rId4" tooltip="1912 год"/>
              </a:rPr>
              <a:t>1912 году</a:t>
            </a:r>
            <a:r>
              <a:rPr lang="ru-RU" sz="1400" dirty="0" smtClean="0"/>
              <a:t> на авиационном поле в </a:t>
            </a:r>
            <a:r>
              <a:rPr lang="ru-RU" sz="1400" dirty="0" err="1" smtClean="0"/>
              <a:t>Амберье</a:t>
            </a:r>
            <a:r>
              <a:rPr lang="ru-RU" sz="1400" dirty="0" smtClean="0"/>
              <a:t> Сент-Экзюпери впервые поднялся в воздух на самолёте. Машиной управлял знаменитый лётчик </a:t>
            </a:r>
            <a:r>
              <a:rPr lang="ru-RU" sz="1400" dirty="0" err="1" smtClean="0"/>
              <a:t>Габриэль</a:t>
            </a:r>
            <a:r>
              <a:rPr lang="ru-RU" sz="1400" dirty="0" smtClean="0"/>
              <a:t> </a:t>
            </a:r>
            <a:r>
              <a:rPr lang="ru-RU" sz="1400" dirty="0" err="1" smtClean="0"/>
              <a:t>Вроблевски</a:t>
            </a:r>
            <a:r>
              <a:rPr lang="ru-RU" sz="1400" dirty="0" smtClean="0"/>
              <a:t>.</a:t>
            </a:r>
          </a:p>
          <a:p>
            <a:pPr algn="just"/>
            <a:r>
              <a:rPr lang="ru-RU" sz="1400" dirty="0" err="1" smtClean="0"/>
              <a:t>Экзюпери</a:t>
            </a:r>
            <a:r>
              <a:rPr lang="ru-RU" sz="1400" dirty="0" smtClean="0"/>
              <a:t> поступил в Школу братьев — христиан Святого Варфоломея в Лионе (1908 г.), затем с братом Франсуа учился в иезуитском колледже </a:t>
            </a:r>
            <a:r>
              <a:rPr lang="ru-RU" sz="1400" dirty="0" err="1" smtClean="0"/>
              <a:t>Сент-Круа</a:t>
            </a:r>
            <a:r>
              <a:rPr lang="ru-RU" sz="1400" dirty="0" smtClean="0"/>
              <a:t> в </a:t>
            </a:r>
            <a:r>
              <a:rPr lang="ru-RU" sz="1400" dirty="0" err="1" smtClean="0"/>
              <a:t>Мансе</a:t>
            </a:r>
            <a:r>
              <a:rPr lang="ru-RU" sz="1400" dirty="0" smtClean="0"/>
              <a:t> — до 1914 года, после чего они продолжили учёбу во </a:t>
            </a:r>
            <a:r>
              <a:rPr lang="ru-RU" sz="1400" dirty="0" err="1" smtClean="0">
                <a:hlinkClick r:id="rId5" tooltip="Фрибур"/>
              </a:rPr>
              <a:t>Фрибуре</a:t>
            </a:r>
            <a:r>
              <a:rPr lang="ru-RU" sz="1400" dirty="0" smtClean="0"/>
              <a:t> (Швейцария) в колледже </a:t>
            </a:r>
            <a:r>
              <a:rPr lang="ru-RU" sz="1400" dirty="0" err="1" smtClean="0"/>
              <a:t>маристов</a:t>
            </a:r>
            <a:r>
              <a:rPr lang="ru-RU" sz="1400" dirty="0" smtClean="0"/>
              <a:t>, готовился к поступлению в «</a:t>
            </a:r>
            <a:r>
              <a:rPr lang="ru-RU" sz="1400" dirty="0" err="1" smtClean="0"/>
              <a:t>Эколь</a:t>
            </a:r>
            <a:r>
              <a:rPr lang="ru-RU" sz="1400" dirty="0" smtClean="0"/>
              <a:t> </a:t>
            </a:r>
            <a:r>
              <a:rPr lang="ru-RU" sz="1400" dirty="0" err="1" smtClean="0"/>
              <a:t>Наваль</a:t>
            </a:r>
            <a:r>
              <a:rPr lang="ru-RU" sz="1400" dirty="0" smtClean="0"/>
              <a:t>» (проходил подготовительный курс Военно-морского лицея </a:t>
            </a:r>
            <a:r>
              <a:rPr lang="ru-RU" sz="1400" dirty="0" err="1" smtClean="0"/>
              <a:t>Сент-Луи</a:t>
            </a:r>
            <a:r>
              <a:rPr lang="ru-RU" sz="1400" dirty="0" smtClean="0"/>
              <a:t> в Париже), но не прошёл по конкурсу. В </a:t>
            </a:r>
            <a:r>
              <a:rPr lang="ru-RU" sz="1400" dirty="0" smtClean="0">
                <a:hlinkClick r:id="rId6" tooltip="1919 год"/>
              </a:rPr>
              <a:t>1919 году</a:t>
            </a:r>
            <a:r>
              <a:rPr lang="ru-RU" sz="1400" dirty="0" smtClean="0"/>
              <a:t> записывается вольнослушателем в Академию изящных искусств на отделение архитектуры</a:t>
            </a:r>
            <a:endParaRPr lang="ru-RU" sz="1400"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5842" name="Picture 2"/>
          <p:cNvPicPr>
            <a:picLocks noGrp="1" noChangeAspect="1" noChangeArrowheads="1"/>
          </p:cNvPicPr>
          <p:nvPr>
            <p:ph idx="1"/>
          </p:nvPr>
        </p:nvPicPr>
        <p:blipFill>
          <a:blip r:embed="rId2"/>
          <a:srcRect/>
          <a:stretch>
            <a:fillRect/>
          </a:stretch>
        </p:blipFill>
        <p:spPr bwMode="auto">
          <a:xfrm>
            <a:off x="214282" y="285728"/>
            <a:ext cx="4560208" cy="6357982"/>
          </a:xfrm>
          <a:prstGeom prst="rect">
            <a:avLst/>
          </a:prstGeom>
          <a:noFill/>
          <a:ln w="9525">
            <a:noFill/>
            <a:miter lim="800000"/>
            <a:headEnd/>
            <a:tailEnd/>
          </a:ln>
          <a:effectLst/>
        </p:spPr>
      </p:pic>
      <p:sp>
        <p:nvSpPr>
          <p:cNvPr id="35843" name="Rectangle 3"/>
          <p:cNvSpPr>
            <a:spLocks noChangeArrowheads="1"/>
          </p:cNvSpPr>
          <p:nvPr/>
        </p:nvSpPr>
        <p:spPr bwMode="auto">
          <a:xfrm>
            <a:off x="5500694" y="6000768"/>
            <a:ext cx="364330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Сент</a:t>
            </a:r>
            <a:r>
              <a:rPr kumimoji="0" lang="ru-RU" sz="1800" b="0" i="0" u="none" strike="noStrike" cap="none" normalizeH="0" baseline="0" dirty="0" smtClean="0">
                <a:ln>
                  <a:noFill/>
                </a:ln>
                <a:solidFill>
                  <a:schemeClr val="tx1"/>
                </a:solidFill>
                <a:effectLst/>
                <a:latin typeface="Arial" pitchFamily="34" charset="0"/>
              </a:rPr>
              <a:t>-</a:t>
            </a:r>
            <a:r>
              <a:rPr kumimoji="0" lang="ru-RU" sz="1800" b="1" i="0" u="none" strike="noStrike" cap="none" normalizeH="0" baseline="0" dirty="0" smtClean="0">
                <a:ln>
                  <a:noFill/>
                </a:ln>
                <a:solidFill>
                  <a:schemeClr val="tx1"/>
                </a:solidFill>
                <a:effectLst/>
                <a:latin typeface="Arial" pitchFamily="34" charset="0"/>
              </a:rPr>
              <a:t>Экзюпери</a:t>
            </a:r>
            <a:r>
              <a:rPr kumimoji="0" lang="ru-RU" sz="1800" b="0" i="0" u="none" strike="noStrike" cap="none" normalizeH="0" baseline="0" dirty="0" smtClean="0">
                <a:ln>
                  <a:noFill/>
                </a:ln>
                <a:solidFill>
                  <a:schemeClr val="tx1"/>
                </a:solidFill>
                <a:effectLst/>
                <a:latin typeface="Arial" pitchFamily="34" charset="0"/>
              </a:rPr>
              <a:t> в форме военного летчика. </a:t>
            </a:r>
          </a:p>
        </p:txBody>
      </p:sp>
      <p:sp>
        <p:nvSpPr>
          <p:cNvPr id="6" name="Прямоугольник 5"/>
          <p:cNvSpPr/>
          <p:nvPr/>
        </p:nvSpPr>
        <p:spPr>
          <a:xfrm>
            <a:off x="5143504" y="2143116"/>
            <a:ext cx="3786182" cy="2585323"/>
          </a:xfrm>
          <a:prstGeom prst="rect">
            <a:avLst/>
          </a:prstGeom>
        </p:spPr>
        <p:txBody>
          <a:bodyPr wrap="square">
            <a:spAutoFit/>
          </a:bodyPr>
          <a:lstStyle/>
          <a:p>
            <a:pPr algn="just"/>
            <a:r>
              <a:rPr lang="ru-RU" dirty="0" smtClean="0"/>
              <a:t>Поворотным в его судьбе стал </a:t>
            </a:r>
            <a:r>
              <a:rPr lang="ru-RU" dirty="0" smtClean="0">
                <a:hlinkClick r:id="rId3" tooltip="1921 год"/>
              </a:rPr>
              <a:t>1921 год</a:t>
            </a:r>
            <a:r>
              <a:rPr lang="ru-RU" dirty="0" smtClean="0"/>
              <a:t> — тогда он был призван в армию Франции. Прервав действие отсрочки, полученной им при поступлении в </a:t>
            </a:r>
            <a:r>
              <a:rPr lang="ru-RU" dirty="0" smtClean="0">
                <a:hlinkClick r:id="rId4" tooltip="Высшее учебное заведение"/>
              </a:rPr>
              <a:t>высшее учебное заведение</a:t>
            </a:r>
            <a:r>
              <a:rPr lang="ru-RU" dirty="0" smtClean="0"/>
              <a:t>, </a:t>
            </a:r>
            <a:r>
              <a:rPr lang="ru-RU" dirty="0" err="1" smtClean="0"/>
              <a:t>Антуан</a:t>
            </a:r>
            <a:r>
              <a:rPr lang="ru-RU" dirty="0" smtClean="0"/>
              <a:t> записался во 2-й полк истребительной авиации в </a:t>
            </a:r>
            <a:r>
              <a:rPr lang="ru-RU" dirty="0" smtClean="0">
                <a:hlinkClick r:id="rId5" tooltip="Страсбург"/>
              </a:rPr>
              <a:t>Страсбурге</a:t>
            </a:r>
            <a:endParaRPr lang="ru-RU"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4818" name="Picture 2"/>
          <p:cNvPicPr>
            <a:picLocks noGrp="1" noChangeAspect="1" noChangeArrowheads="1"/>
          </p:cNvPicPr>
          <p:nvPr>
            <p:ph idx="1"/>
          </p:nvPr>
        </p:nvPicPr>
        <p:blipFill>
          <a:blip r:embed="rId2"/>
          <a:srcRect/>
          <a:stretch>
            <a:fillRect/>
          </a:stretch>
        </p:blipFill>
        <p:spPr bwMode="auto">
          <a:xfrm>
            <a:off x="428596" y="571480"/>
            <a:ext cx="8001056" cy="6000792"/>
          </a:xfrm>
          <a:prstGeom prst="rect">
            <a:avLst/>
          </a:prstGeom>
          <a:noFill/>
          <a:ln w="9525">
            <a:noFill/>
            <a:miter lim="800000"/>
            <a:headEnd/>
            <a:tailEnd/>
          </a:ln>
          <a:effectLst/>
        </p:spPr>
      </p:pic>
      <p:sp>
        <p:nvSpPr>
          <p:cNvPr id="34819" name="Rectangle 3"/>
          <p:cNvSpPr>
            <a:spLocks noChangeArrowheads="1"/>
          </p:cNvSpPr>
          <p:nvPr/>
        </p:nvSpPr>
        <p:spPr bwMode="auto">
          <a:xfrm>
            <a:off x="3857620" y="6211669"/>
            <a:ext cx="52863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Больше, чем любовь. </a:t>
            </a:r>
            <a:r>
              <a:rPr kumimoji="0" lang="ru-RU" sz="1800" b="0" i="0" u="none" strike="noStrike" cap="none" normalizeH="0" baseline="0" dirty="0" err="1" smtClean="0">
                <a:ln>
                  <a:noFill/>
                </a:ln>
                <a:solidFill>
                  <a:schemeClr val="tx1"/>
                </a:solidFill>
                <a:effectLst/>
                <a:latin typeface="Arial" pitchFamily="34" charset="0"/>
              </a:rPr>
              <a:t>Антуан</a:t>
            </a:r>
            <a:r>
              <a:rPr kumimoji="0" lang="ru-RU" sz="1800" b="0" i="0" u="none" strike="noStrike" cap="none" normalizeH="0" baseline="0" dirty="0" smtClean="0">
                <a:ln>
                  <a:noFill/>
                </a:ln>
                <a:solidFill>
                  <a:schemeClr val="tx1"/>
                </a:solidFill>
                <a:effectLst/>
                <a:latin typeface="Arial" pitchFamily="34" charset="0"/>
              </a:rPr>
              <a:t> де </a:t>
            </a:r>
            <a:r>
              <a:rPr kumimoji="0" lang="ru-RU" sz="1800" b="1" i="0" u="none" strike="noStrike" cap="none" normalizeH="0" baseline="0" dirty="0" smtClean="0">
                <a:ln>
                  <a:noFill/>
                </a:ln>
                <a:solidFill>
                  <a:schemeClr val="tx1"/>
                </a:solidFill>
                <a:effectLst/>
                <a:latin typeface="Arial" pitchFamily="34" charset="0"/>
              </a:rPr>
              <a:t>Сент</a:t>
            </a:r>
            <a:r>
              <a:rPr kumimoji="0" lang="ru-RU" sz="1800" b="0" i="0" u="none" strike="noStrike" cap="none" normalizeH="0" baseline="0" dirty="0" smtClean="0">
                <a:ln>
                  <a:noFill/>
                </a:ln>
                <a:solidFill>
                  <a:schemeClr val="tx1"/>
                </a:solidFill>
                <a:effectLst/>
                <a:latin typeface="Arial" pitchFamily="34" charset="0"/>
              </a:rPr>
              <a:t>-</a:t>
            </a:r>
            <a:r>
              <a:rPr kumimoji="0" lang="ru-RU" sz="1800" b="1" i="0" u="none" strike="noStrike" cap="none" normalizeH="0" baseline="0" dirty="0" smtClean="0">
                <a:ln>
                  <a:noFill/>
                </a:ln>
                <a:solidFill>
                  <a:schemeClr val="tx1"/>
                </a:solidFill>
                <a:effectLst/>
                <a:latin typeface="Arial" pitchFamily="34" charset="0"/>
              </a:rPr>
              <a:t>Экзюпери</a:t>
            </a:r>
            <a:r>
              <a:rPr kumimoji="0" lang="ru-RU" sz="1800" b="0" i="0" u="none" strike="noStrike" cap="none" normalizeH="0" baseline="0" dirty="0" smtClean="0">
                <a:ln>
                  <a:noFill/>
                </a:ln>
                <a:solidFill>
                  <a:schemeClr val="tx1"/>
                </a:solidFill>
                <a:effectLst/>
                <a:latin typeface="Arial" pitchFamily="34" charset="0"/>
              </a:rPr>
              <a:t> и Консуэло. </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a:srcRect/>
          <a:stretch>
            <a:fillRect/>
          </a:stretch>
        </p:blipFill>
        <p:spPr bwMode="auto">
          <a:xfrm>
            <a:off x="0" y="0"/>
            <a:ext cx="6858000" cy="6858000"/>
          </a:xfrm>
          <a:prstGeom prst="rect">
            <a:avLst/>
          </a:prstGeom>
          <a:noFill/>
          <a:ln w="9525">
            <a:noFill/>
            <a:miter lim="800000"/>
            <a:headEnd/>
            <a:tailEnd/>
          </a:ln>
          <a:effectLst/>
        </p:spPr>
      </p:pic>
      <p:sp>
        <p:nvSpPr>
          <p:cNvPr id="5" name="Прямоугольник 4"/>
          <p:cNvSpPr/>
          <p:nvPr/>
        </p:nvSpPr>
        <p:spPr>
          <a:xfrm>
            <a:off x="4583777" y="6488668"/>
            <a:ext cx="4560223" cy="369332"/>
          </a:xfrm>
          <a:prstGeom prst="rect">
            <a:avLst/>
          </a:prstGeom>
        </p:spPr>
        <p:txBody>
          <a:bodyPr wrap="none">
            <a:spAutoFit/>
          </a:bodyPr>
          <a:lstStyle/>
          <a:p>
            <a:r>
              <a:rPr lang="ru-RU" dirty="0" err="1" smtClean="0"/>
              <a:t>Антуан</a:t>
            </a:r>
            <a:r>
              <a:rPr lang="ru-RU" dirty="0" smtClean="0"/>
              <a:t> де </a:t>
            </a:r>
            <a:r>
              <a:rPr lang="ru-RU" b="1" dirty="0" smtClean="0"/>
              <a:t>СЕНТ</a:t>
            </a:r>
            <a:r>
              <a:rPr lang="ru-RU" dirty="0" smtClean="0"/>
              <a:t>-</a:t>
            </a:r>
            <a:r>
              <a:rPr lang="ru-RU" b="1" dirty="0" smtClean="0"/>
              <a:t>ЭКЗЮПЕРИ</a:t>
            </a:r>
            <a:r>
              <a:rPr lang="ru-RU" dirty="0" smtClean="0"/>
              <a:t> (молитва) </a:t>
            </a:r>
            <a:endParaRPr lang="ru-RU"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7467600" cy="1011222"/>
          </a:xfrm>
        </p:spPr>
        <p:txBody>
          <a:bodyPr>
            <a:normAutofit fontScale="90000"/>
          </a:bodyPr>
          <a:lstStyle/>
          <a:p>
            <a:pPr algn="ctr"/>
            <a:r>
              <a:rPr lang="ru-RU" b="1" dirty="0" err="1" smtClean="0"/>
              <a:t>Антуан</a:t>
            </a:r>
            <a:r>
              <a:rPr lang="ru-RU" b="1" dirty="0" smtClean="0"/>
              <a:t> де СЕНТ-ЭКЗЮПЕРИ Молитва.</a:t>
            </a:r>
            <a:br>
              <a:rPr lang="ru-RU" b="1" dirty="0" smtClean="0"/>
            </a:br>
            <a:endParaRPr lang="ru-RU" dirty="0"/>
          </a:p>
        </p:txBody>
      </p:sp>
      <p:sp>
        <p:nvSpPr>
          <p:cNvPr id="3" name="Содержимое 2"/>
          <p:cNvSpPr>
            <a:spLocks noGrp="1"/>
          </p:cNvSpPr>
          <p:nvPr>
            <p:ph idx="1"/>
          </p:nvPr>
        </p:nvSpPr>
        <p:spPr>
          <a:xfrm>
            <a:off x="0" y="1357298"/>
            <a:ext cx="8929718" cy="5143536"/>
          </a:xfrm>
        </p:spPr>
        <p:txBody>
          <a:bodyPr>
            <a:normAutofit fontScale="25000" lnSpcReduction="20000"/>
          </a:bodyPr>
          <a:lstStyle/>
          <a:p>
            <a:r>
              <a:rPr lang="ru-RU" sz="4800" dirty="0" smtClean="0"/>
              <a:t/>
            </a:r>
            <a:br>
              <a:rPr lang="ru-RU" sz="4800" dirty="0" smtClean="0"/>
            </a:br>
            <a:endParaRPr lang="ru-RU" sz="4800" b="1" dirty="0" smtClean="0"/>
          </a:p>
          <a:p>
            <a:r>
              <a:rPr lang="ru-RU" sz="4800" b="1" dirty="0" smtClean="0"/>
              <a:t>Господи, я прошу не о чудесах и не о миражах, а о силе каждого дня.</a:t>
            </a:r>
            <a:br>
              <a:rPr lang="ru-RU" sz="4800" b="1" dirty="0" smtClean="0"/>
            </a:br>
            <a:r>
              <a:rPr lang="ru-RU" sz="4800" b="1" dirty="0" smtClean="0"/>
              <a:t>Научи меня искусству маленьких шагов.</a:t>
            </a:r>
            <a:br>
              <a:rPr lang="ru-RU" sz="4800" b="1" dirty="0" smtClean="0"/>
            </a:br>
            <a:r>
              <a:rPr lang="ru-RU" sz="4800" b="1" dirty="0" smtClean="0"/>
              <a:t>Сделай меня наблюдательным и находчивым, чтобы в пестроте будней вовремя останавливаться на открытиях и опыте, которые меня взволновали </a:t>
            </a:r>
          </a:p>
          <a:p>
            <a:pPr>
              <a:buNone/>
            </a:pPr>
            <a:r>
              <a:rPr lang="ru-RU" sz="4800" b="1" dirty="0" smtClean="0"/>
              <a:t> </a:t>
            </a:r>
          </a:p>
          <a:p>
            <a:r>
              <a:rPr lang="ru-RU" sz="4800" b="1" dirty="0" smtClean="0"/>
              <a:t>.</a:t>
            </a:r>
            <a:br>
              <a:rPr lang="ru-RU" sz="4800" b="1" dirty="0" smtClean="0"/>
            </a:br>
            <a:r>
              <a:rPr lang="ru-RU" sz="4800" b="1" dirty="0" smtClean="0"/>
              <a:t>Научи меня правильно распоряжаться временем моей жизни.</a:t>
            </a:r>
            <a:br>
              <a:rPr lang="ru-RU" sz="4800" b="1" dirty="0" smtClean="0"/>
            </a:br>
            <a:r>
              <a:rPr lang="ru-RU" sz="4800" b="1" dirty="0" smtClean="0"/>
              <a:t>Подари мне тонкое чутье, чтобы отличать первостепенное от второстепенного.</a:t>
            </a:r>
            <a:br>
              <a:rPr lang="ru-RU" sz="4800" b="1" dirty="0" smtClean="0"/>
            </a:br>
            <a:r>
              <a:rPr lang="ru-RU" sz="4800" b="1" dirty="0" smtClean="0"/>
              <a:t>Я прошу о силе воздержания и меры, чтобы я по жизни не порхал и не скользил, а разумно планировал течение дня, мог бы видеть вершины и дали, и хоть иногда находил бы время для наслаждения искусством.</a:t>
            </a:r>
            <a:br>
              <a:rPr lang="ru-RU" sz="4800" b="1" dirty="0" smtClean="0"/>
            </a:br>
            <a:r>
              <a:rPr lang="ru-RU" sz="4800" b="1" dirty="0" smtClean="0"/>
              <a:t>Помоги мне понять, что мечты не могут быть помощью.</a:t>
            </a:r>
            <a:br>
              <a:rPr lang="ru-RU" sz="4800" b="1" dirty="0" smtClean="0"/>
            </a:br>
            <a:r>
              <a:rPr lang="ru-RU" sz="4800" b="1" dirty="0" smtClean="0"/>
              <a:t>Ни мечты о прошлом, ни мечты о будущем.</a:t>
            </a:r>
            <a:br>
              <a:rPr lang="ru-RU" sz="4800" b="1" dirty="0" smtClean="0"/>
            </a:br>
            <a:r>
              <a:rPr lang="ru-RU" sz="4800" b="1" dirty="0" smtClean="0"/>
              <a:t>Помоги мне быть здесь и сейчас и воспринять эту минуту как самую важную.</a:t>
            </a:r>
            <a:br>
              <a:rPr lang="ru-RU" sz="4800" b="1" dirty="0" smtClean="0"/>
            </a:br>
            <a:r>
              <a:rPr lang="ru-RU" sz="4800" b="1" dirty="0" smtClean="0"/>
              <a:t>Убереги меня от наивной веры, что все в жизни должно быть гладко.</a:t>
            </a:r>
            <a:br>
              <a:rPr lang="ru-RU" sz="4800" b="1" dirty="0" smtClean="0"/>
            </a:br>
            <a:r>
              <a:rPr lang="ru-RU" sz="4800" b="1" dirty="0" smtClean="0"/>
              <a:t>Подари мне ясное сознание того, что сложности, поражения, падения и неудачи являются лишь естественной составной частью жизни, благодаря которой мы растем и зреем. Напоминай мне, что сердце часто спорит с рассудком.</a:t>
            </a:r>
            <a:br>
              <a:rPr lang="ru-RU" sz="4800" b="1" dirty="0" smtClean="0"/>
            </a:br>
            <a:r>
              <a:rPr lang="ru-RU" sz="4800" b="1" dirty="0" smtClean="0"/>
              <a:t>Пошли мне в нужный момент кого-то, у кого хватит мужества сказать мне правду, но сказать ее любя! Я знаю, что многие проблемы решаются, если ничего не предпринимать, так научи меня терпению.</a:t>
            </a:r>
            <a:br>
              <a:rPr lang="ru-RU" sz="4800" b="1" dirty="0" smtClean="0"/>
            </a:br>
            <a:r>
              <a:rPr lang="ru-RU" sz="4800" b="1" dirty="0" smtClean="0"/>
              <a:t>Ты знаешь, как сильно мы нуждаемся в дружбе.</a:t>
            </a:r>
            <a:br>
              <a:rPr lang="ru-RU" sz="4800" b="1" dirty="0" smtClean="0"/>
            </a:br>
            <a:r>
              <a:rPr lang="ru-RU" sz="4800" b="1" dirty="0" smtClean="0"/>
              <a:t>Дай мне быть достойным этого самого прекрасного и нежного Дара Судьбы.</a:t>
            </a:r>
            <a:br>
              <a:rPr lang="ru-RU" sz="4800" b="1" dirty="0" smtClean="0"/>
            </a:br>
            <a:r>
              <a:rPr lang="ru-RU" sz="4800" b="1" dirty="0" smtClean="0"/>
              <a:t>Дай мне богатую фантазию, чтобы в нужный момент, в нужное время, в нужном месте, молча или говоря, подарить кому-то необходимое тепло.</a:t>
            </a:r>
            <a:br>
              <a:rPr lang="ru-RU" sz="4800" b="1" dirty="0" smtClean="0"/>
            </a:br>
            <a:r>
              <a:rPr lang="ru-RU" sz="4800" b="1" dirty="0" smtClean="0"/>
              <a:t>Сделай меня человеком, умеющим достучаться до тех, кто совсем "внизу".</a:t>
            </a:r>
            <a:br>
              <a:rPr lang="ru-RU" sz="4800" b="1" dirty="0" smtClean="0"/>
            </a:br>
            <a:r>
              <a:rPr lang="ru-RU" sz="4800" b="1" dirty="0" smtClean="0"/>
              <a:t>Убереги меня от страха пропустить что-то в жизни.</a:t>
            </a:r>
            <a:br>
              <a:rPr lang="ru-RU" sz="4800" b="1" dirty="0" smtClean="0"/>
            </a:br>
            <a:r>
              <a:rPr lang="ru-RU" sz="4800" b="1" dirty="0" smtClean="0"/>
              <a:t>Дай мне не то, чего я себе желаю, а то, что мне действительно необходимо.</a:t>
            </a:r>
            <a:br>
              <a:rPr lang="ru-RU" sz="4800" b="1" dirty="0" smtClean="0"/>
            </a:br>
            <a:r>
              <a:rPr lang="ru-RU" sz="4800" b="1" dirty="0" smtClean="0"/>
              <a:t>Научи меня искусству маленьких шагов.</a:t>
            </a:r>
            <a:endParaRPr lang="ru-RU" sz="4800" dirty="0" smtClean="0"/>
          </a:p>
          <a:p>
            <a:endParaRPr lang="ru-RU"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p:cNvPicPr>
            <a:picLocks noGrp="1" noChangeAspect="1" noChangeArrowheads="1"/>
          </p:cNvPicPr>
          <p:nvPr>
            <p:ph idx="1"/>
          </p:nvPr>
        </p:nvPicPr>
        <p:blipFill>
          <a:blip r:embed="rId2"/>
          <a:srcRect/>
          <a:stretch>
            <a:fillRect/>
          </a:stretch>
        </p:blipFill>
        <p:spPr bwMode="auto">
          <a:xfrm>
            <a:off x="0" y="0"/>
            <a:ext cx="5124149" cy="6858000"/>
          </a:xfrm>
          <a:prstGeom prst="rect">
            <a:avLst/>
          </a:prstGeom>
          <a:noFill/>
          <a:ln w="9525">
            <a:noFill/>
            <a:miter lim="800000"/>
            <a:headEnd/>
            <a:tailEnd/>
          </a:ln>
          <a:effectLst/>
        </p:spPr>
      </p:pic>
      <p:sp>
        <p:nvSpPr>
          <p:cNvPr id="5" name="Прямоугольник 4"/>
          <p:cNvSpPr/>
          <p:nvPr/>
        </p:nvSpPr>
        <p:spPr>
          <a:xfrm>
            <a:off x="5286380" y="5657671"/>
            <a:ext cx="4286248" cy="1200329"/>
          </a:xfrm>
          <a:prstGeom prst="rect">
            <a:avLst/>
          </a:prstGeom>
        </p:spPr>
        <p:txBody>
          <a:bodyPr wrap="square">
            <a:spAutoFit/>
          </a:bodyPr>
          <a:lstStyle/>
          <a:p>
            <a:r>
              <a:rPr lang="ru-RU" dirty="0" smtClean="0"/>
              <a:t>- Люди? Ах, да.. Я видела их много лет назад. Но где их искать - неизвестно. Их носит ветром. У них нет корней, это очень неудобно.</a:t>
            </a:r>
            <a:endParaRPr lang="ru-RU"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3794" name="Picture 2"/>
          <p:cNvPicPr>
            <a:picLocks noGrp="1" noChangeAspect="1" noChangeArrowheads="1"/>
          </p:cNvPicPr>
          <p:nvPr>
            <p:ph idx="1"/>
          </p:nvPr>
        </p:nvPicPr>
        <p:blipFill>
          <a:blip r:embed="rId2"/>
          <a:srcRect/>
          <a:stretch>
            <a:fillRect/>
          </a:stretch>
        </p:blipFill>
        <p:spPr bwMode="auto">
          <a:xfrm>
            <a:off x="1071538" y="357166"/>
            <a:ext cx="6929486" cy="6236538"/>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Техническ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359</TotalTime>
  <Words>232</Words>
  <Application>Microsoft Office PowerPoint</Application>
  <PresentationFormat>Экран (4:3)</PresentationFormat>
  <Paragraphs>28</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Техническая</vt:lpstr>
      <vt:lpstr>Антуан де Сент Екзюпері</vt:lpstr>
      <vt:lpstr>Слайд 2</vt:lpstr>
      <vt:lpstr>Слайд 3</vt:lpstr>
      <vt:lpstr>Слайд 4</vt:lpstr>
      <vt:lpstr>Слайд 5</vt:lpstr>
      <vt:lpstr>Слайд 6</vt:lpstr>
      <vt:lpstr>Антуан де СЕНТ-ЭКЗЮПЕРИ Молитва. </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Антуан де Сент Екзюпері</dc:title>
  <dc:creator>User</dc:creator>
  <cp:lastModifiedBy>User</cp:lastModifiedBy>
  <cp:revision>37</cp:revision>
  <dcterms:created xsi:type="dcterms:W3CDTF">2011-04-07T15:01:50Z</dcterms:created>
  <dcterms:modified xsi:type="dcterms:W3CDTF">2011-04-07T21:02:52Z</dcterms:modified>
</cp:coreProperties>
</file>