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F3E4F-86CF-4566-967D-44691EED9A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5D0BE-E8DB-42F3-A3F7-A2D193B6A1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3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7698D-A2E8-4B8B-8272-BD88A54A9A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F6A5-776F-42BE-A287-FA4E144972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4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E459-A7F8-4630-ABE9-2382D334B4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BC91-EE5D-4D96-9E85-1E3548D9C1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1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1992-A283-4321-9D29-E9B953D9EE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822C7-0424-4F02-8C9A-E349634C27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1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A8A2-60E4-4DE9-8ABD-3C76BAF63D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90FF2-74AF-4F18-9AE2-EF71111D46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9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E808-2B1C-43EF-9A16-66B45D455E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8EE6F-C843-429A-9784-0B573ECA82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1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D78BD-88D3-44B9-868B-D9487D1754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01E2-50B5-4919-8059-1A9B2B8B18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0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637E-77B0-48A1-B2D6-7429DB09D7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0F94-91E8-4F53-B71C-290936D33C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0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4E93-04D3-4D00-ADDD-8C38551224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4C88-6AFC-4DC5-8A51-1BB81429D8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1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50166-4FC9-4AA9-8609-55B41FD822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B3D6-61A9-4318-85BD-918F70F0C2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8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8177-A7C0-4E98-B0B7-DADA36F549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914E-3EE6-4788-8204-D8265F7257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4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bright="16000" contrast="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8142FE-B5E1-4B1C-B4A3-CF97C9347D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B183A7-C93F-4165-AE34-BF156DD510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5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  <a:alpha val="0"/>
            </a:scheme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 extrusionH="323850" contourW="12700" prstMaterial="translucentPowder">
            <a:bevelT/>
            <a:bevelB/>
            <a:extrusionClr>
              <a:schemeClr val="accent6">
                <a:lumMod val="40000"/>
                <a:lumOff val="6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МУЗИЧНА КУЛЬТУРА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4714875"/>
            <a:ext cx="6400800" cy="923925"/>
          </a:xfrm>
        </p:spPr>
        <p:txBody>
          <a:bodyPr/>
          <a:lstStyle/>
          <a:p>
            <a:pPr eaLnBrk="1" hangingPunct="1"/>
            <a:r>
              <a:rPr lang="uk-UA" sz="4000" b="1" smtClean="0">
                <a:solidFill>
                  <a:schemeClr val="tx1"/>
                </a:solidFill>
              </a:rPr>
              <a:t>Урок № 10</a:t>
            </a:r>
            <a:endParaRPr lang="ru-RU" sz="4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7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500188" y="285750"/>
            <a:ext cx="4000500" cy="7858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Йоганн Моцарт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11267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1357313" y="1214438"/>
            <a:ext cx="442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У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віці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4-х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років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Моцарт створив концерт для клавесина.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1357313" y="214312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З 6-ти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років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разом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із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сестрою почав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виступати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з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концертами в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різних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містах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Європи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. </a:t>
            </a:r>
          </a:p>
        </p:txBody>
      </p:sp>
      <p:pic>
        <p:nvPicPr>
          <p:cNvPr id="11270" name="Рисунок 9" descr="моцарт домашний отец сестр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429000"/>
            <a:ext cx="4071937" cy="3165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Рисунок 10" descr="моцарт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14313"/>
            <a:ext cx="3033712" cy="2738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Прямоугольник 11"/>
          <p:cNvSpPr>
            <a:spLocks noChangeArrowheads="1"/>
          </p:cNvSpPr>
          <p:nvPr/>
        </p:nvSpPr>
        <p:spPr bwMode="auto">
          <a:xfrm>
            <a:off x="5715000" y="4286250"/>
            <a:ext cx="3214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Домашній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концерт (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Йоганн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Моцарт,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його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батько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та сестра)</a:t>
            </a:r>
          </a:p>
        </p:txBody>
      </p:sp>
    </p:spTree>
    <p:extLst>
      <p:ext uri="{BB962C8B-B14F-4D97-AF65-F5344CB8AC3E}">
        <p14:creationId xmlns:p14="http://schemas.microsoft.com/office/powerpoint/2010/main" val="364914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786063" y="285750"/>
            <a:ext cx="4000500" cy="7858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Йоганн Моцарт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12291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11"/>
          <p:cNvSpPr>
            <a:spLocks noChangeArrowheads="1"/>
          </p:cNvSpPr>
          <p:nvPr/>
        </p:nvSpPr>
        <p:spPr bwMode="auto">
          <a:xfrm>
            <a:off x="1428750" y="928688"/>
            <a:ext cx="7072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Творчий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доробок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Моцарта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складає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понад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600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творів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: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більш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як 40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симфоній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,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понад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20 опер, велика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кількість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інструментальних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концертів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(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зокрема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фортепіанних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), 13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струнних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квартетів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, 35 сонат для скрипки та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інших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інструментальних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і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хорових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творів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.</a:t>
            </a:r>
          </a:p>
        </p:txBody>
      </p:sp>
      <p:pic>
        <p:nvPicPr>
          <p:cNvPr id="12293" name="Рисунок 14" descr="музей моцар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214563"/>
            <a:ext cx="6275387" cy="3929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Прямоугольник 15"/>
          <p:cNvSpPr>
            <a:spLocks noChangeArrowheads="1"/>
          </p:cNvSpPr>
          <p:nvPr/>
        </p:nvSpPr>
        <p:spPr bwMode="auto">
          <a:xfrm>
            <a:off x="3214688" y="6286500"/>
            <a:ext cx="407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Будинок-музей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Моцарта в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Зальцбурзі</a:t>
            </a:r>
            <a:endParaRPr lang="ru-RU" b="1" dirty="0">
              <a:solidFill>
                <a:srgbClr val="C0504D">
                  <a:lumMod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2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5"/>
          <p:cNvSpPr>
            <a:spLocks noChangeArrowheads="1"/>
          </p:cNvSpPr>
          <p:nvPr/>
        </p:nvSpPr>
        <p:spPr bwMode="auto">
          <a:xfrm>
            <a:off x="571500" y="6357938"/>
            <a:ext cx="3357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М. </a:t>
            </a:r>
            <a:r>
              <a:rPr lang="ru-RU" sz="16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Гауч</a:t>
            </a:r>
            <a:r>
              <a:rPr lang="uk-UA" sz="16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і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. Де </a:t>
            </a:r>
            <a:r>
              <a:rPr lang="ru-RU" sz="16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Беньї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в </a:t>
            </a:r>
            <a:r>
              <a:rPr lang="ru-RU" sz="16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ролі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Фігаро</a:t>
            </a:r>
            <a:endParaRPr lang="ru-RU" sz="1600" b="1" dirty="0">
              <a:solidFill>
                <a:srgbClr val="C0504D">
                  <a:lumMod val="50000"/>
                </a:srgbClr>
              </a:solidFill>
              <a:cs typeface="Arial" charset="0"/>
            </a:endParaRPr>
          </a:p>
        </p:txBody>
      </p:sp>
      <p:pic>
        <p:nvPicPr>
          <p:cNvPr id="13315" name="Рисунок 8" descr="дон жуан к. 18 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9" descr="эа фрагонар сцена из оперы Дон жуан 19 в. Музей Баргуэн, Клермон-Ферра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429000"/>
            <a:ext cx="27051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0063"/>
            <a:ext cx="40386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Прямоугольник 12"/>
          <p:cNvSpPr>
            <a:spLocks noChangeArrowheads="1"/>
          </p:cNvSpPr>
          <p:nvPr/>
        </p:nvSpPr>
        <p:spPr bwMode="auto">
          <a:xfrm>
            <a:off x="4572000" y="3071813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Сцени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з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опери «Дон Жуан». </a:t>
            </a:r>
            <a:r>
              <a:rPr lang="ru-RU" sz="16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Кінець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XVIII ст.</a:t>
            </a:r>
            <a:r>
              <a:rPr lang="ru-RU" sz="16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186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285875" y="642938"/>
            <a:ext cx="3429000" cy="38576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Людвіг ван Бетховен</a:t>
            </a:r>
          </a:p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(1770 ̶ 1827)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14339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4" descr="bethov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1143000"/>
            <a:ext cx="39687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1428750" y="2643188"/>
            <a:ext cx="335756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Музиці Бетховена притаманний величезний заряд енергії, накопичення почуттів та важлива риса бетховенської естетики, як </a:t>
            </a:r>
            <a:b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</a:b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і всіх композиторів-класиків XVIII ст., — чуття гармонії зі світом, зв’язок із людством та світом у цілому.</a:t>
            </a:r>
          </a:p>
        </p:txBody>
      </p:sp>
    </p:spTree>
    <p:extLst>
      <p:ext uri="{BB962C8B-B14F-4D97-AF65-F5344CB8AC3E}">
        <p14:creationId xmlns:p14="http://schemas.microsoft.com/office/powerpoint/2010/main" val="162352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214438" y="214313"/>
            <a:ext cx="4000500" cy="7143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Людвіг ван Бетховен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15363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285875" y="4286250"/>
            <a:ext cx="75723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Основні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риси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–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піднесеність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,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поетичність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,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відсутність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театральності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b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</a:b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і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оперної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патетики. Вона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побудована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на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сфері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глибоких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душевних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почуттів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. Композитор назвав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її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«Соната як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фантазія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».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Це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переходи –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від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скорботності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і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сумних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роздумів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до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бурхливої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активності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(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послідовний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перехід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від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adagio 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до </a:t>
            </a:r>
            <a:r>
              <a:rPr lang="en-US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presto</a:t>
            </a:r>
            <a:r>
              <a:rPr lang="uk-UA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)</a:t>
            </a:r>
            <a:r>
              <a:rPr lang="en-US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.</a:t>
            </a:r>
            <a:endParaRPr lang="ru-RU" dirty="0">
              <a:solidFill>
                <a:srgbClr val="C0504D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1643063"/>
            <a:ext cx="21431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err="1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Місячна</a:t>
            </a: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соната</a:t>
            </a: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4375"/>
            <a:ext cx="4357688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714625" y="285750"/>
            <a:ext cx="4000500" cy="7143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Людвіг ван Бетховен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16387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5" descr="Beethoven_AlmanachDerMusikgesellschaft_18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143000"/>
            <a:ext cx="3338512" cy="487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572125" y="6000750"/>
            <a:ext cx="3357563" cy="652463"/>
          </a:xfrm>
          <a:prstGeom prst="rect">
            <a:avLst/>
          </a:prstGeom>
          <a:noFill/>
          <a:effectLst/>
        </p:spPr>
        <p:txBody>
          <a:bodyPr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uk-UA" sz="2000" dirty="0">
              <a:solidFill>
                <a:prstClr val="black"/>
              </a:solidFill>
              <a:cs typeface="Arial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Створення Шостої симфонії </a:t>
            </a:r>
            <a:endParaRPr lang="ru-RU" sz="2000" b="1" dirty="0">
              <a:solidFill>
                <a:srgbClr val="C0504D">
                  <a:lumMod val="50000"/>
                </a:srgbClr>
              </a:solidFill>
              <a:cs typeface="Arial" charset="0"/>
            </a:endParaRPr>
          </a:p>
        </p:txBody>
      </p:sp>
      <p:pic>
        <p:nvPicPr>
          <p:cNvPr id="16390" name="Рисунок 8" descr="Beethovenho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14438"/>
            <a:ext cx="32734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357313" y="6000750"/>
            <a:ext cx="3143250" cy="652463"/>
          </a:xfrm>
          <a:prstGeom prst="rect">
            <a:avLst/>
          </a:prstGeom>
          <a:noFill/>
          <a:effectLst/>
        </p:spPr>
        <p:txBody>
          <a:bodyPr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uk-UA" sz="2000" dirty="0">
              <a:solidFill>
                <a:prstClr val="black"/>
              </a:solidFill>
              <a:cs typeface="Arial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За роботою вдома</a:t>
            </a:r>
            <a:endParaRPr lang="ru-RU" sz="2000" b="1" dirty="0">
              <a:solidFill>
                <a:srgbClr val="C0504D">
                  <a:lumMod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2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  <a:alpha val="0"/>
            </a:scheme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 extrusionH="323850" contourW="12700" prstMaterial="translucentPowder">
            <a:bevelT/>
            <a:bevelB/>
            <a:extrusionClr>
              <a:schemeClr val="accent6">
                <a:lumMod val="40000"/>
                <a:lumOff val="6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 КОМПОЗИТОРИ-РОМАНТИКИ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248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615237" cy="65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 КОМПОЗИТОРИ-РОМАНТИКИ</a:t>
            </a:r>
            <a:endParaRPr lang="ru-RU" sz="3200" dirty="0"/>
          </a:p>
        </p:txBody>
      </p:sp>
      <p:pic>
        <p:nvPicPr>
          <p:cNvPr id="18435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      </a:t>
            </a: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2643188" y="1571625"/>
            <a:ext cx="50006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32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Франц Петер Шуберт;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32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uk-UA" sz="32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Фредерік</a:t>
            </a:r>
            <a:r>
              <a:rPr lang="uk-UA" sz="32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Франсуа Шопен;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32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32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Вільгельм</a:t>
            </a:r>
            <a:r>
              <a:rPr lang="ru-RU" sz="32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32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Ріхард</a:t>
            </a:r>
            <a:r>
              <a:rPr lang="ru-RU" sz="32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Вагнер;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32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32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Ференц</a:t>
            </a:r>
            <a:r>
              <a:rPr lang="ru-RU" sz="32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(Франц) </a:t>
            </a:r>
            <a:r>
              <a:rPr lang="ru-RU" sz="32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Ліст</a:t>
            </a:r>
            <a:r>
              <a:rPr lang="ru-RU" sz="32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.</a:t>
            </a:r>
          </a:p>
        </p:txBody>
      </p:sp>
      <p:pic>
        <p:nvPicPr>
          <p:cNvPr id="18438" name="Рисунок 7" descr="104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643438"/>
            <a:ext cx="5689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10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3000375"/>
            <a:ext cx="3571875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Шуберт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rgbClr val="C00000"/>
                </a:solidFill>
              </a:rPr>
              <a:t>(1797 ̶ 1828)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9459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      </a:t>
            </a:r>
          </a:p>
        </p:txBody>
      </p:sp>
      <p:pic>
        <p:nvPicPr>
          <p:cNvPr id="19461" name="Рисунок 4" descr="Franz_Schubert_by_Wilhelm_August_Rieder_18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28625"/>
            <a:ext cx="4084638" cy="5929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7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0" y="285750"/>
            <a:ext cx="3571875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Шуберт</a:t>
            </a:r>
            <a:endParaRPr lang="ru-RU" dirty="0"/>
          </a:p>
        </p:txBody>
      </p:sp>
      <p:pic>
        <p:nvPicPr>
          <p:cNvPr id="20483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      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143000"/>
            <a:ext cx="3333750" cy="533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1357313" y="2357438"/>
            <a:ext cx="4286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 Це вокальний цикл на вірші німецького поета В. Мюллера.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Створений у 1823 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Calibri" pitchFamily="34" charset="0"/>
              </a:rPr>
              <a:t>̶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1824 рр.</a:t>
            </a:r>
            <a:b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</a:b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Об’єднує 20 пісень, що відзначаються художньою правдивістю, щирістю, красою розкриття почуття кохання. </a:t>
            </a:r>
            <a:b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</a:b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Цикл сповнений чистоти та романтики. </a:t>
            </a:r>
          </a:p>
        </p:txBody>
      </p:sp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1285875" y="1357313"/>
            <a:ext cx="432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«Прекрасна мельничиха» </a:t>
            </a:r>
          </a:p>
        </p:txBody>
      </p:sp>
    </p:spTree>
    <p:extLst>
      <p:ext uri="{BB962C8B-B14F-4D97-AF65-F5344CB8AC3E}">
        <p14:creationId xmlns:p14="http://schemas.microsoft.com/office/powerpoint/2010/main" val="124386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85926"/>
            <a:ext cx="7772400" cy="2671780"/>
          </a:xfrm>
          <a:solidFill>
            <a:schemeClr val="accent6">
              <a:lumMod val="20000"/>
              <a:lumOff val="80000"/>
              <a:alpha val="0"/>
            </a:scheme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 extrusionH="323850" contourW="12700" prstMaterial="translucentPowder">
            <a:bevelT/>
            <a:bevelB/>
            <a:extrusionClr>
              <a:schemeClr val="accent6">
                <a:lumMod val="40000"/>
                <a:lumOff val="6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КОМПОЗИТОРИ ВІДЕНСЬКОЇ ШКОЛИ</a:t>
            </a:r>
            <a:b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91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0" y="0"/>
            <a:ext cx="3571875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Шуберт</a:t>
            </a:r>
            <a:endParaRPr lang="ru-RU" dirty="0"/>
          </a:p>
        </p:txBody>
      </p:sp>
      <p:pic>
        <p:nvPicPr>
          <p:cNvPr id="21507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      </a:t>
            </a:r>
          </a:p>
        </p:txBody>
      </p:sp>
      <p:sp>
        <p:nvSpPr>
          <p:cNvPr id="21509" name="Прямоугольник 7"/>
          <p:cNvSpPr>
            <a:spLocks noChangeArrowheads="1"/>
          </p:cNvSpPr>
          <p:nvPr/>
        </p:nvSpPr>
        <p:spPr bwMode="auto">
          <a:xfrm>
            <a:off x="2857500" y="6072188"/>
            <a:ext cx="4410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Шубертіада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(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Моріц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фон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Швінд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)</a:t>
            </a:r>
          </a:p>
        </p:txBody>
      </p:sp>
      <p:pic>
        <p:nvPicPr>
          <p:cNvPr id="21510" name="Рисунок 8" descr="origina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00125"/>
            <a:ext cx="77247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16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71625"/>
            <a:ext cx="3643313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Фредерік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Франсуа Шопен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rgbClr val="C00000"/>
                </a:solidFill>
              </a:rPr>
              <a:t>(1810 ̶ 1849)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2531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      </a:t>
            </a:r>
          </a:p>
        </p:txBody>
      </p:sp>
      <p:pic>
        <p:nvPicPr>
          <p:cNvPr id="22533" name="Рисунок 6" descr="78070285_SHop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00063"/>
            <a:ext cx="4130675" cy="5927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1285875" y="3071813"/>
            <a:ext cx="3429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Шопен писав твори винятково для фортепіано.  Він не залишив жодної опери, симфонії чи увертюри. </a:t>
            </a:r>
          </a:p>
        </p:txBody>
      </p:sp>
    </p:spTree>
    <p:extLst>
      <p:ext uri="{BB962C8B-B14F-4D97-AF65-F5344CB8AC3E}">
        <p14:creationId xmlns:p14="http://schemas.microsoft.com/office/powerpoint/2010/main" val="407990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0" y="1071563"/>
            <a:ext cx="3357563" cy="654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Фредерік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Франсуа Шопен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endParaRPr lang="ru-RU" sz="3200" dirty="0"/>
          </a:p>
        </p:txBody>
      </p:sp>
      <p:pic>
        <p:nvPicPr>
          <p:cNvPr id="23555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      </a:t>
            </a:r>
          </a:p>
        </p:txBody>
      </p:sp>
      <p:pic>
        <p:nvPicPr>
          <p:cNvPr id="23557" name="Рисунок 7" descr="музей шопена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428875"/>
            <a:ext cx="5214938" cy="4171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Рисунок 8" descr="музей шопен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4286250" cy="3152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42938" y="4500563"/>
            <a:ext cx="3357562" cy="65405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uk-UA" sz="28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Музей Шопена </a:t>
            </a:r>
            <a:br>
              <a:rPr lang="uk-UA" sz="28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uk-UA" sz="28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 Варшаві</a:t>
            </a:r>
            <a:r>
              <a:rPr lang="uk-UA" sz="2800" dirty="0">
                <a:solidFill>
                  <a:prstClr val="black"/>
                </a:solidFill>
                <a:cs typeface="Arial" charset="0"/>
              </a:rPr>
              <a:t/>
            </a:r>
            <a:br>
              <a:rPr lang="uk-UA" sz="2800" dirty="0">
                <a:solidFill>
                  <a:prstClr val="black"/>
                </a:solidFill>
                <a:cs typeface="Arial" charset="0"/>
              </a:rPr>
            </a:br>
            <a:r>
              <a:rPr lang="uk-UA" sz="2800" dirty="0">
                <a:solidFill>
                  <a:prstClr val="black"/>
                </a:solidFill>
                <a:cs typeface="Arial" charset="0"/>
              </a:rPr>
              <a:t/>
            </a:r>
            <a:br>
              <a:rPr lang="uk-UA" sz="2800" dirty="0">
                <a:solidFill>
                  <a:prstClr val="black"/>
                </a:solidFill>
                <a:cs typeface="Arial" charset="0"/>
              </a:rPr>
            </a:br>
            <a:endParaRPr lang="ru-RU" sz="28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9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1571625"/>
            <a:ext cx="378618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Вільгельм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Ріхард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Вагнер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rgbClr val="C00000"/>
                </a:solidFill>
              </a:rPr>
              <a:t>(1813 ̶ 1883)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4579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      </a:t>
            </a:r>
          </a:p>
        </p:txBody>
      </p:sp>
      <p:pic>
        <p:nvPicPr>
          <p:cNvPr id="24581" name="Рисунок 8" descr="RichardWag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28625"/>
            <a:ext cx="4214813" cy="5857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786188"/>
            <a:ext cx="35718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06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0"/>
            <a:ext cx="7072312" cy="65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Вільгельм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Ріхард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Вагнер</a:t>
            </a:r>
            <a:endParaRPr lang="ru-RU" sz="3600" dirty="0"/>
          </a:p>
        </p:txBody>
      </p:sp>
      <p:pic>
        <p:nvPicPr>
          <p:cNvPr id="25603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      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7608887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3643313" y="642938"/>
            <a:ext cx="2874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«Летючий голландець» </a:t>
            </a:r>
          </a:p>
        </p:txBody>
      </p:sp>
      <p:sp>
        <p:nvSpPr>
          <p:cNvPr id="25607" name="Прямоугольник 9"/>
          <p:cNvSpPr>
            <a:spLocks noChangeArrowheads="1"/>
          </p:cNvSpPr>
          <p:nvPr/>
        </p:nvSpPr>
        <p:spPr bwMode="auto">
          <a:xfrm>
            <a:off x="1714500" y="1500188"/>
            <a:ext cx="6786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Музика була написана в єдиному творчому пориві – за сім тижнів (серпень-вересень 1841 р.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Твір сповнений драматизму, таємничості. Опера поєднує народно-побутові сцени з фантастичними. </a:t>
            </a: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"/>
          <a:stretch>
            <a:fillRect/>
          </a:stretch>
        </p:blipFill>
        <p:spPr bwMode="auto">
          <a:xfrm>
            <a:off x="1285875" y="2786063"/>
            <a:ext cx="27114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01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0"/>
            <a:ext cx="7072312" cy="65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Вільгельм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Ріхард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Вагнер</a:t>
            </a:r>
            <a:endParaRPr lang="ru-RU" sz="3600" dirty="0"/>
          </a:p>
        </p:txBody>
      </p:sp>
      <p:pic>
        <p:nvPicPr>
          <p:cNvPr id="26627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      </a:t>
            </a:r>
          </a:p>
        </p:txBody>
      </p:sp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3857625" y="642938"/>
            <a:ext cx="1922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«</a:t>
            </a:r>
            <a:r>
              <a:rPr lang="uk-UA" sz="2400" b="1" dirty="0" err="1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Тангейзер</a:t>
            </a: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» 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429000"/>
            <a:ext cx="319087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 descr="поис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Прямоугольник 12"/>
          <p:cNvSpPr>
            <a:spLocks noChangeArrowheads="1"/>
          </p:cNvSpPr>
          <p:nvPr/>
        </p:nvSpPr>
        <p:spPr bwMode="auto">
          <a:xfrm>
            <a:off x="5286375" y="6000750"/>
            <a:ext cx="3643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Арія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Єлизавети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– </a:t>
            </a:r>
            <a:r>
              <a:rPr lang="ru-RU" sz="1600" b="1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виконує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Вікторія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де </a:t>
            </a:r>
            <a:r>
              <a:rPr lang="ru-RU" sz="1600" b="1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Лос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Анхелес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 (1961)</a:t>
            </a:r>
          </a:p>
        </p:txBody>
      </p:sp>
      <p:pic>
        <p:nvPicPr>
          <p:cNvPr id="266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143000"/>
            <a:ext cx="3524250" cy="54959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4" name="Прямоугольник 15"/>
          <p:cNvSpPr>
            <a:spLocks noChangeArrowheads="1"/>
          </p:cNvSpPr>
          <p:nvPr/>
        </p:nvSpPr>
        <p:spPr bwMode="auto">
          <a:xfrm>
            <a:off x="5143500" y="1357313"/>
            <a:ext cx="400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Боротьба за душу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Тангейзера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– світу духовного, морального обов’язку  та світу земної любові (чуттєва насолода)</a:t>
            </a:r>
          </a:p>
        </p:txBody>
      </p:sp>
    </p:spTree>
    <p:extLst>
      <p:ext uri="{BB962C8B-B14F-4D97-AF65-F5344CB8AC3E}">
        <p14:creationId xmlns:p14="http://schemas.microsoft.com/office/powerpoint/2010/main" val="123034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000375"/>
            <a:ext cx="314325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Ференц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(Франц)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Ліст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rgbClr val="C00000"/>
                </a:solidFill>
              </a:rPr>
              <a:t>(1811 ̶ 1886)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7651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      </a:t>
            </a:r>
          </a:p>
        </p:txBody>
      </p:sp>
      <p:pic>
        <p:nvPicPr>
          <p:cNvPr id="27653" name="Рисунок 6" descr="Liszt_(Lehmann_portrait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57188"/>
            <a:ext cx="46196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Ференц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(Франц)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Ліст</a:t>
            </a:r>
            <a:endParaRPr lang="ru-RU" dirty="0"/>
          </a:p>
        </p:txBody>
      </p:sp>
      <p:pic>
        <p:nvPicPr>
          <p:cNvPr id="28675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      </a:t>
            </a:r>
          </a:p>
        </p:txBody>
      </p:sp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5786438" y="1143000"/>
            <a:ext cx="31432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Розпочав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свої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публічні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виступи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в 9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років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Багатогранна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творча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діяльність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Ліста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охоплює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близько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60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років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.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Упродовж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свого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життя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він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створив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понад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1300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творів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.</a:t>
            </a:r>
          </a:p>
        </p:txBody>
      </p:sp>
      <p:pic>
        <p:nvPicPr>
          <p:cNvPr id="28678" name="Рисунок 6" descr="лист-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0125"/>
            <a:ext cx="5000625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93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Ференц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(Франц)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Ліст</a:t>
            </a:r>
            <a:endParaRPr lang="ru-RU" dirty="0"/>
          </a:p>
        </p:txBody>
      </p:sp>
      <p:pic>
        <p:nvPicPr>
          <p:cNvPr id="29699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      </a:t>
            </a:r>
          </a:p>
        </p:txBody>
      </p:sp>
      <p:pic>
        <p:nvPicPr>
          <p:cNvPr id="29701" name="Рисунок 7" descr="дом-музей листа в веймер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85813"/>
            <a:ext cx="8081962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928813" y="6286500"/>
            <a:ext cx="6143625" cy="428625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uk-UA" sz="28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Будинок-музей Ліста у </a:t>
            </a:r>
            <a:r>
              <a:rPr lang="uk-UA" sz="2800" b="1" dirty="0" err="1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Веймері</a:t>
            </a:r>
            <a:endParaRPr lang="ru-RU" sz="2800" dirty="0">
              <a:solidFill>
                <a:srgbClr val="C0504D">
                  <a:lumMod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3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  <a:alpha val="0"/>
            </a:scheme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 extrusionH="323850" contourW="12700" prstMaterial="translucentPowder">
            <a:bevelT/>
            <a:bevelB/>
            <a:extrusionClr>
              <a:schemeClr val="accent6">
                <a:lumMod val="40000"/>
                <a:lumOff val="6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ФРАНЦУЗЬКІ ШАНСОНЬЄ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61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571625" y="571500"/>
            <a:ext cx="7000875" cy="58578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Віденська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</a:t>
            </a:r>
            <a:b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нім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800" i="1" dirty="0" err="1">
                <a:solidFill>
                  <a:schemeClr val="accent2">
                    <a:lumMod val="50000"/>
                  </a:schemeClr>
                </a:solidFill>
              </a:rPr>
              <a:t>Wiener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2">
                    <a:lumMod val="50000"/>
                  </a:schemeClr>
                </a:solidFill>
              </a:rPr>
              <a:t>Klassik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 ̶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мистецький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напрям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європейській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музичній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культурі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2-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ї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половини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XVIII — початку XIX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століття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099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7" descr="IMG_19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714625"/>
            <a:ext cx="57864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02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43000" y="714375"/>
            <a:ext cx="3357563" cy="2214563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C00000"/>
                </a:solidFill>
              </a:rPr>
              <a:t/>
            </a:r>
            <a:br>
              <a:rPr lang="uk-UA" b="1" smtClean="0">
                <a:solidFill>
                  <a:srgbClr val="C00000"/>
                </a:solidFill>
              </a:rPr>
            </a:br>
            <a:r>
              <a:rPr lang="uk-UA" b="1" smtClean="0">
                <a:solidFill>
                  <a:srgbClr val="C00000"/>
                </a:solidFill>
              </a:rPr>
              <a:t>Шарль Азнавур</a:t>
            </a:r>
            <a:endParaRPr lang="ru-RU" b="1" smtClean="0"/>
          </a:p>
        </p:txBody>
      </p:sp>
      <p:pic>
        <p:nvPicPr>
          <p:cNvPr id="31747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      </a:t>
            </a:r>
          </a:p>
        </p:txBody>
      </p:sp>
      <p:pic>
        <p:nvPicPr>
          <p:cNvPr id="31749" name="Рисунок 7" descr="азнавур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85750"/>
            <a:ext cx="4567238" cy="4567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Рисунок 8" descr="азнавур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214688"/>
            <a:ext cx="2390775" cy="3328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Прямоугольник 9"/>
          <p:cNvSpPr>
            <a:spLocks noChangeArrowheads="1"/>
          </p:cNvSpPr>
          <p:nvPr/>
        </p:nvSpPr>
        <p:spPr bwMode="auto">
          <a:xfrm>
            <a:off x="1428750" y="5214938"/>
            <a:ext cx="4357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Справжнє ім’я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Шахн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у</a:t>
            </a:r>
            <a:r>
              <a:rPr lang="vi-VN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р Вах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і</a:t>
            </a:r>
            <a:r>
              <a:rPr lang="vi-VN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н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а</a:t>
            </a:r>
            <a:r>
              <a:rPr lang="vi-VN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к Азнавурян</a:t>
            </a:r>
            <a:endParaRPr lang="ru-RU" dirty="0">
              <a:solidFill>
                <a:srgbClr val="C0504D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38" y="2786063"/>
            <a:ext cx="31432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  <a:cs typeface="Arial" charset="0"/>
              </a:rPr>
              <a:t>(народився </a:t>
            </a:r>
            <a:br>
              <a:rPr lang="uk-UA" sz="2800" b="1" dirty="0">
                <a:solidFill>
                  <a:srgbClr val="C00000"/>
                </a:solidFill>
                <a:cs typeface="Arial" charset="0"/>
              </a:rPr>
            </a:br>
            <a:r>
              <a:rPr lang="uk-UA" sz="2800" b="1" dirty="0">
                <a:solidFill>
                  <a:srgbClr val="C00000"/>
                </a:solidFill>
                <a:cs typeface="Arial" charset="0"/>
              </a:rPr>
              <a:t>в 1924 р.)</a:t>
            </a:r>
            <a:endParaRPr lang="ru-RU" sz="2800" dirty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1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63" y="357188"/>
            <a:ext cx="4429125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Шарль </a:t>
            </a:r>
            <a:r>
              <a:rPr lang="uk-UA" b="1" dirty="0" err="1" smtClean="0">
                <a:solidFill>
                  <a:srgbClr val="C00000"/>
                </a:solidFill>
              </a:rPr>
              <a:t>Азнавур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endParaRPr lang="ru-RU" b="1" dirty="0"/>
          </a:p>
        </p:txBody>
      </p:sp>
      <p:pic>
        <p:nvPicPr>
          <p:cNvPr id="32771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      </a:t>
            </a:r>
          </a:p>
        </p:txBody>
      </p:sp>
      <p:sp>
        <p:nvSpPr>
          <p:cNvPr id="32773" name="Прямоугольник 10"/>
          <p:cNvSpPr>
            <a:spLocks noChangeArrowheads="1"/>
          </p:cNvSpPr>
          <p:nvPr/>
        </p:nvSpPr>
        <p:spPr bwMode="auto">
          <a:xfrm>
            <a:off x="1357313" y="1214438"/>
            <a:ext cx="7358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«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Ви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підкорите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світ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, тому 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що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вмієте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хвилювати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». (Шарль де Голль)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 dirty="0">
              <a:solidFill>
                <a:srgbClr val="C0504D">
                  <a:lumMod val="50000"/>
                </a:srgbClr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«Шарль 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Азнавур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 — великий 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драматичний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талант. 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Він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підкорює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людину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. 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Він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– 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найвидатніший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у 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своєму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мистецтві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». (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Моріс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Шевальє</a:t>
            </a:r>
            <a:r>
              <a:rPr lang="ru-RU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)</a:t>
            </a:r>
          </a:p>
        </p:txBody>
      </p:sp>
      <p:sp>
        <p:nvSpPr>
          <p:cNvPr id="32774" name="Прямоугольник 11"/>
          <p:cNvSpPr>
            <a:spLocks noChangeArrowheads="1"/>
          </p:cNvSpPr>
          <p:nvPr/>
        </p:nvSpPr>
        <p:spPr bwMode="auto">
          <a:xfrm>
            <a:off x="5286375" y="3429000"/>
            <a:ext cx="3500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1971 — Золота медаль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міста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Париж.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1995 — велика медаль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французької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пісні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(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Французька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академія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1996 —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ім’я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Азнавура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занесене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b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</a:b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до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Зали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слави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авторів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пісень</a:t>
            </a:r>
            <a:endParaRPr lang="ru-RU" b="1" dirty="0">
              <a:solidFill>
                <a:srgbClr val="C0504D">
                  <a:lumMod val="50000"/>
                </a:srgbClr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та ще більше ніж 10 нагород.</a:t>
            </a:r>
            <a:endParaRPr lang="ru-RU" b="1" dirty="0">
              <a:solidFill>
                <a:srgbClr val="C0504D">
                  <a:lumMod val="50000"/>
                </a:srgbClr>
              </a:solidFill>
              <a:cs typeface="Arial" charset="0"/>
            </a:endParaRPr>
          </a:p>
        </p:txBody>
      </p:sp>
      <p:pic>
        <p:nvPicPr>
          <p:cNvPr id="32775" name="Рисунок 12" descr="Aznavour reut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43188"/>
            <a:ext cx="5000625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72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63" y="357188"/>
            <a:ext cx="4429125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Шарль </a:t>
            </a:r>
            <a:r>
              <a:rPr lang="uk-UA" b="1" dirty="0" err="1" smtClean="0">
                <a:solidFill>
                  <a:srgbClr val="C00000"/>
                </a:solidFill>
              </a:rPr>
              <a:t>Азнавур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endParaRPr lang="ru-RU" b="1" dirty="0"/>
          </a:p>
        </p:txBody>
      </p:sp>
      <p:pic>
        <p:nvPicPr>
          <p:cNvPr id="33795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33796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      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42370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Прямоугольник 9"/>
          <p:cNvSpPr>
            <a:spLocks noChangeArrowheads="1"/>
          </p:cNvSpPr>
          <p:nvPr/>
        </p:nvSpPr>
        <p:spPr bwMode="auto">
          <a:xfrm>
            <a:off x="1000125" y="5072063"/>
            <a:ext cx="371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Кадр із фільму </a:t>
            </a:r>
            <a:r>
              <a:rPr lang="en-US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Bouvard</a:t>
            </a:r>
            <a:r>
              <a:rPr lang="en-US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en </a:t>
            </a:r>
            <a:r>
              <a:rPr lang="en-US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liberté</a:t>
            </a:r>
            <a:endParaRPr lang="ru-RU" b="1" dirty="0">
              <a:solidFill>
                <a:srgbClr val="C0504D">
                  <a:lumMod val="50000"/>
                </a:srgbClr>
              </a:solidFill>
              <a:cs typeface="Arial" charset="0"/>
            </a:endParaRPr>
          </a:p>
        </p:txBody>
      </p:sp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571625"/>
            <a:ext cx="40909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Прямоугольник 9"/>
          <p:cNvSpPr>
            <a:spLocks noChangeArrowheads="1"/>
          </p:cNvSpPr>
          <p:nvPr/>
        </p:nvSpPr>
        <p:spPr bwMode="auto">
          <a:xfrm>
            <a:off x="5214938" y="5072063"/>
            <a:ext cx="3714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Кадр із фільму </a:t>
            </a:r>
            <a:r>
              <a:rPr lang="fr-FR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La Tête contre les murs</a:t>
            </a:r>
            <a:endParaRPr lang="ru-RU" b="1" dirty="0">
              <a:solidFill>
                <a:srgbClr val="C0504D">
                  <a:lumMod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1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5572125"/>
            <a:ext cx="3143250" cy="654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Едіт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Піаф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pic>
        <p:nvPicPr>
          <p:cNvPr id="34820" name="Рисунок 6" descr="piaf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214313"/>
            <a:ext cx="3663950" cy="5143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Рисунок 9" descr="pia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14313"/>
            <a:ext cx="3509962" cy="5160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Прямоугольник 10"/>
          <p:cNvSpPr>
            <a:spLocks noChangeArrowheads="1"/>
          </p:cNvSpPr>
          <p:nvPr/>
        </p:nvSpPr>
        <p:spPr bwMode="auto">
          <a:xfrm>
            <a:off x="4929188" y="5429250"/>
            <a:ext cx="3786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Справжнє ім’я </a:t>
            </a:r>
            <a:r>
              <a:rPr lang="uk-UA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–</a:t>
            </a:r>
            <a:br>
              <a:rPr lang="uk-UA" sz="2400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</a:b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Е</a:t>
            </a:r>
            <a:r>
              <a:rPr lang="vi-VN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д</a:t>
            </a: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і</a:t>
            </a:r>
            <a:r>
              <a:rPr lang="vi-VN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т</a:t>
            </a: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vi-VN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Джов</a:t>
            </a: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а</a:t>
            </a:r>
            <a:r>
              <a:rPr lang="vi-VN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нна Гасс</a:t>
            </a:r>
            <a:r>
              <a:rPr lang="uk-UA" sz="2400" b="1" dirty="0" err="1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іо</a:t>
            </a:r>
            <a:r>
              <a:rPr lang="vi-VN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н</a:t>
            </a: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/>
            </a:r>
            <a:br>
              <a:rPr lang="uk-UA" sz="2400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</a:b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(1915 </a:t>
            </a: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cs typeface="Calibri" pitchFamily="34" charset="0"/>
              </a:rPr>
              <a:t>̶</a:t>
            </a: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 1963)</a:t>
            </a:r>
            <a:endParaRPr lang="ru-RU" sz="2400" dirty="0">
              <a:solidFill>
                <a:srgbClr val="C0504D">
                  <a:lumMod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5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428625"/>
            <a:ext cx="3143250" cy="654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Едіт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Піаф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pic>
        <p:nvPicPr>
          <p:cNvPr id="35844" name="Рисунок 7" descr="пиаф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71750"/>
            <a:ext cx="4000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Прямоугольник 8"/>
          <p:cNvSpPr>
            <a:spLocks noChangeArrowheads="1"/>
          </p:cNvSpPr>
          <p:nvPr/>
        </p:nvSpPr>
        <p:spPr bwMode="auto">
          <a:xfrm>
            <a:off x="1428750" y="1143000"/>
            <a:ext cx="4500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«Публіка втягує тебе у свої обійми, відкриває своє серце та поглинає тебе повністю. Ти сповнюєшся її </a:t>
            </a:r>
            <a:r>
              <a:rPr lang="uk-UA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любовʼю</a:t>
            </a:r>
            <a:r>
              <a:rPr lang="uk-UA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, </a:t>
            </a:r>
            <a:br>
              <a:rPr lang="uk-UA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</a:br>
            <a:r>
              <a:rPr lang="uk-UA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а вона – твоєю». </a:t>
            </a:r>
            <a:endParaRPr lang="uk-UA" b="1" dirty="0">
              <a:solidFill>
                <a:srgbClr val="C0504D">
                  <a:lumMod val="50000"/>
                </a:srgbClr>
              </a:solidFill>
              <a:cs typeface="Arial" charset="0"/>
            </a:endParaRPr>
          </a:p>
        </p:txBody>
      </p:sp>
      <p:pic>
        <p:nvPicPr>
          <p:cNvPr id="35846" name="Рисунок 11" descr="45_1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85750"/>
            <a:ext cx="31051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84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571625" y="571500"/>
            <a:ext cx="7000875" cy="5857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Віденська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</a:t>
            </a:r>
            <a:endParaRPr lang="uk-UA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u="sng" dirty="0" err="1" smtClean="0">
                <a:solidFill>
                  <a:schemeClr val="accent2">
                    <a:lumMod val="50000"/>
                  </a:schemeClr>
                </a:solidFill>
              </a:rPr>
              <a:t>Представники</a:t>
            </a:r>
            <a:r>
              <a:rPr lang="ru-RU" sz="2800" u="sng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Франц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Йозеф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Гайдн;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Йоганн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Хризостом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Вольф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анг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Готліб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(Амадей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Моцарт;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Людвіг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ван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Бетховен.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3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19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5" descr="гайде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785813"/>
            <a:ext cx="378777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728" y="0"/>
            <a:ext cx="478634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Франц</a:t>
            </a:r>
            <a:r>
              <a:rPr lang="uk-UA" sz="3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 Йозеф </a:t>
            </a:r>
            <a:r>
              <a:rPr lang="uk-UA" sz="36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Гайдн</a:t>
            </a:r>
            <a:endParaRPr lang="uk-UA" sz="36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cs typeface="Arial" charset="0"/>
              </a:rPr>
              <a:t>(1732 </a:t>
            </a:r>
            <a:r>
              <a:rPr lang="uk-UA" sz="28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cs typeface="Calibri"/>
              </a:rPr>
              <a:t>̶ 1809)</a:t>
            </a:r>
            <a:endParaRPr lang="ru-RU" sz="28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313" y="3000375"/>
            <a:ext cx="3786187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Створив мелодію</a:t>
            </a:r>
            <a:r>
              <a:rPr lang="uk-UA" sz="280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, </a:t>
            </a:r>
            <a:br>
              <a:rPr lang="uk-UA" sz="280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</a:br>
            <a:r>
              <a:rPr lang="uk-UA" sz="280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що </a:t>
            </a:r>
            <a:r>
              <a:rPr lang="uk-UA" sz="2800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була </a:t>
            </a:r>
            <a:r>
              <a:rPr lang="uk-UA" sz="280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покладена </a:t>
            </a:r>
            <a:br>
              <a:rPr lang="uk-UA" sz="280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</a:br>
            <a:r>
              <a:rPr lang="uk-UA" sz="280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в </a:t>
            </a:r>
            <a:r>
              <a:rPr lang="uk-UA" sz="2800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основу гімнів Німеччини </a:t>
            </a:r>
            <a:br>
              <a:rPr lang="uk-UA" sz="2800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</a:br>
            <a:r>
              <a:rPr lang="uk-UA" sz="2800" dirty="0">
                <a:solidFill>
                  <a:srgbClr val="C0504D">
                    <a:lumMod val="50000"/>
                  </a:srgbClr>
                </a:solidFill>
                <a:latin typeface="Arial" charset="0"/>
                <a:cs typeface="Arial" charset="0"/>
              </a:rPr>
              <a:t>й Австро-Угорщини</a:t>
            </a:r>
            <a:endParaRPr lang="ru-RU" sz="2800" dirty="0">
              <a:solidFill>
                <a:srgbClr val="C0504D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7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57313" y="571500"/>
            <a:ext cx="4000500" cy="6429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Франц Йозеф Гайдн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7171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4" descr="gaid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14313"/>
            <a:ext cx="28575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7"/>
          <p:cNvSpPr>
            <a:spLocks noChangeArrowheads="1"/>
          </p:cNvSpPr>
          <p:nvPr/>
        </p:nvSpPr>
        <p:spPr bwMode="auto">
          <a:xfrm>
            <a:off x="1214438" y="1571625"/>
            <a:ext cx="5143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24 опери, 14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ораторій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, 14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мес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більше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ніж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100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симфоній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,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серед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яких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: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«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Прощальна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симфонія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»</a:t>
            </a: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;</a:t>
            </a:r>
            <a:endParaRPr lang="ru-RU" sz="2400" b="1" dirty="0">
              <a:solidFill>
                <a:srgbClr val="C0504D">
                  <a:lumMod val="50000"/>
                </a:srgbClr>
              </a:solidFill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Лондонські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симфонії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Паризькі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симфонії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концерти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для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фортепіано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, скрипки,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віолончелі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та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інших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інструментів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52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фортепіанні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сонати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камерна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музика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.</a:t>
            </a:r>
          </a:p>
        </p:txBody>
      </p:sp>
      <p:pic>
        <p:nvPicPr>
          <p:cNvPr id="7174" name="Рисунок 10" descr="445px-Stamp_of_USSR_23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143250"/>
            <a:ext cx="23844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36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72063" y="5786438"/>
            <a:ext cx="3857625" cy="85725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Пульт органа, на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якому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Гайдн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грав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церкві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Милосердних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братів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5" name="Рисунок 5" descr="0_17a04_d7799a38_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7188"/>
            <a:ext cx="3965575" cy="5286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Рисунок 7" descr="gaydn.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8" r="9904" b="5063"/>
          <a:stretch>
            <a:fillRect/>
          </a:stretch>
        </p:blipFill>
        <p:spPr bwMode="auto">
          <a:xfrm>
            <a:off x="285750" y="357188"/>
            <a:ext cx="4214813" cy="5357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Подзаголовок 4"/>
          <p:cNvSpPr txBox="1">
            <a:spLocks/>
          </p:cNvSpPr>
          <p:nvPr/>
        </p:nvSpPr>
        <p:spPr bwMode="auto">
          <a:xfrm>
            <a:off x="500063" y="5786438"/>
            <a:ext cx="3857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Інструмент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у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музеї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Гайдна</a:t>
            </a:r>
            <a:endParaRPr lang="ru-RU" sz="2400" dirty="0">
              <a:solidFill>
                <a:srgbClr val="C0504D">
                  <a:lumMod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3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0" y="0"/>
            <a:ext cx="4000500" cy="6429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Франц Йозеф Гайдн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9219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7"/>
          <p:cNvSpPr>
            <a:spLocks noChangeArrowheads="1"/>
          </p:cNvSpPr>
          <p:nvPr/>
        </p:nvSpPr>
        <p:spPr bwMode="auto">
          <a:xfrm>
            <a:off x="2714625" y="571500"/>
            <a:ext cx="4643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12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Лондонських</a:t>
            </a:r>
            <a:r>
              <a:rPr lang="ru-RU" sz="2400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400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симфоній</a:t>
            </a:r>
            <a:endParaRPr lang="ru-RU" sz="2400" b="1" dirty="0">
              <a:solidFill>
                <a:srgbClr val="C0504D">
                  <a:lumMod val="50000"/>
                </a:srgbClr>
              </a:solidFill>
              <a:cs typeface="Arial" charset="0"/>
            </a:endParaRPr>
          </a:p>
        </p:txBody>
      </p:sp>
      <p:pic>
        <p:nvPicPr>
          <p:cNvPr id="9221" name="Рисунок 8" descr="gaydn2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928938"/>
            <a:ext cx="4813300" cy="3786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1428750" y="1000125"/>
            <a:ext cx="7358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За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вийнятком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однієї (до-мінорної) всі Лондонські симфонії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Гайдна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написані в мажорних тональностях.</a:t>
            </a:r>
          </a:p>
        </p:txBody>
      </p:sp>
      <p:sp>
        <p:nvSpPr>
          <p:cNvPr id="9223" name="Прямоугольник 11"/>
          <p:cNvSpPr>
            <a:spLocks noChangeArrowheads="1"/>
          </p:cNvSpPr>
          <p:nvPr/>
        </p:nvSpPr>
        <p:spPr bwMode="auto">
          <a:xfrm>
            <a:off x="1428750" y="1643063"/>
            <a:ext cx="7500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Особливості – ідейна зрілість і технічна бездоганність; життєвість </a:t>
            </a:r>
            <a:b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</a:br>
            <a:r>
              <a:rPr lang="uk-UA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і яскравість музичної мови,  спирання на народно-побутову тематику, виняткова мелодико-ритмічна винахідливість, віртуозне володіння оркестром. </a:t>
            </a:r>
          </a:p>
        </p:txBody>
      </p:sp>
    </p:spTree>
    <p:extLst>
      <p:ext uri="{BB962C8B-B14F-4D97-AF65-F5344CB8AC3E}">
        <p14:creationId xmlns:p14="http://schemas.microsoft.com/office/powerpoint/2010/main" val="187179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285875" y="571500"/>
            <a:ext cx="4000500" cy="22145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Йоганн Хризостом Вольфганг Готліб (Амадей) Моцарт</a:t>
            </a:r>
          </a:p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(1756–1791)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10243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 descr="гайде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785813"/>
            <a:ext cx="3381375" cy="4786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Прямоугольник 9"/>
          <p:cNvSpPr>
            <a:spLocks noChangeArrowheads="1"/>
          </p:cNvSpPr>
          <p:nvPr/>
        </p:nvSpPr>
        <p:spPr bwMode="auto">
          <a:xfrm>
            <a:off x="1214438" y="3000375"/>
            <a:ext cx="4429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«</a:t>
            </a:r>
            <a:r>
              <a:rPr lang="ru-RU" sz="2800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Вічне</a:t>
            </a:r>
            <a:r>
              <a:rPr lang="ru-RU" sz="2800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800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сонячне</a:t>
            </a:r>
            <a:r>
              <a:rPr lang="ru-RU" sz="2800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800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світло</a:t>
            </a:r>
            <a:r>
              <a:rPr lang="ru-RU" sz="2800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br>
              <a:rPr lang="ru-RU" sz="2800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</a:br>
            <a:r>
              <a:rPr lang="ru-RU" sz="2800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в </a:t>
            </a:r>
            <a:r>
              <a:rPr lang="ru-RU" sz="2800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музиці</a:t>
            </a:r>
            <a:r>
              <a:rPr lang="ru-RU" sz="2800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, </a:t>
            </a:r>
            <a:r>
              <a:rPr lang="ru-RU" sz="2800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ім’я</a:t>
            </a:r>
            <a:r>
              <a:rPr lang="ru-RU" sz="2800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</a:t>
            </a:r>
            <a:r>
              <a:rPr lang="ru-RU" sz="2800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тобі</a:t>
            </a:r>
            <a:r>
              <a:rPr lang="ru-RU" sz="2800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"Моцарт"».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 (А. Г. </a:t>
            </a:r>
            <a:r>
              <a:rPr lang="ru-RU" sz="2800" b="1" i="1" dirty="0" err="1">
                <a:solidFill>
                  <a:srgbClr val="C0504D">
                    <a:lumMod val="50000"/>
                  </a:srgbClr>
                </a:solidFill>
                <a:cs typeface="Arial" charset="0"/>
              </a:rPr>
              <a:t>Рубінштейн</a:t>
            </a:r>
            <a:r>
              <a:rPr lang="ru-RU" sz="2800" b="1" i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) </a:t>
            </a:r>
          </a:p>
        </p:txBody>
      </p:sp>
      <p:pic>
        <p:nvPicPr>
          <p:cNvPr id="10246" name="Рисунок 10" descr="Volfgang-Amadej-Nocart-1756-1791-K-200-letiyu-so-dnya-rozhdeniya--ic1956_19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000500"/>
            <a:ext cx="18573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33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Экран (4:3)</PresentationFormat>
  <Paragraphs>119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1_Тема Office</vt:lpstr>
      <vt:lpstr>ЄВРОПЕЙСЬКА МУЗИЧНА КУЛЬТУРА</vt:lpstr>
      <vt:lpstr>    КОМПОЗИТОРИ ВІДЕНСЬКОЇ ШКОЛИ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ВЕЛИКІ КОМПОЗИТОРИ-РОМАНТИКИ</vt:lpstr>
      <vt:lpstr>ВЕЛИКІ КОМПОЗИТОРИ-РОМАНТИКИ</vt:lpstr>
      <vt:lpstr>Франц Шуберт (1797 ̶ 1828) </vt:lpstr>
      <vt:lpstr>Франц Шуберт</vt:lpstr>
      <vt:lpstr>Франц Шуберт</vt:lpstr>
      <vt:lpstr>Фредерік Франсуа Шопен  (1810 ̶ 1849) </vt:lpstr>
      <vt:lpstr>Фредерік Франсуа Шопен   </vt:lpstr>
      <vt:lpstr>Вільгельм Ріхард Вагнер (1813 ̶ 1883) </vt:lpstr>
      <vt:lpstr>Вільгельм Ріхард Вагнер</vt:lpstr>
      <vt:lpstr>Вільгельм Ріхард Вагнер</vt:lpstr>
      <vt:lpstr>Ференц (Франц) Ліст (1811 ̶ 1886) </vt:lpstr>
      <vt:lpstr>Ференц (Франц) Ліст</vt:lpstr>
      <vt:lpstr>Ференц (Франц) Ліст</vt:lpstr>
      <vt:lpstr>ФРАНЦУЗЬКІ ШАНСОНЬЄ</vt:lpstr>
      <vt:lpstr> Шарль Азнавур</vt:lpstr>
      <vt:lpstr> Шарль Азнавур </vt:lpstr>
      <vt:lpstr> Шарль Азнавур </vt:lpstr>
      <vt:lpstr> Едіт Піаф </vt:lpstr>
      <vt:lpstr> Едіт Піаф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ЄВРОПЕЙСЬКА МУЗИЧНА КУЛЬТУРА</dc:title>
  <dc:creator>User</dc:creator>
  <cp:lastModifiedBy>User</cp:lastModifiedBy>
  <cp:revision>1</cp:revision>
  <dcterms:created xsi:type="dcterms:W3CDTF">2012-06-03T18:41:46Z</dcterms:created>
  <dcterms:modified xsi:type="dcterms:W3CDTF">2012-06-03T18:42:20Z</dcterms:modified>
</cp:coreProperties>
</file>