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</inkml:traceFormat>
        <inkml:channelProperties>
          <inkml:channelProperty channel="X" name="resolution" value="37" units="1/cm"/>
          <inkml:channelProperty channel="Y" name="resolution" value="37" units="1/cm"/>
        </inkml:channelProperties>
      </inkml:inkSource>
      <inkml:timestamp xml:id="ts0" timeString="2008-01-27T20:00:39.828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fitToCurve" value="1"/>
    </inkml:brush>
  </inkml:definitions>
  <inkml:trace contextRef="#ctx0" brushRef="#br0">0 78,'0'0,"0"0,19 0,-19 0,20 0,-20 0,20 0,-20 0,20 0,-20 0,20 0,-20 0,20 0,0 0,-20 0,19 0,1 0,0 0,-20 0,20 0,0 0,0 0,0 0,-1 0,-19 0,20 0,0 0,0 0,0 0,0 0,0 0,-20 0,19 0,1-20,0 20,0 0,0 0,-20 0,20 0,-20 0,20 0,-1 0,1 0,0 0,-20 0,20 0,-20 0,20 0,0 0,19 0,-19 0,0 0,0 0,-20 0,20 0,-20 0,39-19,-19 19,20 0,-20 0,0 0,-20 0,20 0,-20 0,19 0,1 0,0 0,0 0,0 0,20 0,-21 0,-19 0,20 0,-20 0,20 0,0 0,0 0,0 0,0 0,-20 0,19 0,1-19,0 19,0 0,0 0,0 0,0 0,-20 0,19 0,1 0,0 0,-20 0,20 0,0 0,0 0,-1 0,1 0,0 0,0 0,0 0,0 0,0 0,-1 0,1 0,-20 0,20 0,0 0,0 0,0 0,0 0,-1 0,1 0,0 0,0 0,-20 0,20 0,0 0,0 0,-1 0,21 0,0 0,-20 0,0 0,-20-20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</inkml:traceFormat>
        <inkml:channelProperties>
          <inkml:channelProperty channel="X" name="resolution" value="37" units="1/cm"/>
          <inkml:channelProperty channel="Y" name="resolution" value="37" units="1/cm"/>
        </inkml:channelProperties>
      </inkml:inkSource>
      <inkml:timestamp xml:id="ts0" timeString="2008-01-27T20:23:47.109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fitToCurve" value="1"/>
    </inkml:brush>
  </inkml:definitions>
  <inkml:trace contextRef="#ctx0" brushRef="#br0">0 1,'0'0,"0"0,20 0,-20 0,20 0,-20 0,20 0,-20 0,20 0,0 0,-20 0,0 0,19 0,-19 0,20 0,-20 0,20 0,-20 0,20 0,-20 0,20 0,-20 0,0 0,20 0,-20 0,19 0,-19 0,20 0,-20 0,20 0,-20 0,20 0,-20 0,0 0,20 0,-20 0,20 0,-20 0,20 0,-20 0,19 0,-19 0,20 0,0 0,-20 0,0 0,20 0,-20 0,20 0,-20 0,20 0,-1 0,-19 0,20 0,-20 0,20 0,-20 0,0 0,20 0,-20 0,20 0,-20 0,20 0,-20 0,19 0,-19 0,20 0,-20 0,0 0,20 0,-20 0,20 0,-20 0,20 0,-20 0,20 0,-20 0,20 0,-20 0,0 0,19 0,-19 0,20 0,-20 0,20 0,-20 0,20 0,-20 0,20 0,0 0,-20 0,0 0,19 0,-19 0,20 0,-20 0,20 0,0 0,-20 0,20 0,-20 0,0 0,20 0,-20 0,20 0,-1 0,-19 0,20 0,0 0,0 0,-20 0,20 0,0 0,-1 0,1 0,0 0,0 0,-20 0,20 0,0 0,-20 0,0 0,19 0,-19 0,20 0,-20 0,20 0,0 0,0 0,-20 0,20 0,0 0,-20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BEBE6-BA1E-4007-936D-444C191630A3}" type="datetimeFigureOut">
              <a:rPr lang="ru-RU" smtClean="0"/>
              <a:t>03.06.2012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7E7B1-A2A5-4C81-A81C-E43662CB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847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30C78DE-92EE-4864-9392-1A628AD831A3}" type="slidenum">
              <a:rPr lang="ru-RU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1CF3F7B-678A-4CEF-B2AC-CC98E900E656}" type="slidenum">
              <a:rPr lang="ru-RU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09D4E1F-05F2-480C-913C-6E991D540F43}" type="slidenum">
              <a:rPr lang="ru-RU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9FE58-AA57-403E-86BE-D2308A7F4A9E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2A8D3-B59A-4166-AB36-08D3AB6A545B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000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96542-F764-4337-A0FC-F737C516284B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56350-F840-4BA4-91DD-BF0623B79D71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1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BC886-968B-4454-892E-69BE8AEC7A0A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B2DC5-FE5C-402C-9EF7-0EC6290932BC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153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6A9F5-A355-4E9B-8334-274AC71CF252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9526B-6FE1-4260-B44C-93C617BC3368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909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79319-F06B-4C3F-B96A-8E7DE9DDAC71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C4711-F806-4F72-9B47-EF864AAEFED6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721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2A009-A202-49E4-A64E-2CD1D7D75EFB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2C0B8-BDEB-4A6F-87A2-DD89CF1A3A75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850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D50D6-AD46-46AB-BCE7-ACD00FCC7284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F8B58-423B-48E2-B42B-1D865AF8ADE6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144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5BA65-2A87-4DB6-A71E-47CD92976746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3072C-3451-4180-979C-E3F92EA82F5A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926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89DF-7B11-439A-B7BA-873D252402A1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A977A-6CBB-4DD3-9867-8A1749621D13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763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8F9A0-2383-4E3B-B5A1-82FF6058FFA2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AA8DF-B111-46DD-9A06-22995D378E6A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487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6953B-9178-452F-B057-B5D2B355719D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98DF9-F586-4A01-93F5-4DB8E4F8195B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308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72131BC-4848-4741-9C2B-34C93ACCBC1E}" type="datetimeFigureOut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E9722D-CA8A-4027-9686-9EBBB49A9E39}" type="slidenum">
              <a:rPr lang="ru-RU">
                <a:solidFill>
                  <a:prstClr val="white">
                    <a:shade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1624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hyperlink" Target="http://rq.foto.radikal.ru/0708/29/5b307046530d.jpg" TargetMode="External"/><Relationship Id="rId7" Type="http://schemas.openxmlformats.org/officeDocument/2006/relationships/image" Target="../media/image2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16.jpeg"/><Relationship Id="rId9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ity.live174.ru/store/image/f2_03863-134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emf"/><Relationship Id="rId5" Type="http://schemas.openxmlformats.org/officeDocument/2006/relationships/customXml" Target="../ink/ink2.xml"/><Relationship Id="rId4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://ru.wikipedia.org/wiki/%D0%A4%D0%B0%D0%B9%D0%BB:TheByrds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hyperlink" Target="http://ru.wikipedia.org/wiki/%D0%A4%D0%B0%D0%B9%D0%BB:The_doors.jpg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hyperlink" Target="http://rq.foto.radikal.ru/0708/29/5b307046530d.jpg" TargetMode="Externa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e/e3/Louis_Armstrong_NYWTS.jpg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28728" y="2928934"/>
            <a:ext cx="6429420" cy="156966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Види</a:t>
            </a: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 </a:t>
            </a:r>
            <a:r>
              <a:rPr lang="ru-RU" sz="28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і</a:t>
            </a: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 </a:t>
            </a:r>
            <a:r>
              <a:rPr lang="ru-RU" sz="28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напрями</a:t>
            </a: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 </a:t>
            </a:r>
          </a:p>
          <a:p>
            <a:pPr algn="ctr">
              <a:defRPr/>
            </a:pPr>
            <a:r>
              <a:rPr lang="ru-RU" sz="28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сучасної</a:t>
            </a: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 </a:t>
            </a:r>
            <a:r>
              <a:rPr lang="ru-RU" sz="28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популярної</a:t>
            </a: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 </a:t>
            </a:r>
            <a:r>
              <a:rPr lang="ru-RU" sz="28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музики</a:t>
            </a:r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: </a:t>
            </a:r>
          </a:p>
          <a:p>
            <a:pPr algn="ctr">
              <a:defRPr/>
            </a:pPr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блюз, джаз, рок- </a:t>
            </a:r>
            <a:r>
              <a:rPr lang="ru-RU" sz="20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і</a:t>
            </a:r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 </a:t>
            </a:r>
            <a:r>
              <a:rPr lang="ru-RU" sz="20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поп-музика</a:t>
            </a:r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.  </a:t>
            </a:r>
            <a:r>
              <a:rPr lang="ru-RU" sz="20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Видатні</a:t>
            </a:r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 </a:t>
            </a:r>
            <a:r>
              <a:rPr lang="ru-RU" sz="20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музиканти</a:t>
            </a:r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 </a:t>
            </a:r>
            <a:r>
              <a:rPr lang="ru-RU" sz="20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і</a:t>
            </a:r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 </a:t>
            </a:r>
            <a:r>
              <a:rPr lang="ru-RU" sz="20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співаки</a:t>
            </a:r>
            <a:endParaRPr lang="ru-RU" sz="2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00496" y="5286388"/>
            <a:ext cx="1748684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ru-RU" sz="2400" b="1" dirty="0">
                <a:ln w="5080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Урок  №12</a:t>
            </a:r>
          </a:p>
        </p:txBody>
      </p:sp>
      <p:pic>
        <p:nvPicPr>
          <p:cNvPr id="8" name="Picture 4" descr="PIANO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4572000"/>
            <a:ext cx="21812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2" descr="фортепиано волно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42910" y="285728"/>
            <a:ext cx="8229600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4800" b="1" dirty="0" err="1">
                <a:ln w="6350">
                  <a:noFill/>
                </a:ln>
                <a:solidFill>
                  <a:srgbClr val="4F81BD">
                    <a:lumMod val="50000"/>
                  </a:srgb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Музичні</a:t>
            </a:r>
            <a:r>
              <a:rPr lang="ru-RU" sz="4800" b="1" dirty="0">
                <a:ln w="6350">
                  <a:noFill/>
                </a:ln>
                <a:solidFill>
                  <a:srgbClr val="4F81BD">
                    <a:lumMod val="50000"/>
                  </a:srgb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 </a:t>
            </a:r>
            <a:r>
              <a:rPr lang="ru-RU" sz="4800" b="1" dirty="0" err="1">
                <a:ln w="6350">
                  <a:noFill/>
                </a:ln>
                <a:solidFill>
                  <a:srgbClr val="4F81BD">
                    <a:lumMod val="50000"/>
                  </a:srgb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ритми</a:t>
            </a:r>
            <a:r>
              <a:rPr lang="ru-RU" sz="4800" b="1" dirty="0">
                <a:ln w="6350">
                  <a:noFill/>
                </a:ln>
                <a:solidFill>
                  <a:srgbClr val="4F81BD">
                    <a:lumMod val="50000"/>
                  </a:srgb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 Америки</a:t>
            </a:r>
          </a:p>
        </p:txBody>
      </p:sp>
      <p:pic>
        <p:nvPicPr>
          <p:cNvPr id="2055" name="Picture 11" descr="MCj0390668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02">
            <a:off x="539750" y="1730375"/>
            <a:ext cx="2989263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645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/>
          <a:srcRect b="20817"/>
          <a:stretch>
            <a:fillRect/>
          </a:stretch>
        </p:blipFill>
        <p:spPr bwMode="auto">
          <a:xfrm>
            <a:off x="1428750" y="1285875"/>
            <a:ext cx="6500813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571472" y="4929198"/>
            <a:ext cx="7715304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b="1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Значну роль відіграє аранжування творів, які виконуються оркестром до 20 виконавців.</a:t>
            </a:r>
            <a:r>
              <a:rPr lang="ru-RU" b="1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5643578"/>
            <a:ext cx="7643866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Велику</a:t>
            </a:r>
            <a:r>
              <a:rPr lang="ru-RU" b="1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популярність</a:t>
            </a:r>
            <a:r>
              <a:rPr lang="ru-RU" b="1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здобули</a:t>
            </a:r>
            <a:r>
              <a:rPr lang="ru-RU" b="1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біг-бенди</a:t>
            </a:r>
            <a:r>
              <a:rPr lang="ru-RU" b="1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під</a:t>
            </a:r>
            <a:r>
              <a:rPr lang="ru-RU" b="1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керуванням</a:t>
            </a:r>
            <a:r>
              <a:rPr lang="ru-RU" b="1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b="1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Д. </a:t>
            </a:r>
            <a:r>
              <a:rPr lang="ru-RU" b="1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Еллінгтона</a:t>
            </a:r>
            <a:r>
              <a:rPr lang="ru-RU" b="1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, Б. </a:t>
            </a:r>
            <a:r>
              <a:rPr lang="ru-RU" b="1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Гудмена</a:t>
            </a:r>
            <a:r>
              <a:rPr lang="ru-RU" b="1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, Т. </a:t>
            </a:r>
            <a:r>
              <a:rPr lang="ru-RU" b="1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Дорсі</a:t>
            </a:r>
            <a:r>
              <a:rPr lang="ru-RU" b="1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та </a:t>
            </a:r>
            <a:r>
              <a:rPr lang="ru-RU" b="1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ін</a:t>
            </a:r>
            <a:r>
              <a:rPr lang="ru-RU" b="1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285852" y="0"/>
            <a:ext cx="6786578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4400" b="1" dirty="0" err="1">
                <a:ln w="6350">
                  <a:noFill/>
                </a:ln>
                <a:solidFill>
                  <a:srgbClr val="4F81BD">
                    <a:lumMod val="50000"/>
                  </a:srgb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Біг-бенд</a:t>
            </a:r>
            <a:endParaRPr lang="ru-RU" sz="4400" b="1" dirty="0">
              <a:ln w="6350">
                <a:noFill/>
              </a:ln>
              <a:solidFill>
                <a:srgbClr val="4F81BD">
                  <a:lumMod val="50000"/>
                </a:srgb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0730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3" name="Picture 5" descr="3duke_ellingt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428625"/>
            <a:ext cx="3703638" cy="4537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8139" name="Picture 11" descr="ellington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63" y="2357438"/>
            <a:ext cx="2741612" cy="3776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WordArt 9"/>
          <p:cNvSpPr>
            <a:spLocks noChangeArrowheads="1" noChangeShapeType="1" noTextEdit="1"/>
          </p:cNvSpPr>
          <p:nvPr/>
        </p:nvSpPr>
        <p:spPr bwMode="auto">
          <a:xfrm>
            <a:off x="4429124" y="500042"/>
            <a:ext cx="4214842" cy="12858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4800" b="1" kern="10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/>
              </a:rPr>
              <a:t>ДЮК ЕЛІНГТОН</a:t>
            </a:r>
          </a:p>
          <a:p>
            <a:pPr algn="ctr">
              <a:defRPr/>
            </a:pPr>
            <a:r>
              <a:rPr lang="uk-UA" sz="4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(1899 </a:t>
            </a:r>
            <a:r>
              <a:rPr lang="uk-UA" sz="4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  <a:cs typeface="Calibri"/>
              </a:rPr>
              <a:t>̶</a:t>
            </a:r>
            <a:r>
              <a:rPr lang="uk-UA" sz="4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1974)</a:t>
            </a:r>
            <a:endParaRPr lang="ru-RU" sz="4800" b="1" kern="10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62184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 descr="piano_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071813"/>
            <a:ext cx="3119438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 descr="Картинка 0 из 98210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88" y="4143375"/>
            <a:ext cx="3317875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285852" y="0"/>
            <a:ext cx="6786578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4400" b="1" dirty="0" err="1">
                <a:ln w="6350">
                  <a:noFill/>
                </a:ln>
                <a:solidFill>
                  <a:srgbClr val="4F81BD">
                    <a:lumMod val="50000"/>
                  </a:srgb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Інструменти</a:t>
            </a:r>
            <a:r>
              <a:rPr lang="ru-RU" sz="4400" b="1" dirty="0">
                <a:ln w="6350">
                  <a:noFill/>
                </a:ln>
                <a:solidFill>
                  <a:srgbClr val="4F81BD">
                    <a:lumMod val="50000"/>
                  </a:srgb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 </a:t>
            </a:r>
            <a:r>
              <a:rPr lang="ru-RU" sz="4400" b="1" dirty="0" err="1">
                <a:ln w="6350">
                  <a:noFill/>
                </a:ln>
                <a:solidFill>
                  <a:srgbClr val="4F81BD">
                    <a:lumMod val="50000"/>
                  </a:srgb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біг-бенду</a:t>
            </a:r>
            <a:endParaRPr lang="ru-RU" sz="4400" b="1" dirty="0">
              <a:ln w="6350">
                <a:noFill/>
              </a:ln>
              <a:solidFill>
                <a:srgbClr val="4F81BD">
                  <a:lumMod val="50000"/>
                </a:srgb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Arial"/>
            </a:endParaRPr>
          </a:p>
        </p:txBody>
      </p:sp>
      <p:pic>
        <p:nvPicPr>
          <p:cNvPr id="12" name="Picture 7" descr="3486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674255">
            <a:off x="2597150" y="781050"/>
            <a:ext cx="1955800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 descr="Контрабас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071563"/>
            <a:ext cx="1747838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Бандж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288" y="2428867"/>
            <a:ext cx="1620739" cy="4154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57351" name="Picture 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428750"/>
            <a:ext cx="2928937" cy="260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5" descr="truba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00"/>
            <a:ext cx="332105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Ukulele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97598">
            <a:off x="7028449" y="553409"/>
            <a:ext cx="1380483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57350" name="Picture 6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4572000"/>
            <a:ext cx="234950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1526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10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10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Untitled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3571875"/>
            <a:ext cx="2071687" cy="2989263"/>
          </a:xfrm>
          <a:prstGeom prst="rect">
            <a:avLst/>
          </a:prstGeom>
          <a:noFill/>
          <a:ln w="603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3384550" cy="2538412"/>
          </a:xfrm>
          <a:prstGeom prst="rect">
            <a:avLst/>
          </a:prstGeom>
          <a:noFill/>
          <a:ln w="50800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WordArt 9"/>
          <p:cNvSpPr>
            <a:spLocks noChangeArrowheads="1" noChangeShapeType="1" noTextEdit="1"/>
          </p:cNvSpPr>
          <p:nvPr/>
        </p:nvSpPr>
        <p:spPr bwMode="auto">
          <a:xfrm>
            <a:off x="4429124" y="500042"/>
            <a:ext cx="4214842" cy="12858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4800" b="1" kern="10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/>
              </a:rPr>
              <a:t>ДЖОРДЖ ГЕРШВІН</a:t>
            </a:r>
          </a:p>
          <a:p>
            <a:pPr algn="ctr">
              <a:defRPr/>
            </a:pPr>
            <a:r>
              <a:rPr lang="uk-UA" sz="4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(1893 </a:t>
            </a:r>
            <a:r>
              <a:rPr lang="uk-UA" sz="4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  <a:cs typeface="Calibri"/>
              </a:rPr>
              <a:t>̶</a:t>
            </a:r>
            <a:r>
              <a:rPr lang="uk-UA" sz="4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1937)</a:t>
            </a:r>
            <a:r>
              <a:rPr lang="ru-RU" sz="4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endParaRPr lang="ru-RU" sz="4800" b="1" kern="10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/>
            </a:endParaRPr>
          </a:p>
        </p:txBody>
      </p:sp>
      <p:sp>
        <p:nvSpPr>
          <p:cNvPr id="10" name="WordArt 9"/>
          <p:cNvSpPr>
            <a:spLocks noChangeArrowheads="1" noChangeShapeType="1" noTextEdit="1"/>
          </p:cNvSpPr>
          <p:nvPr/>
        </p:nvSpPr>
        <p:spPr bwMode="auto">
          <a:xfrm>
            <a:off x="571472" y="5786454"/>
            <a:ext cx="4500594" cy="42862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4000" b="1" kern="10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/>
              </a:rPr>
              <a:t>«</a:t>
            </a:r>
            <a:r>
              <a:rPr lang="ru-RU" sz="4000" b="1" kern="10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/>
              </a:rPr>
              <a:t>Рапсодія</a:t>
            </a:r>
            <a:r>
              <a:rPr lang="ru-RU" sz="4000" b="1" kern="10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/>
              </a:rPr>
              <a:t> в </a:t>
            </a:r>
            <a:r>
              <a:rPr lang="ru-RU" sz="4000" b="1" kern="10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/>
              </a:rPr>
              <a:t>блюзових</a:t>
            </a:r>
            <a:r>
              <a:rPr lang="ru-RU" sz="4000" b="1" kern="10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/>
              </a:rPr>
              <a:t> тонах»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3571876"/>
            <a:ext cx="5643602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В основу </a:t>
            </a:r>
            <a:r>
              <a:rPr lang="ru-RU" sz="24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своєї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музики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поклав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негритянську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народну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музику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джазового характеру, </a:t>
            </a:r>
            <a:r>
              <a:rPr lang="ru-RU" sz="24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поєднуючи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її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прийомами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європейської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симфонічної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музики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88" y="2857500"/>
            <a:ext cx="8501062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Times New Roman" pitchFamily="18" charset="0"/>
              </a:rPr>
              <a:t>СТВОРИВ НОВИЙ МУЗИЧНИЙ ЖАНР  </a:t>
            </a:r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/>
                <a:cs typeface="Calibri"/>
              </a:rPr>
              <a:t>̶</a:t>
            </a:r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Times New Roman" pitchFamily="18" charset="0"/>
              </a:rPr>
              <a:t>  СИМФОДЖАЗ.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709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ershv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571625"/>
            <a:ext cx="2446338" cy="2795588"/>
          </a:xfrm>
          <a:prstGeom prst="rect">
            <a:avLst/>
          </a:prstGeom>
          <a:noFill/>
          <a:ln w="57150">
            <a:solidFill>
              <a:srgbClr val="33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Луи Армстронг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1357313"/>
            <a:ext cx="2255837" cy="2928937"/>
          </a:xfrm>
          <a:prstGeom prst="rect">
            <a:avLst/>
          </a:prstGeom>
          <a:noFill/>
          <a:ln w="57150">
            <a:solidFill>
              <a:srgbClr val="33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Дюк Эллингто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14"/>
          <a:stretch>
            <a:fillRect/>
          </a:stretch>
        </p:blipFill>
        <p:spPr bwMode="auto">
          <a:xfrm>
            <a:off x="3500438" y="3429000"/>
            <a:ext cx="2155825" cy="2463800"/>
          </a:xfrm>
          <a:prstGeom prst="rect">
            <a:avLst/>
          </a:prstGeom>
          <a:noFill/>
          <a:ln w="57150">
            <a:solidFill>
              <a:srgbClr val="33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6286500" y="4572000"/>
            <a:ext cx="26273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600" b="1" dirty="0" err="1">
                <a:ln w="1905"/>
                <a:solidFill>
                  <a:srgbClr val="9BBB59">
                    <a:lumMod val="50000"/>
                  </a:srgbClr>
                </a:solidFill>
                <a:latin typeface="Berlin Sans FB" pitchFamily="34" charset="0"/>
              </a:rPr>
              <a:t>Луї</a:t>
            </a:r>
            <a:r>
              <a:rPr lang="ru-RU" sz="1600" b="1" dirty="0">
                <a:ln w="1905"/>
                <a:solidFill>
                  <a:srgbClr val="9BBB59">
                    <a:lumMod val="50000"/>
                  </a:srgbClr>
                </a:solidFill>
                <a:latin typeface="Berlin Sans FB" pitchFamily="34" charset="0"/>
              </a:rPr>
              <a:t> </a:t>
            </a:r>
            <a:r>
              <a:rPr lang="ru-RU" sz="1600" b="1" dirty="0" err="1">
                <a:ln w="1905"/>
                <a:solidFill>
                  <a:srgbClr val="9BBB59">
                    <a:lumMod val="50000"/>
                  </a:srgbClr>
                </a:solidFill>
                <a:latin typeface="Berlin Sans FB" pitchFamily="34" charset="0"/>
              </a:rPr>
              <a:t>Армстронг</a:t>
            </a:r>
            <a:endParaRPr lang="ru-RU" sz="1600" b="1" dirty="0">
              <a:ln w="1905"/>
              <a:solidFill>
                <a:srgbClr val="9BBB59">
                  <a:lumMod val="50000"/>
                </a:srgbClr>
              </a:solidFill>
              <a:latin typeface="Berlin Sans FB" pitchFamily="34" charset="0"/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3571868" y="2786058"/>
            <a:ext cx="19415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 dirty="0" err="1">
                <a:ln w="1905"/>
                <a:solidFill>
                  <a:srgbClr val="9BBB59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erlin Sans FB" pitchFamily="34" charset="0"/>
              </a:rPr>
              <a:t>Дюк</a:t>
            </a:r>
            <a:r>
              <a:rPr lang="ru-RU" b="1" dirty="0">
                <a:ln w="1905"/>
                <a:solidFill>
                  <a:srgbClr val="9BBB59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erlin Sans FB" pitchFamily="34" charset="0"/>
              </a:rPr>
              <a:t> </a:t>
            </a:r>
            <a:r>
              <a:rPr lang="ru-RU" b="1" dirty="0" err="1">
                <a:ln w="1905"/>
                <a:solidFill>
                  <a:srgbClr val="9BBB59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erlin Sans FB" pitchFamily="34" charset="0"/>
              </a:rPr>
              <a:t>Еллінгтон</a:t>
            </a:r>
            <a:endParaRPr lang="ru-RU" b="1" dirty="0">
              <a:ln w="1905"/>
              <a:solidFill>
                <a:srgbClr val="9BBB59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erlin Sans FB" pitchFamily="34" charset="0"/>
            </a:endParaRP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500034" y="4714884"/>
            <a:ext cx="23574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 dirty="0">
                <a:ln w="1905"/>
                <a:solidFill>
                  <a:srgbClr val="9BBB59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Джордж </a:t>
            </a:r>
            <a:r>
              <a:rPr lang="ru-RU" b="1" dirty="0" err="1">
                <a:ln w="1905"/>
                <a:solidFill>
                  <a:srgbClr val="9BBB59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Гершвін</a:t>
            </a:r>
            <a:endParaRPr lang="ru-RU" b="1" dirty="0">
              <a:ln w="1905"/>
              <a:solidFill>
                <a:srgbClr val="9BBB59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ru-RU" sz="44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ДЖАЗОВІ КОМПОЗИТОРИ</a:t>
            </a:r>
          </a:p>
        </p:txBody>
      </p:sp>
    </p:spTree>
    <p:extLst>
      <p:ext uri="{BB962C8B-B14F-4D97-AF65-F5344CB8AC3E}">
        <p14:creationId xmlns:p14="http://schemas.microsoft.com/office/powerpoint/2010/main" val="3878447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Элла Фитцжеральд. Краткая биография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1214422"/>
            <a:ext cx="3143297" cy="24815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785813" y="4714875"/>
            <a:ext cx="200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>
                <a:solidFill>
                  <a:srgbClr val="993300"/>
                </a:solidFill>
                <a:latin typeface="Berlin Sans FB" pitchFamily="34" charset="0"/>
              </a:rPr>
              <a:t>Бенні Гудмен</a:t>
            </a:r>
            <a:r>
              <a:rPr lang="ru-RU" sz="3200" b="1" i="1">
                <a:solidFill>
                  <a:srgbClr val="800000"/>
                </a:solidFill>
                <a:latin typeface="Modern No. 20" pitchFamily="18" charset="0"/>
              </a:rPr>
              <a:t>                            </a:t>
            </a:r>
          </a:p>
        </p:txBody>
      </p:sp>
      <p:pic>
        <p:nvPicPr>
          <p:cNvPr id="16388" name="Picture 4" descr="Бенни Гудмен"/>
          <p:cNvPicPr>
            <a:picLocks noChangeAspect="1" noChangeArrowheads="1"/>
          </p:cNvPicPr>
          <p:nvPr/>
        </p:nvPicPr>
        <p:blipFill>
          <a:blip r:embed="rId5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143125"/>
            <a:ext cx="2286000" cy="2786063"/>
          </a:xfrm>
          <a:prstGeom prst="rect">
            <a:avLst/>
          </a:prstGeom>
          <a:noFill/>
          <a:ln w="57150">
            <a:solidFill>
              <a:srgbClr val="99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5786438" y="3857625"/>
            <a:ext cx="27146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>
                <a:solidFill>
                  <a:srgbClr val="800000"/>
                </a:solidFill>
                <a:latin typeface="Berlin Sans FB" pitchFamily="34" charset="0"/>
              </a:rPr>
              <a:t>Елла Фіцджеральд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ru-RU" sz="44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ДЖАЗОВІ ВИКОНАВЦІ</a:t>
            </a:r>
          </a:p>
        </p:txBody>
      </p:sp>
      <p:pic>
        <p:nvPicPr>
          <p:cNvPr id="9" name="Picture 2" descr="http://www.peoples.ru/art/music/national/mahalia_jackson/jackson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1500174"/>
            <a:ext cx="2065208" cy="3028971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sp>
        <p:nvSpPr>
          <p:cNvPr id="10" name="Прямоугольник 9"/>
          <p:cNvSpPr/>
          <p:nvPr/>
        </p:nvSpPr>
        <p:spPr>
          <a:xfrm>
            <a:off x="3214678" y="4643446"/>
            <a:ext cx="2786082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Махалія</a:t>
            </a:r>
            <a:r>
              <a:rPr lang="ru-RU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 Джексон (</a:t>
            </a:r>
            <a:r>
              <a:rPr lang="ru-RU" sz="20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спіричуелз</a:t>
            </a:r>
            <a:r>
              <a:rPr lang="ru-RU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)</a:t>
            </a: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14282" y="5500702"/>
            <a:ext cx="850109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До класики світового джазу ввійшли такі прославлені імена, як Луї </a:t>
            </a:r>
            <a:r>
              <a:rPr lang="uk-UA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Армстронг</a:t>
            </a:r>
            <a:r>
              <a:rPr lang="uk-UA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, </a:t>
            </a:r>
            <a:r>
              <a:rPr lang="uk-UA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Махалія</a:t>
            </a:r>
            <a:r>
              <a:rPr lang="uk-UA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 Джексон, Елла </a:t>
            </a:r>
            <a:r>
              <a:rPr lang="uk-UA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Фіцжеральд</a:t>
            </a:r>
            <a:r>
              <a:rPr lang="uk-UA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, </a:t>
            </a:r>
            <a:r>
              <a:rPr lang="uk-UA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Бенні</a:t>
            </a:r>
            <a:r>
              <a:rPr lang="uk-UA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uk-UA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Гудмен</a:t>
            </a:r>
            <a:r>
              <a:rPr lang="uk-UA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, Чарлі Паркер, </a:t>
            </a:r>
            <a:r>
              <a:rPr lang="uk-UA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Бессі</a:t>
            </a:r>
            <a:r>
              <a:rPr lang="uk-UA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 Сміт, Біллі </a:t>
            </a:r>
            <a:r>
              <a:rPr lang="uk-UA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Холлідей</a:t>
            </a:r>
            <a:r>
              <a:rPr lang="uk-UA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, </a:t>
            </a:r>
            <a:r>
              <a:rPr lang="uk-UA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Глен</a:t>
            </a:r>
            <a:r>
              <a:rPr lang="uk-UA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 Міллер.</a:t>
            </a:r>
            <a:endParaRPr lang="uk-UA" sz="28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317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dirty="0" smtClean="0">
                <a:solidFill>
                  <a:schemeClr val="folHlink"/>
                </a:solidFill>
              </a:rPr>
              <a:t>Напрями джазу</a:t>
            </a:r>
            <a:endParaRPr lang="uk-UA" dirty="0">
              <a:solidFill>
                <a:schemeClr val="folHlink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472" y="1285860"/>
            <a:ext cx="7358114" cy="2786082"/>
          </a:xfrm>
          <a:ln>
            <a:miter lim="800000"/>
            <a:headEnd/>
            <a:tailEnd/>
          </a:ln>
          <a:extLst/>
        </p:spPr>
        <p:txBody>
          <a:bodyPr>
            <a:normAutofit lnSpcReduction="1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Blip>
                <a:blip r:embed="rId2"/>
              </a:buBlip>
              <a:defRPr/>
            </a:pPr>
            <a:r>
              <a:rPr lang="uk-U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Ранній джаз (хот-джаз (гарячий джаз)).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Blip>
                <a:blip r:embed="rId2"/>
              </a:buBlip>
              <a:defRPr/>
            </a:pPr>
            <a:r>
              <a:rPr lang="uk-U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Холодний джаз (</a:t>
            </a:r>
            <a:r>
              <a:rPr lang="uk-UA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кул-джаз</a:t>
            </a:r>
            <a:r>
              <a:rPr lang="uk-U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).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Blip>
                <a:blip r:embed="rId2"/>
              </a:buBlip>
              <a:defRPr/>
            </a:pPr>
            <a:r>
              <a:rPr lang="uk-U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Світ-джаз (солодкий джаз).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Blip>
                <a:blip r:embed="rId2"/>
              </a:buBlip>
              <a:defRPr/>
            </a:pPr>
            <a:r>
              <a:rPr lang="uk-UA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Бі-боп</a:t>
            </a:r>
            <a:r>
              <a:rPr lang="uk-U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(нервовий джаз).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Blip>
                <a:blip r:embed="rId2"/>
              </a:buBlip>
              <a:defRPr/>
            </a:pPr>
            <a:r>
              <a:rPr lang="uk-U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Симфоджаз.</a:t>
            </a:r>
            <a:endParaRPr lang="uk-U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6" descr="COMBO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2571750"/>
            <a:ext cx="2700338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28596" y="4768852"/>
            <a:ext cx="8229600" cy="1660544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indent="357188" algn="just">
              <a:buClr>
                <a:prstClr val="white">
                  <a:shade val="95000"/>
                </a:prstClr>
              </a:buClr>
              <a:buSzPct val="65000"/>
              <a:defRPr/>
            </a:pPr>
            <a:r>
              <a:rPr lang="uk-UA" sz="20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І</a:t>
            </a:r>
            <a:r>
              <a:rPr lang="uk-UA" sz="1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з джазом пов’язане виникнення такого поняття, як масова культура. </a:t>
            </a:r>
          </a:p>
          <a:p>
            <a:pPr indent="357188" algn="just">
              <a:buClr>
                <a:prstClr val="white">
                  <a:shade val="95000"/>
                </a:prstClr>
              </a:buClr>
              <a:buSzPct val="65000"/>
              <a:defRPr/>
            </a:pPr>
            <a:endParaRPr lang="uk-UA" sz="1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indent="357188" algn="just">
              <a:buClr>
                <a:prstClr val="white">
                  <a:shade val="95000"/>
                </a:prstClr>
              </a:buClr>
              <a:buSzPct val="65000"/>
              <a:defRPr/>
            </a:pPr>
            <a:r>
              <a:rPr lang="uk-UA" sz="20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в</a:t>
            </a:r>
            <a:r>
              <a:rPr lang="uk-UA" sz="1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ін дав початок </a:t>
            </a:r>
            <a:r>
              <a:rPr lang="uk-UA" sz="1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ритм-енд-блюзу</a:t>
            </a:r>
            <a:r>
              <a:rPr lang="uk-UA" sz="1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, рок-н-ролу, який відкрив дорогу багатьом співакам, таким  як  </a:t>
            </a:r>
            <a:r>
              <a:rPr lang="uk-UA" sz="1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елвіс</a:t>
            </a:r>
            <a:r>
              <a:rPr lang="uk-UA" sz="1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1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Преслі</a:t>
            </a:r>
            <a:r>
              <a:rPr lang="uk-UA" sz="1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та ін.</a:t>
            </a:r>
          </a:p>
          <a:p>
            <a:pPr indent="357188" algn="just">
              <a:buClr>
                <a:prstClr val="white">
                  <a:shade val="95000"/>
                </a:prstClr>
              </a:buClr>
              <a:buSzPct val="65000"/>
              <a:defRPr/>
            </a:pPr>
            <a:endParaRPr lang="uk-UA" sz="1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indent="357188" algn="just">
              <a:buClr>
                <a:prstClr val="white">
                  <a:shade val="95000"/>
                </a:prstClr>
              </a:buClr>
              <a:buSzPct val="65000"/>
              <a:defRPr/>
            </a:pPr>
            <a:r>
              <a:rPr lang="uk-UA" sz="1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uk-UA" sz="22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Р</a:t>
            </a:r>
            <a:r>
              <a:rPr lang="uk-UA" sz="1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ок», «</a:t>
            </a:r>
            <a:r>
              <a:rPr lang="uk-UA" sz="1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фанк</a:t>
            </a:r>
            <a:r>
              <a:rPr lang="uk-UA" sz="1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», «</a:t>
            </a:r>
            <a:r>
              <a:rPr lang="uk-UA" sz="1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соул</a:t>
            </a:r>
            <a:r>
              <a:rPr lang="uk-UA" sz="1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», естрадна музика, </a:t>
            </a:r>
            <a:r>
              <a:rPr lang="uk-UA" sz="1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музика</a:t>
            </a:r>
            <a:r>
              <a:rPr lang="uk-UA" sz="1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кіно і </a:t>
            </a:r>
            <a:r>
              <a:rPr lang="uk-UA" sz="1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телеБачення</a:t>
            </a:r>
            <a:r>
              <a:rPr lang="uk-UA" sz="1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взяли багато  елементів джазу.</a:t>
            </a:r>
          </a:p>
        </p:txBody>
      </p:sp>
    </p:spTree>
    <p:extLst>
      <p:ext uri="{BB962C8B-B14F-4D97-AF65-F5344CB8AC3E}">
        <p14:creationId xmlns:p14="http://schemas.microsoft.com/office/powerpoint/2010/main" val="39746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714480" y="142852"/>
            <a:ext cx="5143536" cy="1000108"/>
          </a:xfrm>
          <a:prstGeom prst="rect">
            <a:avLst/>
          </a:prstGeom>
        </p:spPr>
        <p:txBody>
          <a:bodyPr anchor="ctr">
            <a:normAutofit fontScale="85000" lnSpcReduction="1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6600" b="1" dirty="0">
                <a:ln w="6350">
                  <a:noFill/>
                </a:ln>
                <a:gradFill>
                  <a:gsLst>
                    <a:gs pos="0">
                      <a:srgbClr val="4F81BD">
                        <a:tint val="73000"/>
                        <a:satMod val="145000"/>
                      </a:srgbClr>
                    </a:gs>
                    <a:gs pos="73000">
                      <a:srgbClr val="4F81BD">
                        <a:tint val="73000"/>
                        <a:satMod val="145000"/>
                      </a:srgbClr>
                    </a:gs>
                    <a:gs pos="100000">
                      <a:srgbClr val="4F81BD">
                        <a:tint val="83000"/>
                        <a:satMod val="143000"/>
                      </a:srgb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РОК-МУЗИКА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1428736"/>
            <a:ext cx="7715304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Рок </a:t>
            </a:r>
            <a:r>
              <a:rPr lang="ru-RU" sz="28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є</a:t>
            </a: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особливим</a:t>
            </a: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субкультурним</a:t>
            </a: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явищем</a:t>
            </a: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; </a:t>
            </a:r>
            <a:r>
              <a:rPr lang="ru-RU" sz="28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такі</a:t>
            </a: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субкультури</a:t>
            </a: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як </a:t>
            </a:r>
            <a:r>
              <a:rPr lang="ru-RU" sz="28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моди</a:t>
            </a: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хіпі</a:t>
            </a: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панки, </a:t>
            </a:r>
            <a:r>
              <a:rPr lang="ru-RU" sz="28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металісти</a:t>
            </a: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готи</a:t>
            </a: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емо</a:t>
            </a: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нерозривно</a:t>
            </a: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пов’язані</a:t>
            </a: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з</a:t>
            </a: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певними</a:t>
            </a: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жанрами </a:t>
            </a:r>
            <a:r>
              <a:rPr lang="ru-RU" sz="28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рок-музики</a:t>
            </a:r>
            <a:r>
              <a:rPr lang="ru-RU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3786190"/>
            <a:ext cx="8143932" cy="2308324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defRPr/>
            </a:pP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Рок-музика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має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велику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кількість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напрямів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легких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жанрів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таких як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танцювальний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рок-н-рол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поп-рок,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бритпоп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 до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брутальних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агресивних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жанрів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 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Calibri"/>
              </a:rPr>
              <a:t>̶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дет-металу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грайндкору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Зміст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пісень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варіюється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легкого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невимушеного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похмурого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глибокого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й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філософського</a:t>
            </a: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57095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14356"/>
            <a:ext cx="8001056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РОК-Н-РОЛ </a:t>
            </a:r>
            <a:r>
              <a:rPr lang="uk-U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̶  </a:t>
            </a:r>
            <a:r>
              <a:rPr lang="uk-UA" sz="2000" b="1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стиль популярної музики, що народився в 1950-х роках у США, є раннім етапом розвитку рок-музики. Також танець, що виконується під музику рок-н-ролу, </a:t>
            </a:r>
            <a:br>
              <a:rPr lang="uk-UA" sz="2000" b="1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</a:br>
            <a:r>
              <a:rPr lang="uk-UA" sz="2000" b="1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й музична композиція в стилі рок-н-ролу. </a:t>
            </a:r>
            <a:endParaRPr lang="ru-RU" sz="2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68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00034" y="714356"/>
            <a:ext cx="8001056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k-UA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РОКАБІЛІ</a:t>
            </a:r>
            <a:r>
              <a:rPr lang="en-US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̶  </a:t>
            </a:r>
            <a:r>
              <a:rPr lang="ru-RU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різновид</a:t>
            </a:r>
            <a:r>
              <a:rPr lang="ru-RU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рок-н-ролу</a:t>
            </a:r>
            <a:r>
              <a:rPr lang="ru-RU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що</a:t>
            </a:r>
            <a:r>
              <a:rPr lang="ru-RU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мав</a:t>
            </a:r>
            <a:r>
              <a:rPr lang="ru-RU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сильний</a:t>
            </a:r>
            <a:r>
              <a:rPr lang="ru-RU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вплив</a:t>
            </a:r>
            <a:r>
              <a:rPr lang="ru-RU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кантрі</a:t>
            </a:r>
            <a:r>
              <a:rPr lang="ru-RU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й</a:t>
            </a:r>
            <a:r>
              <a:rPr lang="ru-RU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блюзу </a:t>
            </a:r>
            <a:r>
              <a:rPr lang="ru-RU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й</a:t>
            </a:r>
            <a:r>
              <a:rPr lang="ru-RU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орієнтований</a:t>
            </a:r>
            <a:r>
              <a:rPr lang="ru-RU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на «</a:t>
            </a:r>
            <a:r>
              <a:rPr lang="ru-RU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білу</a:t>
            </a:r>
            <a:r>
              <a:rPr lang="ru-RU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» </a:t>
            </a:r>
            <a:r>
              <a:rPr lang="ru-RU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публіку</a:t>
            </a:r>
            <a:r>
              <a:rPr lang="ru-RU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. Стиль  </a:t>
            </a:r>
            <a:r>
              <a:rPr lang="ru-RU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рокабілі</a:t>
            </a:r>
            <a:r>
              <a:rPr lang="ru-RU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є</a:t>
            </a:r>
            <a:r>
              <a:rPr lang="ru-RU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прародителем </a:t>
            </a:r>
            <a:r>
              <a:rPr lang="ru-RU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сучасного</a:t>
            </a:r>
            <a:r>
              <a:rPr lang="ru-RU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року. </a:t>
            </a:r>
            <a:endParaRPr lang="ru-RU" sz="2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885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988"/>
            <a:ext cx="8570913" cy="683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3" name="Line 7"/>
          <p:cNvSpPr>
            <a:spLocks noChangeShapeType="1"/>
          </p:cNvSpPr>
          <p:nvPr/>
        </p:nvSpPr>
        <p:spPr bwMode="auto">
          <a:xfrm flipH="1" flipV="1">
            <a:off x="5795963" y="2565400"/>
            <a:ext cx="360362" cy="21590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3059113" y="5805488"/>
            <a:ext cx="2160587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b="1">
                <a:solidFill>
                  <a:prstClr val="white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</a:t>
            </a:r>
            <a:r>
              <a:rPr lang="ru-RU" sz="1200">
                <a:solidFill>
                  <a:prstClr val="white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МОУ  СОШ   </a:t>
            </a:r>
          </a:p>
          <a:p>
            <a:pPr>
              <a:defRPr/>
            </a:pPr>
            <a:r>
              <a:rPr lang="ru-RU" sz="1200">
                <a:solidFill>
                  <a:prstClr val="white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Уршельская средняя школа</a:t>
            </a:r>
          </a:p>
          <a:p>
            <a:pPr>
              <a:defRPr/>
            </a:pPr>
            <a:r>
              <a:rPr lang="ru-RU" sz="1200">
                <a:solidFill>
                  <a:prstClr val="white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Чиркунова О. В.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26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915025" y="4929188"/>
              <a:ext cx="736600" cy="28575"/>
            </p14:xfrm>
          </p:contentPart>
        </mc:Choice>
        <mc:Fallback>
          <p:pic>
            <p:nvPicPr>
              <p:cNvPr id="1026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97384" y="4911464"/>
                <a:ext cx="771882" cy="640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027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5607050" y="2457450"/>
              <a:ext cx="493713" cy="1588"/>
            </p14:xfrm>
          </p:contentPart>
        </mc:Choice>
        <mc:Fallback>
          <p:pic>
            <p:nvPicPr>
              <p:cNvPr id="1027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89405" y="2379638"/>
                <a:ext cx="529004" cy="15721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83365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0.16806 L 8.33333E-7 5.55556E-6 " pathEditMode="relative" ptsTypes="AA">
                                      <p:cBhvr>
                                        <p:cTn id="13" dur="2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14356"/>
            <a:ext cx="8001056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СЕРФ-РОК</a:t>
            </a:r>
            <a:r>
              <a:rPr lang="uk-U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̶ популярна американська музика початку 60-х років </a:t>
            </a:r>
            <a:r>
              <a:rPr lang="en-US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XX </a:t>
            </a:r>
            <a:r>
              <a:rPr lang="uk-U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століття, споконвічно пляжна, тобто для курортників і особливо для </a:t>
            </a:r>
            <a:r>
              <a:rPr lang="uk-UA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серферів</a:t>
            </a:r>
            <a:r>
              <a:rPr lang="uk-U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. Музика переважно інструментальна, початком </a:t>
            </a:r>
            <a:r>
              <a:rPr lang="uk-UA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серфу</a:t>
            </a:r>
            <a:r>
              <a:rPr lang="uk-U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вважається оригінальний гітарний стиль </a:t>
            </a:r>
            <a:r>
              <a:rPr lang="uk-UA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Діка</a:t>
            </a:r>
            <a:r>
              <a:rPr lang="uk-U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Дейла. </a:t>
            </a:r>
            <a:endParaRPr lang="ru-RU" sz="2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13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14356"/>
            <a:ext cx="8001056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2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БЛЮЗ-РОК</a:t>
            </a:r>
            <a:r>
              <a:rPr lang="uk-UA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̶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гібридний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музичний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жанр,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різновид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рок-музики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що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поєднує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елементи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стилів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блюзу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і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рок-н-ролу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Музичний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історик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П’єро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Скаруффі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назвав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його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«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ритм-н-блюз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у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виконанні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білих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європейських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музикантів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4146079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714356"/>
            <a:ext cx="8358246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k-UA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ФОЛК-РОК</a:t>
            </a:r>
            <a:r>
              <a:rPr lang="uk-U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uk-U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̶</a:t>
            </a:r>
            <a:r>
              <a:rPr lang="uk-U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uk-UA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музичний жанр, що поєднує елементи фольклорної й рок-музики. Першою </a:t>
            </a:r>
            <a:r>
              <a:rPr lang="uk-UA" sz="20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фолк-роковою</a:t>
            </a:r>
            <a:r>
              <a:rPr lang="uk-UA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піснею була американська народна «</a:t>
            </a:r>
            <a:r>
              <a:rPr lang="en-US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House of the Rising Sun», </a:t>
            </a:r>
            <a:r>
              <a:rPr lang="uk-UA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виконана британською рок-групою </a:t>
            </a:r>
            <a:r>
              <a:rPr lang="en-US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The Animals </a:t>
            </a:r>
            <a:r>
              <a:rPr lang="uk-UA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 1964 році. Музика </a:t>
            </a:r>
            <a:br>
              <a:rPr lang="uk-UA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The Beatles </a:t>
            </a:r>
            <a:r>
              <a:rPr lang="uk-UA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впливає на каліфорнійську групу </a:t>
            </a:r>
            <a:r>
              <a:rPr lang="en-US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The </a:t>
            </a:r>
            <a:r>
              <a:rPr lang="en-US" sz="20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Byrds</a:t>
            </a:r>
            <a:r>
              <a:rPr lang="en-US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uk-UA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яка </a:t>
            </a:r>
            <a:br>
              <a:rPr lang="uk-UA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 1965 році й засновує американський </a:t>
            </a:r>
            <a:r>
              <a:rPr lang="uk-UA" sz="20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фолк-рок</a:t>
            </a:r>
            <a:r>
              <a:rPr lang="uk-UA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. </a:t>
            </a:r>
            <a:endParaRPr lang="ru-RU" sz="2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563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4"/>
            <a:ext cx="8429684" cy="1815882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defRPr/>
            </a:pPr>
            <a:r>
              <a:rPr lang="uk-UA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ХАРД-РОК </a:t>
            </a:r>
            <a:r>
              <a:rPr lang="uk-UA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̶ жанр рок-музики зі специфічним звучанням електрогітари й центральною роллю соло-гітариста. Розквіт почався з груп </a:t>
            </a:r>
            <a:r>
              <a:rPr lang="en-US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Deep Purple, Black Sabbath </a:t>
            </a:r>
            <a:r>
              <a:rPr lang="uk-UA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 </a:t>
            </a:r>
            <a:r>
              <a:rPr lang="en-US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Led Zeppelin. </a:t>
            </a:r>
            <a:r>
              <a:rPr lang="uk-UA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Термін «</a:t>
            </a:r>
            <a:r>
              <a:rPr lang="uk-UA" sz="20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хард-рок</a:t>
            </a:r>
            <a:r>
              <a:rPr lang="uk-UA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 використовують як синонім для «важких» жанрів: </a:t>
            </a:r>
            <a:r>
              <a:rPr lang="uk-UA" sz="20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хеві-метал</a:t>
            </a:r>
            <a:r>
              <a:rPr lang="uk-UA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uk-UA" sz="20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гранж</a:t>
            </a:r>
            <a:r>
              <a:rPr lang="uk-UA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і т. п. </a:t>
            </a:r>
            <a:endParaRPr lang="ru-RU" sz="2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97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4"/>
            <a:ext cx="8429684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b="1" cap="all" dirty="0">
                <a:ln w="1905"/>
                <a:solidFill>
                  <a:srgbClr val="F7964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Альтернативний рок</a:t>
            </a:r>
            <a:r>
              <a:rPr lang="en-US" sz="2000" b="1" dirty="0">
                <a:ln w="1905"/>
                <a:solidFill>
                  <a:srgbClr val="F7964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>
                <a:ln w="1905"/>
                <a:solidFill>
                  <a:srgbClr val="F7964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̶</a:t>
            </a:r>
            <a:r>
              <a:rPr lang="en-US" sz="2000" b="1" dirty="0">
                <a:ln w="1905"/>
                <a:solidFill>
                  <a:srgbClr val="F7964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000" b="1" dirty="0">
                <a:ln w="1905"/>
                <a:solidFill>
                  <a:srgbClr val="F7964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термін, під яким розуміють різні жанри рок-музики, що протиставляють себе традиційним. Термін </a:t>
            </a:r>
            <a:r>
              <a:rPr lang="uk-UA" sz="2000" b="1" dirty="0" err="1">
                <a:ln w="1905"/>
                <a:solidFill>
                  <a:srgbClr val="F7964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з</a:t>
            </a:r>
            <a:r>
              <a:rPr lang="uk-UA" sz="2000" b="1" dirty="0" err="1">
                <a:ln w="1905"/>
                <a:solidFill>
                  <a:srgbClr val="F7964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ʼ</a:t>
            </a:r>
            <a:r>
              <a:rPr lang="uk-UA" sz="2000" b="1" dirty="0" err="1">
                <a:ln w="1905"/>
                <a:solidFill>
                  <a:srgbClr val="F7964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явився</a:t>
            </a:r>
            <a:r>
              <a:rPr lang="uk-UA" sz="2000" b="1" dirty="0">
                <a:ln w="1905"/>
                <a:solidFill>
                  <a:srgbClr val="F7964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у 1980-ті рр. і охоплював безліч жанрів, що беруть свій початок у панк-року, </a:t>
            </a:r>
            <a:r>
              <a:rPr lang="uk-UA" sz="2000" b="1" dirty="0" err="1">
                <a:ln w="1905"/>
                <a:solidFill>
                  <a:srgbClr val="F7964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постпанку</a:t>
            </a:r>
            <a:r>
              <a:rPr lang="uk-UA" sz="2000" b="1" dirty="0">
                <a:ln w="1905"/>
                <a:solidFill>
                  <a:srgbClr val="F7964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та ін. </a:t>
            </a:r>
            <a:endParaRPr lang="ru-RU" sz="2400" b="1" dirty="0">
              <a:ln w="1905"/>
              <a:solidFill>
                <a:srgbClr val="F7964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293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4"/>
            <a:ext cx="8429684" cy="18774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cap="all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Психоделічний</a:t>
            </a:r>
            <a:r>
              <a:rPr lang="ru-RU" sz="3600" b="1" cap="all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рок</a:t>
            </a:r>
            <a:r>
              <a:rPr lang="en-US" sz="3600" b="1" cap="all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cap="all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504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cap="all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504D">
                    <a:lumMod val="75000"/>
                  </a:srgbClr>
                </a:solidFill>
                <a:latin typeface="Calibri"/>
                <a:cs typeface="Calibri"/>
              </a:rPr>
              <a:t>̶</a:t>
            </a:r>
            <a:r>
              <a:rPr lang="en-US" sz="3600" b="1" cap="all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504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cap="all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складна,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експресивна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музика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яка сильно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впливає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на слухача.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Пов'язаний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зі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вживанням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психоделіків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як слухачами, так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і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музикантами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психоделічний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рок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імітує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дію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галюциногенів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. Для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цього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використовуються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спеціальні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ефекти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під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час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виконання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музики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.</a:t>
            </a:r>
            <a:r>
              <a:rPr lang="uk-U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http://upload.wikimedia.org/wikipedia/ru/thumb/1/12/TheByrds.jpg/220px-TheByrds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2571744"/>
            <a:ext cx="2928958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6628" name="Прямоугольник 3"/>
          <p:cNvSpPr>
            <a:spLocks noChangeArrowheads="1"/>
          </p:cNvSpPr>
          <p:nvPr/>
        </p:nvSpPr>
        <p:spPr bwMode="auto">
          <a:xfrm>
            <a:off x="1357313" y="5072063"/>
            <a:ext cx="2500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200">
                <a:solidFill>
                  <a:srgbClr val="1F497D"/>
                </a:solidFill>
                <a:latin typeface="Arial" charset="0"/>
                <a:cs typeface="Arial" charset="0"/>
              </a:rPr>
              <a:t>The Byrds.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200">
                <a:solidFill>
                  <a:srgbClr val="1F497D"/>
                </a:solidFill>
                <a:latin typeface="Arial" charset="0"/>
                <a:cs typeface="Arial" charset="0"/>
              </a:rPr>
              <a:t>Праворуч  Роджер Мак-Гуїнн</a:t>
            </a:r>
          </a:p>
        </p:txBody>
      </p:sp>
      <p:sp>
        <p:nvSpPr>
          <p:cNvPr id="26629" name="Прямоугольник 4"/>
          <p:cNvSpPr>
            <a:spLocks noChangeArrowheads="1"/>
          </p:cNvSpPr>
          <p:nvPr/>
        </p:nvSpPr>
        <p:spPr bwMode="auto">
          <a:xfrm>
            <a:off x="5572125" y="5072063"/>
            <a:ext cx="2214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200">
                <a:solidFill>
                  <a:srgbClr val="1F497D"/>
                </a:solidFill>
                <a:latin typeface="Arial" charset="0"/>
                <a:cs typeface="Arial" charset="0"/>
              </a:rPr>
              <a:t>The Doors.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200">
                <a:solidFill>
                  <a:srgbClr val="1F497D"/>
                </a:solidFill>
                <a:latin typeface="Arial" charset="0"/>
                <a:cs typeface="Arial" charset="0"/>
              </a:rPr>
              <a:t>Попереду  Джим Моррісон</a:t>
            </a:r>
          </a:p>
        </p:txBody>
      </p:sp>
      <p:pic>
        <p:nvPicPr>
          <p:cNvPr id="6" name="Рисунок 5" descr="http://upload.wikimedia.org/wikipedia/ru/thumb/c/c7/The_doors.jpg/220px-The_doors.jp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2500306"/>
            <a:ext cx="2810515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60061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4"/>
            <a:ext cx="8429684" cy="18774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ХЕВІ-МЕТАЛ</a:t>
            </a:r>
            <a:r>
              <a:rPr lang="uk-UA" sz="2400" b="1" dirty="0">
                <a:ln w="1905"/>
                <a:solidFill>
                  <a:srgbClr val="4BACC6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000" b="1" dirty="0">
                <a:ln w="1905"/>
                <a:solidFill>
                  <a:srgbClr val="4BACC6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(важкий метал)  ̶  жанр рок-музики, який дав початок усій «металевій» музиці. Цим терміном називають «класичний» метал, який був створений групами </a:t>
            </a:r>
            <a:r>
              <a:rPr lang="en-US" sz="2000" b="1" dirty="0">
                <a:ln w="1905"/>
                <a:solidFill>
                  <a:srgbClr val="4BACC6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Black Sabbath </a:t>
            </a:r>
            <a:r>
              <a:rPr lang="uk-UA" sz="2000" b="1" dirty="0">
                <a:ln w="1905"/>
                <a:solidFill>
                  <a:srgbClr val="4BACC6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uk-UA" sz="2000" b="1" dirty="0">
                <a:ln w="1905"/>
                <a:solidFill>
                  <a:srgbClr val="4BACC6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2000" b="1" dirty="0">
                <a:ln w="1905"/>
                <a:solidFill>
                  <a:srgbClr val="4BACC6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і </a:t>
            </a:r>
            <a:r>
              <a:rPr lang="en-US" sz="2000" b="1" dirty="0">
                <a:ln w="1905"/>
                <a:solidFill>
                  <a:srgbClr val="4BACC6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Judas Priest. </a:t>
            </a:r>
            <a:r>
              <a:rPr lang="uk-UA" sz="2000" b="1" dirty="0">
                <a:ln w="1905"/>
                <a:solidFill>
                  <a:srgbClr val="4BACC6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Назва «</a:t>
            </a:r>
            <a:r>
              <a:rPr lang="en-US" sz="2000" b="1" dirty="0">
                <a:ln w="1905"/>
                <a:solidFill>
                  <a:srgbClr val="4BACC6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heavy metal» </a:t>
            </a:r>
            <a:r>
              <a:rPr lang="uk-UA" sz="2000" b="1" dirty="0">
                <a:ln w="1905"/>
                <a:solidFill>
                  <a:srgbClr val="4BACC6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виникла в середовищі хіпі </a:t>
            </a:r>
            <a:br>
              <a:rPr lang="uk-UA" sz="2000" b="1" dirty="0">
                <a:ln w="1905"/>
                <a:solidFill>
                  <a:srgbClr val="4BACC6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2000" b="1" dirty="0">
                <a:ln w="1905"/>
                <a:solidFill>
                  <a:srgbClr val="4BACC6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й бітників. </a:t>
            </a:r>
            <a:endParaRPr lang="ru-RU" sz="2400" b="1" dirty="0">
              <a:ln w="1905"/>
              <a:solidFill>
                <a:srgbClr val="4BACC6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31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4"/>
            <a:ext cx="8429684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ПАНК-РОК  </a:t>
            </a:r>
            <a:r>
              <a:rPr lang="uk-UA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̶</a:t>
            </a:r>
            <a:r>
              <a:rPr lang="uk-UA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uk-UA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жанр рок-музики, що виник у середині 1970-х років у США на знак соціального протесту і неприйняття тодішніх форм року. Йому притаманна нарочито примітивна гра й завзятість раннього рок-н-ролу. Панк-рок має різновиди: мелодійний і легкий </a:t>
            </a:r>
            <a:r>
              <a:rPr lang="uk-UA" sz="20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поп-панк</a:t>
            </a:r>
            <a:r>
              <a:rPr lang="uk-UA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агресивний </a:t>
            </a:r>
            <a:r>
              <a:rPr lang="uk-UA" sz="20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хардкор</a:t>
            </a:r>
            <a:r>
              <a:rPr lang="uk-UA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а також комбінації з іншими жанрами — </a:t>
            </a:r>
            <a:r>
              <a:rPr lang="uk-UA" sz="20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ска-панк</a:t>
            </a:r>
            <a:r>
              <a:rPr lang="uk-UA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, що й став великим жанром </a:t>
            </a:r>
            <a:r>
              <a:rPr lang="uk-UA" sz="20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постпанк</a:t>
            </a:r>
            <a:r>
              <a:rPr lang="uk-UA" sz="2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. </a:t>
            </a:r>
            <a:endParaRPr lang="ru-RU" sz="24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336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4"/>
            <a:ext cx="8429684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РОК-АВАНГАРД</a:t>
            </a:r>
            <a:r>
              <a:rPr lang="uk-UA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uk-UA" sz="20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екпериментальный</a:t>
            </a:r>
            <a:r>
              <a:rPr lang="uk-U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рок)  ̶  стиль, що є цілковитою протилежністю стандартної музичної структури «куплет-приспів-куплет». Головна ідея </a:t>
            </a:r>
            <a:r>
              <a:rPr lang="uk-U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̶</a:t>
            </a:r>
            <a:r>
              <a:rPr lang="uk-U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стильова свобода, </a:t>
            </a:r>
            <a:br>
              <a:rPr lang="uk-U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новаторство, у напрямі не існує правил. Характерні ознаки стилю: імпровізація, вплив авангардної музики, нестандартні інструменти, складні тексти пісень (або їх відсутність), незвичайні композиційні структури й ритми, відкидання комерційних прагнень. </a:t>
            </a:r>
            <a:endParaRPr lang="ru-RU" sz="2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324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4"/>
            <a:ext cx="8429684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НОВА ХВИЛЯ ̶</a:t>
            </a:r>
            <a:r>
              <a:rPr lang="uk-UA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uk-UA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музичний напрям жанрів рок-музики, що порвали стилістично й ідейно з попередніми жанрами. Термін </a:t>
            </a:r>
            <a:r>
              <a:rPr lang="uk-UA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</a:t>
            </a:r>
            <a:r>
              <a:rPr lang="uk-UA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  <a:cs typeface="Calibri"/>
              </a:rPr>
              <a:t>ʼ</a:t>
            </a:r>
            <a:r>
              <a:rPr lang="uk-UA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явився</a:t>
            </a:r>
            <a:r>
              <a:rPr lang="uk-UA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в пресі за аналогією з «новою хвилею» у кіно. Визначає новий напрямок рок-музики (наприклад: </a:t>
            </a:r>
            <a:r>
              <a:rPr lang="en-US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Jean Michel </a:t>
            </a:r>
            <a:r>
              <a:rPr lang="en-US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Jarre</a:t>
            </a:r>
            <a:r>
              <a:rPr lang="en-US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Enya</a:t>
            </a:r>
            <a:r>
              <a:rPr lang="en-US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, Enigma). </a:t>
            </a:r>
            <a:r>
              <a:rPr lang="uk-UA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Почався з панк-року, з якого розвилися нові жанри: </a:t>
            </a:r>
            <a:r>
              <a:rPr lang="uk-UA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постпанк</a:t>
            </a:r>
            <a:r>
              <a:rPr lang="uk-UA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, </a:t>
            </a:r>
            <a:r>
              <a:rPr lang="uk-UA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синти-поп</a:t>
            </a:r>
            <a:r>
              <a:rPr lang="uk-UA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і до </a:t>
            </a:r>
            <a:r>
              <a:rPr lang="uk-UA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інді-року</a:t>
            </a:r>
            <a:r>
              <a:rPr lang="uk-UA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та </a:t>
            </a:r>
            <a:r>
              <a:rPr lang="uk-UA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євро-попу</a:t>
            </a:r>
            <a:r>
              <a:rPr lang="uk-UA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. Для «нової хвилі» характерні короткі пісні енергійного ритму, </a:t>
            </a:r>
            <a:br>
              <a:rPr lang="uk-UA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r>
              <a:rPr lang="uk-UA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 використанням синтезаторів та  прагнення до </a:t>
            </a:r>
            <a:r>
              <a:rPr lang="uk-UA" sz="20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інноваторства</a:t>
            </a:r>
            <a:r>
              <a:rPr lang="uk-UA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br>
              <a:rPr lang="uk-UA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r>
              <a:rPr lang="uk-UA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й розвитку музичних технологій. </a:t>
            </a:r>
            <a:endParaRPr lang="uk-UA" sz="2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467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1285860"/>
            <a:ext cx="3929090" cy="160043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uk-UA" sz="1400" b="1" cap="all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/>
              </a:rPr>
              <a:t>Після скасування в 1863 рабства мільйони афроамериканців опинились один на один зі своїм неприкаяним життям. Розпач і біль виразилися в піснях, які одержали назву </a:t>
            </a:r>
            <a:r>
              <a:rPr lang="uk-UA" sz="1400" b="1" i="1" cap="all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/>
              </a:rPr>
              <a:t>блюз</a:t>
            </a:r>
            <a:r>
              <a:rPr lang="uk-UA" sz="1400" b="1" cap="all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/>
              </a:rPr>
              <a:t>, тобто смутні, сумні пісні. </a:t>
            </a:r>
            <a:endParaRPr lang="ru-RU" sz="1400" b="1" cap="all" dirty="0">
              <a:ln/>
              <a:solidFill>
                <a:srgbClr val="1F497D">
                  <a:lumMod val="50000"/>
                </a:srgbClr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63" y="3286125"/>
            <a:ext cx="485775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400" b="1" cap="small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Існували</a:t>
            </a:r>
            <a:r>
              <a:rPr lang="ru-RU" sz="2400" b="1" cap="small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два </a:t>
            </a:r>
            <a:r>
              <a:rPr lang="ru-RU" sz="2400" b="1" cap="small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різновиди</a:t>
            </a:r>
            <a:r>
              <a:rPr lang="ru-RU" sz="2400" b="1" cap="small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блюзу</a:t>
            </a:r>
            <a:r>
              <a:rPr lang="uk-UA" sz="2400" b="1" cap="small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:</a:t>
            </a:r>
            <a:endParaRPr lang="ru-RU" sz="2400" b="1" cap="small" dirty="0">
              <a:ln/>
              <a:solidFill>
                <a:srgbClr val="1F497D">
                  <a:lumMod val="50000"/>
                </a:srgbClr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625" y="4857750"/>
            <a:ext cx="8286750" cy="1292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1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sz="2400" b="1" dirty="0" err="1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Класичний</a:t>
            </a:r>
            <a:r>
              <a:rPr lang="ru-RU" sz="2400" b="1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блюз</a:t>
            </a:r>
            <a:r>
              <a:rPr lang="ru-RU" b="1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» 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̶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це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оркестрові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інтерпретації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цієї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народної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музики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Велику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популярність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він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отримав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завдяки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таким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професійним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музикантам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і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співакам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, як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Вільям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Хенд</a:t>
            </a:r>
            <a:r>
              <a:rPr lang="uk-UA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і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Гертруда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Ма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Рейні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і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Бессі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Сміт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, Роберт Джонсон,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Бі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Бі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Кінг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8" name="Содержимое 3" descr="http://www.top4man.ru/UserFiles/cinema%20litra%20musik/jazz-1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857232"/>
            <a:ext cx="4286280" cy="300039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Прямоугольник 8"/>
          <p:cNvSpPr/>
          <p:nvPr/>
        </p:nvSpPr>
        <p:spPr>
          <a:xfrm>
            <a:off x="428625" y="4071938"/>
            <a:ext cx="8143875" cy="7381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1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sz="2400" b="1" dirty="0" err="1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Традиційний</a:t>
            </a:r>
            <a:r>
              <a:rPr lang="ru-RU" b="1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»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або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«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простодушний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»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був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поширений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у </a:t>
            </a:r>
            <a:r>
              <a:rPr lang="ru-RU" b="1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сільських</a:t>
            </a:r>
            <a:r>
              <a:rPr lang="ru-RU" b="1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районах США. 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25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714480" y="142852"/>
            <a:ext cx="5143536" cy="1000108"/>
          </a:xfrm>
          <a:prstGeom prst="rect">
            <a:avLst/>
          </a:prstGeom>
        </p:spPr>
        <p:txBody>
          <a:bodyPr anchor="ctr">
            <a:normAutofit fontScale="85000" lnSpcReduction="1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6600" b="1" dirty="0">
                <a:ln w="6350">
                  <a:noFill/>
                </a:ln>
                <a:gradFill>
                  <a:gsLst>
                    <a:gs pos="0">
                      <a:srgbClr val="4F81BD">
                        <a:tint val="73000"/>
                        <a:satMod val="145000"/>
                      </a:srgbClr>
                    </a:gs>
                    <a:gs pos="73000">
                      <a:srgbClr val="4F81BD">
                        <a:tint val="73000"/>
                        <a:satMod val="145000"/>
                      </a:srgbClr>
                    </a:gs>
                    <a:gs pos="100000">
                      <a:srgbClr val="4F81BD">
                        <a:tint val="83000"/>
                        <a:satMod val="143000"/>
                      </a:srgb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ПОП-МУЗИКА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214422"/>
            <a:ext cx="8286808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k-UA" sz="2800" b="1" dirty="0">
                <a:ln w="1905"/>
                <a:solidFill>
                  <a:srgbClr val="F7964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Основні риси поп-музики  </a:t>
            </a:r>
            <a:r>
              <a:rPr lang="uk-UA" sz="2800" b="1" dirty="0">
                <a:ln w="1905"/>
                <a:solidFill>
                  <a:srgbClr val="F7964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̶</a:t>
            </a:r>
            <a:r>
              <a:rPr lang="uk-UA" sz="2800" b="1" dirty="0">
                <a:ln w="1905"/>
                <a:solidFill>
                  <a:srgbClr val="F7964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 простота, мелодійність, опора на вокал і ритм із меншою увагою до інструментальної частини. Поп-музика орієнтована на абстрактну аудиторію, вона космополітична, у ній традиції світової музики зведені до єдиного усередненого стереотипу.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4714884"/>
            <a:ext cx="8143932" cy="1200329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57188" indent="-357188" algn="just">
              <a:buClr>
                <a:srgbClr val="0070C0"/>
              </a:buClr>
              <a:buSzPct val="180000"/>
              <a:buFont typeface="Arial" pitchFamily="34" charset="0"/>
              <a:buChar char="•"/>
              <a:defRPr/>
            </a:pPr>
            <a:r>
              <a:rPr lang="uk-UA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 текстах пісень ідеться про прості переживання, засновані на особистих почуттях. </a:t>
            </a:r>
          </a:p>
          <a:p>
            <a:pPr marL="357188" indent="-357188" algn="just">
              <a:buClr>
                <a:srgbClr val="0070C0"/>
              </a:buClr>
              <a:buSzPct val="180000"/>
              <a:buFont typeface="Arial" pitchFamily="34" charset="0"/>
              <a:buChar char="•"/>
              <a:defRPr/>
            </a:pPr>
            <a:r>
              <a:rPr lang="uk-UA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Музика проста й відіграє роль супроводу. </a:t>
            </a:r>
          </a:p>
        </p:txBody>
      </p:sp>
    </p:spTree>
    <p:extLst>
      <p:ext uri="{BB962C8B-B14F-4D97-AF65-F5344CB8AC3E}">
        <p14:creationId xmlns:p14="http://schemas.microsoft.com/office/powerpoint/2010/main" val="119788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1" descr="http://www.muzikmir.ru/index/index.gramm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8006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714480" y="142852"/>
            <a:ext cx="5143536" cy="1000108"/>
          </a:xfrm>
          <a:prstGeom prst="rect">
            <a:avLst/>
          </a:prstGeom>
        </p:spPr>
        <p:txBody>
          <a:bodyPr anchor="ctr">
            <a:normAutofit fontScale="85000" lnSpcReduction="1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6600" b="1" dirty="0">
                <a:ln w="6350">
                  <a:noFill/>
                </a:ln>
                <a:gradFill>
                  <a:gsLst>
                    <a:gs pos="0">
                      <a:srgbClr val="4F81BD">
                        <a:tint val="73000"/>
                        <a:satMod val="145000"/>
                      </a:srgbClr>
                    </a:gs>
                    <a:gs pos="73000">
                      <a:srgbClr val="4F81BD">
                        <a:tint val="73000"/>
                        <a:satMod val="145000"/>
                      </a:srgbClr>
                    </a:gs>
                    <a:gs pos="100000">
                      <a:srgbClr val="4F81BD">
                        <a:tint val="83000"/>
                        <a:satMod val="143000"/>
                      </a:srgb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ПОП-МУЗИКА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214422"/>
            <a:ext cx="8286808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2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Найвищими нагородами в музичному шоу-бізнесі вважаються: </a:t>
            </a:r>
          </a:p>
          <a:p>
            <a:pPr marL="442913" indent="-442913" algn="just">
              <a:buFontTx/>
              <a:buBlip>
                <a:blip r:embed="rId2"/>
              </a:buBlip>
              <a:defRPr/>
            </a:pP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премія «</a:t>
            </a: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Греммі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» (</a:t>
            </a:r>
            <a:r>
              <a:rPr lang="en-US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Grammy  Awards), MTV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Європейське, Австралійське та ін.);</a:t>
            </a:r>
          </a:p>
          <a:p>
            <a:pPr marL="442913" indent="-442913" algn="just">
              <a:buFontTx/>
              <a:buBlip>
                <a:blip r:embed="rId2"/>
              </a:buBlip>
              <a:defRPr/>
            </a:pP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«Золотий глобус» (</a:t>
            </a: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саундтреки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до фільмів);</a:t>
            </a:r>
          </a:p>
          <a:p>
            <a:pPr marL="442913" indent="-442913" algn="just">
              <a:buFontTx/>
              <a:buBlip>
                <a:blip r:embed="rId2"/>
              </a:buBlip>
              <a:defRPr/>
            </a:pP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успішність артиста визначається кількістю проданих дисків.</a:t>
            </a:r>
          </a:p>
        </p:txBody>
      </p:sp>
    </p:spTree>
    <p:extLst>
      <p:ext uri="{BB962C8B-B14F-4D97-AF65-F5344CB8AC3E}">
        <p14:creationId xmlns:p14="http://schemas.microsoft.com/office/powerpoint/2010/main" val="4116003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714480" y="142852"/>
            <a:ext cx="5143536" cy="1000108"/>
          </a:xfrm>
          <a:prstGeom prst="rect">
            <a:avLst/>
          </a:prstGeom>
        </p:spPr>
        <p:txBody>
          <a:bodyPr anchor="ctr">
            <a:normAutofit fontScale="85000" lnSpcReduction="1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6600" b="1" dirty="0">
                <a:ln w="6350">
                  <a:noFill/>
                </a:ln>
                <a:gradFill>
                  <a:gsLst>
                    <a:gs pos="0">
                      <a:srgbClr val="4F81BD">
                        <a:tint val="73000"/>
                        <a:satMod val="145000"/>
                      </a:srgbClr>
                    </a:gs>
                    <a:gs pos="73000">
                      <a:srgbClr val="4F81BD">
                        <a:tint val="73000"/>
                        <a:satMod val="145000"/>
                      </a:srgbClr>
                    </a:gs>
                    <a:gs pos="100000">
                      <a:srgbClr val="4F81BD">
                        <a:tint val="83000"/>
                        <a:satMod val="143000"/>
                      </a:srgb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ПОП-МУЗИКА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285992"/>
            <a:ext cx="4429156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36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marL="442913" indent="-442913" algn="just">
              <a:buFontTx/>
              <a:buBlip>
                <a:blip r:embed="rId2"/>
              </a:buBlip>
              <a:defRPr/>
            </a:pPr>
            <a:r>
              <a:rPr lang="en-US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M</a:t>
            </a:r>
            <a:r>
              <a:rPr lang="ru-RU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адонна</a:t>
            </a:r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;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marL="442913" indent="-442913" algn="just">
              <a:buFontTx/>
              <a:buBlip>
                <a:blip r:embed="rId2"/>
              </a:buBlip>
              <a:defRPr/>
            </a:pPr>
            <a:r>
              <a:rPr lang="en-US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M</a:t>
            </a:r>
            <a:r>
              <a:rPr lang="ru-RU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айкл</a:t>
            </a:r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Джексон;</a:t>
            </a:r>
            <a:endParaRPr lang="uk-UA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442913" indent="-442913" algn="just">
              <a:buFontTx/>
              <a:buBlip>
                <a:blip r:embed="rId2"/>
              </a:buBlip>
              <a:defRPr/>
            </a:pP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Вітні</a:t>
            </a:r>
            <a:r>
              <a:rPr lang="uk-UA" sz="2800" b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Х’юстон 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соул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); </a:t>
            </a:r>
          </a:p>
          <a:p>
            <a:pPr marL="442913" indent="-442913" algn="just">
              <a:buFontTx/>
              <a:buBlip>
                <a:blip r:embed="rId2"/>
              </a:buBlip>
              <a:defRPr/>
            </a:pP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Мерая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Кері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(</a:t>
            </a: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соул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); </a:t>
            </a:r>
          </a:p>
          <a:p>
            <a:pPr marL="442913" indent="-442913" algn="just">
              <a:buFontTx/>
              <a:buBlip>
                <a:blip r:embed="rId2"/>
              </a:buBlip>
              <a:defRPr/>
            </a:pP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Крістіна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Агілера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;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0628" y="2786058"/>
            <a:ext cx="35719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42913" indent="-442913" algn="just">
              <a:buFontTx/>
              <a:buBlip>
                <a:blip r:embed="rId2"/>
              </a:buBlip>
              <a:defRPr/>
            </a:pP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Шакіра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(</a:t>
            </a:r>
            <a:r>
              <a:rPr lang="en-US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R&amp;B)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;</a:t>
            </a:r>
            <a:r>
              <a:rPr lang="en-US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uk-UA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442913" indent="-442913" algn="just">
              <a:buFontTx/>
              <a:buBlip>
                <a:blip r:embed="rId2"/>
              </a:buBlip>
              <a:defRPr/>
            </a:pP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Роббі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Вільямс; </a:t>
            </a:r>
          </a:p>
          <a:p>
            <a:pPr marL="442913" indent="-442913" algn="just">
              <a:buFontTx/>
              <a:buBlip>
                <a:blip r:embed="rId2"/>
              </a:buBlip>
              <a:defRPr/>
            </a:pP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Джордж Майкл; </a:t>
            </a:r>
          </a:p>
          <a:p>
            <a:pPr marL="442913" indent="-442913" algn="just">
              <a:buFontTx/>
              <a:buBlip>
                <a:blip r:embed="rId2"/>
              </a:buBlip>
              <a:defRPr/>
            </a:pP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Стінг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; </a:t>
            </a:r>
          </a:p>
          <a:p>
            <a:pPr marL="442913" indent="-442913" algn="just">
              <a:buFontTx/>
              <a:buBlip>
                <a:blip r:embed="rId2"/>
              </a:buBlip>
              <a:defRPr/>
            </a:pP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Брітні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Спірс.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57356" y="1714488"/>
            <a:ext cx="50622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Видатні виконавці:</a:t>
            </a:r>
          </a:p>
        </p:txBody>
      </p:sp>
    </p:spTree>
    <p:extLst>
      <p:ext uri="{BB962C8B-B14F-4D97-AF65-F5344CB8AC3E}">
        <p14:creationId xmlns:p14="http://schemas.microsoft.com/office/powerpoint/2010/main" val="1297288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Рисунок 7" descr="http://www.muzikmir.ru/index/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1500188"/>
            <a:ext cx="9525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Рисунок 8" descr="http://www.muzikmir.ru/index/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3714750"/>
            <a:ext cx="10953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Рисунок 9" descr="http://www.muzikmir.ru/index/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3714750"/>
            <a:ext cx="8667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Рисунок 10" descr="http://www.muzikmir.ru/index/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3714750"/>
            <a:ext cx="10001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Рисунок 11" descr="http://www.muzikmir.ru/index/5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3643313"/>
            <a:ext cx="95250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Рисунок 12" descr="http://www.muzikmir.ru/index/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1500188"/>
            <a:ext cx="10953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Рисунок 13" descr="http://www.muzikmir.ru/index/index.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500188"/>
            <a:ext cx="86677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Рисунок 14" descr="http://www.muzikmir.ru/index/4.jpe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1428750"/>
            <a:ext cx="100965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0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277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14290"/>
            <a:ext cx="5186370" cy="85723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 smtClean="0"/>
              <a:t>Блюз</a:t>
            </a:r>
            <a:endParaRPr lang="ru-RU" dirty="0"/>
          </a:p>
        </p:txBody>
      </p:sp>
      <p:pic>
        <p:nvPicPr>
          <p:cNvPr id="4" name="Содержимое 3" descr="поют блюз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500173"/>
            <a:ext cx="3714776" cy="4797111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95000"/>
                <a:lumOff val="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4572000" y="1428750"/>
            <a:ext cx="4286250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Із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1930-х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рр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. блюз почав «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електрифікуватися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», почала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використовуватись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електрогітара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музиканти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в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містах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об’єднувалися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в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блюзові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ансамблі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. У Новому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Орлеані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й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інших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південних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містах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США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виникають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сотні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оркестрів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що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виконували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танцювальну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музику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побудовану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на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гармонійних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і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мелодійних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принципах блюзу.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Поступово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сформувався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стиль,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що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одержав </a:t>
            </a:r>
            <a:r>
              <a:rPr lang="ru-RU" b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назву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ритм-н-блюз</a:t>
            </a:r>
            <a:r>
              <a:rPr lang="ru-RU" b="1" i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>
                <a:ln/>
                <a:solidFill>
                  <a:srgbClr val="1F497D">
                    <a:lumMod val="50000"/>
                  </a:srgbClr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260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214546" y="214290"/>
            <a:ext cx="5143536" cy="114300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600" dirty="0" smtClean="0"/>
              <a:t>Д Ж А З</a:t>
            </a:r>
            <a:endParaRPr lang="ru-RU" sz="6600" dirty="0"/>
          </a:p>
        </p:txBody>
      </p:sp>
      <p:pic>
        <p:nvPicPr>
          <p:cNvPr id="6147" name="Picture 2" descr="фортепиано волно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57554" y="1571612"/>
            <a:ext cx="3000396" cy="58477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just">
              <a:defRPr/>
            </a:pPr>
            <a:r>
              <a:rPr lang="uk-UA" sz="3200" b="1" cap="all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/>
              </a:rPr>
              <a:t>Стилі джазу </a:t>
            </a:r>
            <a:endParaRPr lang="ru-RU" sz="3200" b="1" cap="all" dirty="0">
              <a:ln/>
              <a:solidFill>
                <a:srgbClr val="C00000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00166" y="2500306"/>
            <a:ext cx="7072362" cy="304698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442913" indent="-442913" algn="just">
              <a:buFontTx/>
              <a:buBlip>
                <a:blip r:embed="rId3"/>
              </a:buBlip>
              <a:defRPr/>
            </a:pPr>
            <a:r>
              <a:rPr lang="ru-RU" sz="2400" b="1" cap="small" dirty="0" err="1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Новоорлеанський</a:t>
            </a: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стиль (</a:t>
            </a:r>
            <a:r>
              <a:rPr lang="ru-RU" sz="2400" b="1" cap="small" dirty="0" err="1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колективна</a:t>
            </a: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sz="2400" b="1" cap="small" dirty="0" err="1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імпровізація</a:t>
            </a: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). </a:t>
            </a:r>
          </a:p>
          <a:p>
            <a:pPr marL="442913" indent="-442913" algn="just">
              <a:buFontTx/>
              <a:buBlip>
                <a:blip r:embed="rId3"/>
              </a:buBlip>
              <a:defRPr/>
            </a:pP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Диксиленд  (</a:t>
            </a:r>
            <a:r>
              <a:rPr lang="ru-RU" sz="2400" b="1" cap="small" dirty="0" err="1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колективи</a:t>
            </a: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sz="2400" b="1" cap="small" dirty="0" err="1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білих</a:t>
            </a: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sz="2400" b="1" cap="small" dirty="0" err="1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музикантів</a:t>
            </a: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). </a:t>
            </a:r>
          </a:p>
          <a:p>
            <a:pPr marL="442913" indent="-442913" algn="just">
              <a:buFontTx/>
              <a:buBlip>
                <a:blip r:embed="rId3"/>
              </a:buBlip>
              <a:defRPr/>
            </a:pPr>
            <a:r>
              <a:rPr lang="ru-RU" sz="2400" b="1" cap="small" dirty="0" err="1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Чиказький</a:t>
            </a: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sz="2400" b="1" cap="small" dirty="0" err="1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джазовий</a:t>
            </a: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стиль (</a:t>
            </a:r>
            <a:r>
              <a:rPr lang="ru-RU" sz="2400" b="1" cap="small" dirty="0" err="1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сольні</a:t>
            </a: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sz="2400" b="1" cap="small" dirty="0" err="1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імпровізації</a:t>
            </a: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).</a:t>
            </a:r>
          </a:p>
          <a:p>
            <a:pPr marL="442913" indent="-442913">
              <a:buFontTx/>
              <a:buBlip>
                <a:blip r:embed="rId3"/>
              </a:buBlip>
              <a:defRPr/>
            </a:pPr>
            <a:r>
              <a:rPr lang="ru-RU" sz="2400" b="1" cap="small" dirty="0" err="1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Свінг</a:t>
            </a: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(</a:t>
            </a:r>
            <a:r>
              <a:rPr lang="ru-RU" sz="2400" b="1" cap="small" dirty="0" err="1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пов’язаний</a:t>
            </a: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sz="2400" b="1" cap="small" dirty="0" err="1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із</a:t>
            </a: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sz="2400" b="1" cap="small" dirty="0" err="1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діяльністю</a:t>
            </a: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великих </a:t>
            </a:r>
            <a:r>
              <a:rPr lang="ru-RU" sz="2400" b="1" cap="small" dirty="0" err="1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оркестрів</a:t>
            </a: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 </a:t>
            </a: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̶</a:t>
            </a: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 </a:t>
            </a:r>
            <a:r>
              <a:rPr lang="ru-RU" sz="2400" b="1" cap="small" dirty="0" err="1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біг-бендів</a:t>
            </a: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).</a:t>
            </a:r>
          </a:p>
          <a:p>
            <a:pPr marL="442913" indent="-442913">
              <a:buFontTx/>
              <a:buBlip>
                <a:blip r:embed="rId3"/>
              </a:buBlip>
              <a:defRPr/>
            </a:pPr>
            <a:r>
              <a:rPr lang="ru-RU" sz="2400" b="1" cap="small" dirty="0" err="1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Бі-боп</a:t>
            </a:r>
            <a:r>
              <a:rPr lang="ru-RU" sz="2400" b="1" cap="small" dirty="0">
                <a:ln w="50800"/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(модерн). </a:t>
            </a:r>
          </a:p>
        </p:txBody>
      </p:sp>
    </p:spTree>
    <p:extLst>
      <p:ext uri="{BB962C8B-B14F-4D97-AF65-F5344CB8AC3E}">
        <p14:creationId xmlns:p14="http://schemas.microsoft.com/office/powerpoint/2010/main" val="659662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2" descr="j0336924"/>
          <p:cNvPicPr>
            <a:picLocks noGrp="1" noChangeAspect="1" noChangeArrowheads="1" noCro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072330" y="357166"/>
            <a:ext cx="1449344" cy="1500198"/>
          </a:xfrm>
          <a:prstGeom prst="ellipse">
            <a:avLst/>
          </a:prstGeom>
          <a:ln w="190500" cap="rnd">
            <a:solidFill>
              <a:schemeClr val="accent2">
                <a:lumMod val="75000"/>
              </a:schemeClr>
            </a:solidFill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Rectangle 9"/>
          <p:cNvSpPr txBox="1">
            <a:spLocks noChangeArrowheads="1"/>
          </p:cNvSpPr>
          <p:nvPr/>
        </p:nvSpPr>
        <p:spPr>
          <a:xfrm>
            <a:off x="285720" y="571480"/>
            <a:ext cx="7358114" cy="1214446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5400" b="1" dirty="0" err="1">
                <a:ln w="6350">
                  <a:noFill/>
                </a:ln>
                <a:solidFill>
                  <a:srgbClr val="FFFF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Витоки</a:t>
            </a:r>
            <a:r>
              <a:rPr lang="ru-RU" sz="5400" b="1" dirty="0">
                <a:ln w="6350">
                  <a:noFill/>
                </a:ln>
                <a:solidFill>
                  <a:srgbClr val="FFFF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 джазу:</a:t>
            </a: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571472" y="2071678"/>
            <a:ext cx="7858148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54013" indent="-354013" algn="just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  <a:tabLst>
                <a:tab pos="228600" algn="l"/>
              </a:tabLst>
              <a:defRPr/>
            </a:pPr>
            <a:r>
              <a:rPr lang="uk-UA" sz="32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Спіричуелз</a:t>
            </a:r>
            <a:r>
              <a:rPr lang="uk-UA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 – духовні пісні-молитви афроамериканців.</a:t>
            </a:r>
            <a:endParaRPr lang="ru-RU" sz="105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  <a:p>
            <a:pPr marL="354013" indent="-35401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  <a:tabLst>
                <a:tab pos="228600" algn="l"/>
              </a:tabLst>
              <a:defRPr/>
            </a:pPr>
            <a:r>
              <a:rPr lang="uk-UA" sz="32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Блюз</a:t>
            </a:r>
            <a:r>
              <a:rPr lang="uk-UA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 – сумні, ліричні пісні афроамериканців, що жили уздовж берегів ріки Міссісіпі. У блюзах туга поєднана </a:t>
            </a:r>
            <a:br>
              <a:rPr lang="uk-UA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</a:br>
            <a:r>
              <a:rPr lang="uk-UA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з веселощами розпачу, безвір'я.</a:t>
            </a:r>
            <a:endParaRPr lang="ru-RU" sz="105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  <a:p>
            <a:pPr marL="354013" indent="-35401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  <a:tabLst>
                <a:tab pos="228600" algn="l"/>
              </a:tabLst>
              <a:defRPr/>
            </a:pPr>
            <a:r>
              <a:rPr lang="uk-UA" sz="32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Регтайм </a:t>
            </a:r>
            <a:r>
              <a:rPr lang="uk-UA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– танцювальна мелодія, дуже ритмічна, </a:t>
            </a:r>
            <a:br>
              <a:rPr lang="uk-UA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</a:br>
            <a:r>
              <a:rPr lang="uk-UA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з характерним синкопованим ритмом. Як говорять про них дослідники джазу: «Це спроби негрів зіграти польки й кадрилі на свій манер».</a:t>
            </a:r>
            <a:endParaRPr lang="uk-UA" sz="28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361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Бандж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100000">
            <a:off x="5976144" y="1162844"/>
            <a:ext cx="4081462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</a:rPr>
              <a:t>Інструменти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джазу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 descr="saksof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25" y="1285875"/>
            <a:ext cx="2857500" cy="3071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D:\Мои документы\Уроки музыки все\8 класс\пианино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38" y="4357688"/>
            <a:ext cx="2857500" cy="2214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Картинка 0 из 98210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8" y="4429125"/>
            <a:ext cx="3214687" cy="2214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199" name="Прямоугольник 8"/>
          <p:cNvSpPr>
            <a:spLocks noChangeArrowheads="1"/>
          </p:cNvSpPr>
          <p:nvPr/>
        </p:nvSpPr>
        <p:spPr bwMode="auto">
          <a:xfrm>
            <a:off x="2357438" y="2214563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pic>
        <p:nvPicPr>
          <p:cNvPr id="3" name="Picture 2" descr="D:\Мои документы\Мои рисунки\86563246.jpg"/>
          <p:cNvPicPr>
            <a:picLocks noGrp="1" noChangeAspect="1" noChangeArrowheads="1"/>
          </p:cNvPicPr>
          <p:nvPr>
            <p:ph idx="1"/>
          </p:nvPr>
        </p:nvPicPr>
        <p:blipFill>
          <a:blip r:embed="rId7"/>
          <a:srcRect/>
          <a:stretch>
            <a:fillRect/>
          </a:stretch>
        </p:blipFill>
        <p:spPr>
          <a:xfrm rot="21360000">
            <a:off x="584200" y="215900"/>
            <a:ext cx="1562100" cy="3865563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428596" y="285728"/>
            <a:ext cx="8229600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600" b="1" dirty="0" err="1">
                <a:ln w="6350">
                  <a:noFill/>
                </a:ln>
                <a:solidFill>
                  <a:srgbClr val="4F81BD">
                    <a:lumMod val="50000"/>
                  </a:srgb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Інструменти</a:t>
            </a:r>
            <a:r>
              <a:rPr lang="ru-RU" sz="3600" b="1" dirty="0">
                <a:ln w="6350">
                  <a:noFill/>
                </a:ln>
                <a:solidFill>
                  <a:srgbClr val="4F81BD">
                    <a:lumMod val="50000"/>
                  </a:srgb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 джазу</a:t>
            </a:r>
          </a:p>
        </p:txBody>
      </p:sp>
    </p:spTree>
    <p:extLst>
      <p:ext uri="{BB962C8B-B14F-4D97-AF65-F5344CB8AC3E}">
        <p14:creationId xmlns:p14="http://schemas.microsoft.com/office/powerpoint/2010/main" val="692155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</a:t>
            </a:r>
            <a:r>
              <a:rPr lang="ru-RU" sz="5300" dirty="0" err="1" smtClean="0"/>
              <a:t>Луї</a:t>
            </a:r>
            <a:r>
              <a:rPr lang="ru-RU" sz="5300" dirty="0" smtClean="0"/>
              <a:t> </a:t>
            </a:r>
            <a:r>
              <a:rPr lang="ru-RU" sz="5300" dirty="0" err="1" smtClean="0"/>
              <a:t>Армстронг</a:t>
            </a:r>
            <a:r>
              <a:rPr lang="ru-RU" sz="5300" dirty="0" smtClean="0"/>
              <a:t/>
            </a:r>
            <a:br>
              <a:rPr lang="ru-RU" sz="5300" dirty="0" smtClean="0"/>
            </a:br>
            <a:r>
              <a:rPr lang="ru-RU" sz="4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80"/>
                </a:solidFill>
                <a:cs typeface="Arial"/>
              </a:rPr>
              <a:t>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80"/>
                </a:solidFill>
                <a:cs typeface="Arial"/>
              </a:rPr>
              <a:t>1901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80"/>
                </a:solidFill>
                <a:latin typeface="Calibri"/>
                <a:cs typeface="Calibri"/>
              </a:rPr>
              <a:t>̶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80"/>
                </a:solidFill>
                <a:cs typeface="Arial"/>
              </a:rPr>
              <a:t> 1971</a:t>
            </a:r>
            <a:endParaRPr lang="ru-RU" dirty="0"/>
          </a:p>
        </p:txBody>
      </p:sp>
      <p:pic>
        <p:nvPicPr>
          <p:cNvPr id="10242" name="Picture 2" descr="Файл:Louis Armstrong NYWTS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75" y="2786063"/>
            <a:ext cx="4714875" cy="3673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642910" y="1643050"/>
            <a:ext cx="7929618" cy="954107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uk-UA" sz="2800" b="1" dirty="0">
                <a:ln w="50800"/>
                <a:solidFill>
                  <a:srgbClr val="C00000"/>
                </a:solidFill>
                <a:latin typeface="Arial"/>
              </a:rPr>
              <a:t>Луї </a:t>
            </a:r>
            <a:r>
              <a:rPr lang="uk-UA" sz="2800" b="1" dirty="0" err="1">
                <a:ln w="50800"/>
                <a:solidFill>
                  <a:srgbClr val="C00000"/>
                </a:solidFill>
                <a:latin typeface="Arial"/>
              </a:rPr>
              <a:t>Армстронг</a:t>
            </a:r>
            <a:r>
              <a:rPr lang="uk-UA" sz="2800" b="1" dirty="0">
                <a:ln w="50800"/>
                <a:solidFill>
                  <a:srgbClr val="C00000"/>
                </a:solidFill>
                <a:latin typeface="Arial"/>
              </a:rPr>
              <a:t> </a:t>
            </a:r>
            <a:r>
              <a:rPr lang="uk-UA" sz="2800" b="1" dirty="0">
                <a:ln w="50800"/>
                <a:solidFill>
                  <a:srgbClr val="C00000"/>
                </a:solidFill>
                <a:latin typeface="Arial" charset="0"/>
              </a:rPr>
              <a:t>– </a:t>
            </a:r>
            <a:r>
              <a:rPr lang="uk-UA" sz="2800" b="1" dirty="0">
                <a:ln w="50800"/>
                <a:solidFill>
                  <a:srgbClr val="C00000"/>
                </a:solidFill>
                <a:latin typeface="Arial"/>
              </a:rPr>
              <a:t>це історія джазу.</a:t>
            </a:r>
            <a:endParaRPr lang="ru-RU" sz="2800" b="1" dirty="0">
              <a:ln w="50800"/>
              <a:solidFill>
                <a:srgbClr val="C00000"/>
              </a:solidFill>
              <a:latin typeface="Arial"/>
            </a:endParaRPr>
          </a:p>
          <a:p>
            <a:pPr algn="ctr">
              <a:defRPr/>
            </a:pPr>
            <a:r>
              <a:rPr lang="uk-UA" sz="2800" b="1" dirty="0">
                <a:ln w="50800"/>
                <a:solidFill>
                  <a:srgbClr val="C00000"/>
                </a:solidFill>
                <a:latin typeface="Arial"/>
              </a:rPr>
              <a:t>З нього почалася ера солістів-віртуозів. </a:t>
            </a:r>
            <a:endParaRPr lang="ru-RU" sz="2800" b="1" dirty="0">
              <a:ln w="50800"/>
              <a:solidFill>
                <a:srgbClr val="C00000"/>
              </a:solidFill>
              <a:latin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758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armstrong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285728"/>
            <a:ext cx="2403928" cy="35258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105" name="WordArt 9"/>
          <p:cNvSpPr>
            <a:spLocks noChangeArrowheads="1" noChangeShapeType="1" noTextEdit="1"/>
          </p:cNvSpPr>
          <p:nvPr/>
        </p:nvSpPr>
        <p:spPr bwMode="auto">
          <a:xfrm>
            <a:off x="500034" y="571480"/>
            <a:ext cx="5072098" cy="150019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4800" b="1" kern="10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/>
              </a:rPr>
              <a:t>«КОРОЛЬ ДЖАЗУ»</a:t>
            </a:r>
          </a:p>
          <a:p>
            <a:pPr algn="ctr">
              <a:defRPr/>
            </a:pPr>
            <a:r>
              <a:rPr lang="uk-UA" sz="4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На прізвисько </a:t>
            </a:r>
            <a:r>
              <a:rPr lang="en-US" sz="48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Satchmo</a:t>
            </a:r>
            <a:r>
              <a:rPr lang="en-US" sz="4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, Pops</a:t>
            </a:r>
          </a:p>
          <a:p>
            <a:pPr algn="ctr">
              <a:defRPr/>
            </a:pPr>
            <a:endParaRPr lang="ru-RU" sz="4800" b="1" kern="10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357158" y="2714620"/>
            <a:ext cx="6072230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57188" indent="-357188" algn="just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  <a:defRPr/>
            </a:pPr>
            <a:r>
              <a:rPr lang="uk-UA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у 18 </a:t>
            </a:r>
            <a:r>
              <a:rPr lang="uk-UA" sz="11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років</a:t>
            </a:r>
            <a:r>
              <a:rPr lang="uk-UA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 – провідний кларнетист.</a:t>
            </a:r>
            <a:endParaRPr lang="ru-RU" sz="105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</a:endParaRPr>
          </a:p>
          <a:p>
            <a:pPr marL="357188" indent="-357188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  <a:defRPr/>
            </a:pPr>
            <a:r>
              <a:rPr lang="uk-UA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у 25 </a:t>
            </a:r>
            <a:r>
              <a:rPr lang="uk-UA" sz="11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років</a:t>
            </a:r>
            <a:r>
              <a:rPr lang="uk-UA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 – з</a:t>
            </a:r>
            <a:r>
              <a:rPr lang="ru-RU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’</a:t>
            </a:r>
            <a:r>
              <a:rPr lang="uk-UA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явилися перші грамзаписи.</a:t>
            </a:r>
            <a:endParaRPr lang="ru-RU" sz="105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</a:endParaRPr>
          </a:p>
          <a:p>
            <a:pPr marL="357188" indent="-357188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  <a:defRPr/>
            </a:pPr>
            <a:r>
              <a:rPr lang="uk-UA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1929 </a:t>
            </a:r>
            <a:r>
              <a:rPr lang="uk-UA" sz="12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рік</a:t>
            </a:r>
            <a:r>
              <a:rPr lang="uk-UA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 – переїхав до </a:t>
            </a:r>
            <a:r>
              <a:rPr lang="uk-UA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Нью-йорка</a:t>
            </a:r>
            <a:r>
              <a:rPr lang="uk-UA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, де 17 років був солістом великого оркестру. Багато гастролював. </a:t>
            </a:r>
            <a:endParaRPr lang="ru-RU" sz="105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</a:endParaRPr>
          </a:p>
          <a:p>
            <a:pPr marL="357188" indent="-357188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  <a:defRPr/>
            </a:pPr>
            <a:r>
              <a:rPr lang="uk-UA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1950 </a:t>
            </a:r>
            <a:r>
              <a:rPr lang="uk-UA" sz="12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рік </a:t>
            </a:r>
            <a:r>
              <a:rPr lang="uk-UA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– почав співати. </a:t>
            </a:r>
            <a:endParaRPr lang="ru-RU" sz="105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</a:endParaRPr>
          </a:p>
          <a:p>
            <a:pPr marL="357188" indent="-357188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Blip>
                <a:blip r:embed="rId3"/>
              </a:buBlip>
              <a:defRPr/>
            </a:pPr>
            <a:r>
              <a:rPr lang="uk-UA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Найпопулярніші твори: </a:t>
            </a:r>
          </a:p>
          <a:p>
            <a:pPr marL="357188" indent="-3571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</a:rPr>
              <a:t>	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«</a:t>
            </a: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Хелло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, </a:t>
            </a: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Доллі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», </a:t>
            </a:r>
            <a:b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</a:b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«</a:t>
            </a: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Let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My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People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Go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», </a:t>
            </a:r>
            <a:b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</a:b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«</a:t>
            </a: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Wonderful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world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», </a:t>
            </a:r>
            <a:b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</a:b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«Колискова» Д. </a:t>
            </a:r>
            <a:r>
              <a:rPr lang="uk-UA" sz="2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Гершвіна</a:t>
            </a:r>
            <a:r>
              <a:rPr lang="uk-UA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</a:rPr>
              <a:t>.</a:t>
            </a:r>
            <a:endParaRPr lang="uk-UA" sz="28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537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13000">
        <p14:prism isInverted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1217</Words>
  <Application>Microsoft Office PowerPoint</Application>
  <PresentationFormat>Экран (4:3)</PresentationFormat>
  <Paragraphs>113</Paragraphs>
  <Slides>34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Апекс</vt:lpstr>
      <vt:lpstr>Презентация PowerPoint</vt:lpstr>
      <vt:lpstr>Презентация PowerPoint</vt:lpstr>
      <vt:lpstr>Презентация PowerPoint</vt:lpstr>
      <vt:lpstr>Блюз</vt:lpstr>
      <vt:lpstr>Д Ж А З</vt:lpstr>
      <vt:lpstr>Презентация PowerPoint</vt:lpstr>
      <vt:lpstr>Інструменти джазу</vt:lpstr>
      <vt:lpstr> Луї Армстронг  1901 ̶ 1971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Напрями джазу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2012-06-03T18:46:07Z</dcterms:created>
  <dcterms:modified xsi:type="dcterms:W3CDTF">2012-06-03T18:48:39Z</dcterms:modified>
</cp:coreProperties>
</file>