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939FC-AB91-4D42-9B7C-7BD7545028A9}" type="datetimeFigureOut">
              <a:rPr lang="ru-RU" smtClean="0"/>
              <a:t>03.06.2012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33B7A-3F0B-46FA-82FA-C616478EC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463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E1362285-1072-4E51-8FE5-D79D59E3453E}" type="slidenum">
              <a:rPr lang="ru-RU">
                <a:solidFill>
                  <a:prstClr val="black"/>
                </a:solidFill>
              </a:rPr>
              <a:pPr eaLnBrk="1" hangingPunct="1"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7 h 1912"/>
              <a:gd name="T4" fmla="*/ 0 w 1588"/>
              <a:gd name="T5" fmla="*/ 2147483647 h 1912"/>
              <a:gd name="T6" fmla="*/ 0 w 1588"/>
              <a:gd name="T7" fmla="*/ 2147483647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6AA62-7353-45DB-B4B4-2712A63EFD9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71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6E1A8-68F5-4E48-9A07-B9B6C050A77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794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FF440-57DC-41CD-9CDF-7BC1F33C12D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931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0296F-9CF9-4155-BA24-FD71006C79B8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522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5A52A-962A-4035-83F4-4BB5EC5FD08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747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A456C-EE8B-4704-AE49-48B00CD28B6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412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7BD53-7FE1-42BF-937A-2FBA1E0DE12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330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63A49-8E7E-4BCA-8760-A7E7F52D0A6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200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AB990-F8A3-472F-A152-A871A82402E8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534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086E87-D72F-4E81-AA02-E30D84CB65E8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143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1279C-0397-4555-A473-58CB65E67588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650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680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239B23-A9E8-4E11-8DDB-5EE8514DEEEF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90124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85800" y="1997075"/>
            <a:ext cx="7772400" cy="2146300"/>
          </a:xfrm>
        </p:spPr>
        <p:txBody>
          <a:bodyPr/>
          <a:lstStyle/>
          <a:p>
            <a:pPr eaLnBrk="1" hangingPunct="1">
              <a:defRPr/>
            </a:pPr>
            <a:r>
              <a:rPr lang="uk-UA" sz="5400" b="1" dirty="0" smtClean="0">
                <a:solidFill>
                  <a:schemeClr val="tx1"/>
                </a:solidFill>
              </a:rPr>
              <a:t>Образотворче мистецтво Італії</a:t>
            </a:r>
            <a:r>
              <a:rPr lang="uk-UA" b="1" dirty="0" smtClean="0">
                <a:solidFill>
                  <a:schemeClr val="tx1"/>
                </a:solidFill>
              </a:rPr>
              <a:t/>
            </a:r>
            <a:br>
              <a:rPr lang="uk-UA" b="1" dirty="0" smtClean="0">
                <a:solidFill>
                  <a:schemeClr val="tx1"/>
                </a:solidFill>
              </a:rPr>
            </a:br>
            <a:r>
              <a:rPr lang="uk-UA" sz="5400" b="1" dirty="0" smtClean="0">
                <a:solidFill>
                  <a:schemeClr val="tx1"/>
                </a:solidFill>
              </a:rPr>
              <a:t> </a:t>
            </a:r>
            <a:r>
              <a:rPr lang="en-US" sz="5400" b="1" dirty="0" smtClean="0">
                <a:solidFill>
                  <a:schemeClr val="tx1"/>
                </a:solidFill>
              </a:rPr>
              <a:t/>
            </a:r>
            <a:br>
              <a:rPr lang="en-US" sz="5400" b="1" dirty="0" smtClean="0">
                <a:solidFill>
                  <a:schemeClr val="tx1"/>
                </a:solidFill>
              </a:rPr>
            </a:br>
            <a:r>
              <a:rPr lang="uk-UA" sz="5400" b="1" dirty="0" smtClean="0">
                <a:solidFill>
                  <a:srgbClr val="FFFF00"/>
                </a:solidFill>
              </a:rPr>
              <a:t>«Епоха титанів»</a:t>
            </a:r>
            <a:endParaRPr lang="ru-RU" sz="5400" dirty="0" smtClean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285875" y="4643438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endParaRPr lang="uk-UA" b="1" dirty="0" smtClean="0"/>
          </a:p>
          <a:p>
            <a:pPr eaLnBrk="1" hangingPunct="1">
              <a:defRPr/>
            </a:pPr>
            <a:endParaRPr lang="uk-UA" sz="4000" b="1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r>
              <a:rPr lang="uk-UA" sz="2800" b="1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Урок № 3</a:t>
            </a:r>
            <a:endParaRPr lang="ru-RU" sz="2800" dirty="0" smtClean="0">
              <a:solidFill>
                <a:schemeClr val="accent4">
                  <a:lumMod val="1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2568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993775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dirty="0" smtClean="0"/>
              <a:t> </a:t>
            </a:r>
            <a:r>
              <a:rPr lang="uk-UA" sz="2800" b="1" dirty="0" smtClean="0">
                <a:solidFill>
                  <a:srgbClr val="FFFF00"/>
                </a:solidFill>
              </a:rPr>
              <a:t>Кватроченто відкрило пряму перспективу. Першим її використав </a:t>
            </a:r>
            <a:br>
              <a:rPr lang="uk-UA" sz="2800" b="1" dirty="0" smtClean="0">
                <a:solidFill>
                  <a:srgbClr val="FFFF00"/>
                </a:solidFill>
              </a:rPr>
            </a:br>
            <a:r>
              <a:rPr lang="uk-UA" sz="2800" b="1" dirty="0" smtClean="0">
                <a:solidFill>
                  <a:srgbClr val="FFFF00"/>
                </a:solidFill>
              </a:rPr>
              <a:t>Ф. </a:t>
            </a:r>
            <a:r>
              <a:rPr lang="uk-UA" sz="2800" b="1" dirty="0" err="1" smtClean="0">
                <a:solidFill>
                  <a:srgbClr val="FFFF00"/>
                </a:solidFill>
              </a:rPr>
              <a:t>Брунеллескі</a:t>
            </a:r>
            <a:r>
              <a:rPr lang="uk-UA" sz="2800" b="1" dirty="0" smtClean="0">
                <a:solidFill>
                  <a:srgbClr val="FFFF00"/>
                </a:solidFill>
              </a:rPr>
              <a:t> у двох краєвидах Флоренції. </a:t>
            </a:r>
            <a:endParaRPr lang="ru-RU" sz="2800" b="1" dirty="0" smtClean="0">
              <a:solidFill>
                <a:srgbClr val="FFFF00"/>
              </a:solidFill>
            </a:endParaRPr>
          </a:p>
        </p:txBody>
      </p:sp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4643438" y="1643063"/>
            <a:ext cx="3744912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Близько 1427</a:t>
            </a:r>
            <a:r>
              <a:rPr lang="uk-UA" sz="2000" dirty="0">
                <a:solidFill>
                  <a:srgbClr val="FFFFFF"/>
                </a:solidFill>
                <a:latin typeface="Tahoma" pitchFamily="34" charset="0"/>
                <a:cs typeface="Arial" charset="0"/>
              </a:rPr>
              <a:t>–</a:t>
            </a:r>
            <a:r>
              <a:rPr lang="uk-UA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1428 рр. </a:t>
            </a:r>
            <a:r>
              <a:rPr lang="uk-UA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Мазаччо</a:t>
            </a:r>
            <a:r>
              <a:rPr lang="uk-UA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створив у фресці «Трійця» перспективну побудову.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Докладну теоретичну розробку перспективи дав Альберті </a:t>
            </a:r>
            <a:br>
              <a:rPr lang="uk-UA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uk-UA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 «Трактаті про живопис».</a:t>
            </a:r>
            <a:endParaRPr lang="ru-RU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12292" name="Рисунок 4" descr="Urok_3_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614488"/>
            <a:ext cx="4071937" cy="524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5119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00188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2800" b="1" dirty="0" smtClean="0">
                <a:solidFill>
                  <a:srgbClr val="FFFF00"/>
                </a:solidFill>
              </a:rPr>
              <a:t>Сутність архітектури ХV ст. визначається її служінням людині. </a:t>
            </a:r>
            <a:endParaRPr lang="ru-RU" sz="2800" b="1" dirty="0" smtClean="0">
              <a:solidFill>
                <a:srgbClr val="FFFF00"/>
              </a:solidFill>
            </a:endParaRP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0" y="5572125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Архітектурним утіленням сутності епохи Відродження стала робота архітектора, математика й інженера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Брунеллескі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(баня собору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Санта-Марія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дель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Фьоре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величезна, діаметр 42 м, складається з двох оболонок).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3" name="Рисунок 4" descr="Kypol_sobory_Santa_Marija_del_Fjo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1143000"/>
            <a:ext cx="6651625" cy="448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52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7"/>
          <p:cNvSpPr txBox="1">
            <a:spLocks noChangeArrowheads="1"/>
          </p:cNvSpPr>
          <p:nvPr/>
        </p:nvSpPr>
        <p:spPr bwMode="auto">
          <a:xfrm>
            <a:off x="357188" y="6000750"/>
            <a:ext cx="84296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Брунеллескі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виявив себе як реформатор, створюючи портик Виховного будинку у Флоренції. 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000" b="1" i="1" dirty="0">
              <a:solidFill>
                <a:srgbClr val="FFFFFF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14339" name="TextBox 8"/>
          <p:cNvSpPr txBox="1">
            <a:spLocks noChangeArrowheads="1"/>
          </p:cNvSpPr>
          <p:nvPr/>
        </p:nvSpPr>
        <p:spPr bwMode="auto">
          <a:xfrm>
            <a:off x="357188" y="0"/>
            <a:ext cx="84296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dirty="0">
                <a:solidFill>
                  <a:srgbClr val="FFFF00"/>
                </a:solidFill>
                <a:cs typeface="Arial" charset="0"/>
              </a:rPr>
              <a:t>Популярною стає антична ідея співвідношення форми будинку з пропорціями людського тіла.</a:t>
            </a:r>
            <a:endParaRPr lang="ru-RU" sz="2800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14340" name="Рисунок 4" descr="Vuhovnuj_bydunok_Florencij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3300"/>
            <a:ext cx="9144000" cy="505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859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125" y="357188"/>
            <a:ext cx="5400675" cy="1319212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2800" b="1" dirty="0" smtClean="0">
                <a:solidFill>
                  <a:srgbClr val="FFFF00"/>
                </a:solidFill>
              </a:rPr>
              <a:t>Скульптура остаточно відділяється від стіни й ніші собору.</a:t>
            </a:r>
            <a:endParaRPr lang="ru-RU" sz="2800" b="1" dirty="0" smtClean="0">
              <a:solidFill>
                <a:srgbClr val="FFFF00"/>
              </a:solidFill>
            </a:endParaRPr>
          </a:p>
        </p:txBody>
      </p:sp>
      <p:sp>
        <p:nvSpPr>
          <p:cNvPr id="15365" name="TextBox 5"/>
          <p:cNvSpPr txBox="1">
            <a:spLocks noChangeArrowheads="1"/>
          </p:cNvSpPr>
          <p:nvPr/>
        </p:nvSpPr>
        <p:spPr bwMode="auto">
          <a:xfrm>
            <a:off x="2786063" y="5286375"/>
            <a:ext cx="2616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Донателло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. Давид (відродження хіазму)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15364" name="Рисунок 5" descr="David_Donatell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97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6" descr="David_Donatello_fragm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725" y="2095500"/>
            <a:ext cx="372427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829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63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2800" b="1" dirty="0" err="1" smtClean="0">
                <a:solidFill>
                  <a:srgbClr val="FFFF00"/>
                </a:solidFill>
              </a:rPr>
              <a:t>Донателло</a:t>
            </a:r>
            <a:r>
              <a:rPr lang="uk-UA" sz="2800" b="1" dirty="0" smtClean="0">
                <a:solidFill>
                  <a:srgbClr val="FFFF00"/>
                </a:solidFill>
              </a:rPr>
              <a:t> ставить перший у мистецтві Нового часу бронзовий пам’ятник </a:t>
            </a:r>
            <a:r>
              <a:rPr lang="uk-UA" sz="2800" b="1" dirty="0" err="1" smtClean="0">
                <a:solidFill>
                  <a:srgbClr val="FFFF00"/>
                </a:solidFill>
              </a:rPr>
              <a:t>Гаттамелаті</a:t>
            </a:r>
            <a:r>
              <a:rPr lang="uk-UA" sz="2800" b="1" dirty="0" smtClean="0">
                <a:solidFill>
                  <a:srgbClr val="FFFF00"/>
                </a:solidFill>
              </a:rPr>
              <a:t>.</a:t>
            </a:r>
            <a:endParaRPr lang="ru-RU" sz="2800" b="1" dirty="0" smtClean="0">
              <a:solidFill>
                <a:srgbClr val="FFFF00"/>
              </a:solidFill>
            </a:endParaRPr>
          </a:p>
        </p:txBody>
      </p:sp>
      <p:pic>
        <p:nvPicPr>
          <p:cNvPr id="16387" name="Рисунок 3" descr="Gattame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009650"/>
            <a:ext cx="6153150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679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000500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2800" b="1" dirty="0" smtClean="0">
                <a:solidFill>
                  <a:srgbClr val="FFFF00"/>
                </a:solidFill>
              </a:rPr>
              <a:t>Мистецтво Високого Відродження (</a:t>
            </a:r>
            <a:r>
              <a:rPr lang="uk-UA" sz="2800" b="1" dirty="0" err="1" smtClean="0">
                <a:solidFill>
                  <a:srgbClr val="FFFF00"/>
                </a:solidFill>
              </a:rPr>
              <a:t>чинквеченто</a:t>
            </a:r>
            <a:r>
              <a:rPr lang="uk-UA" sz="2800" b="1" dirty="0" smtClean="0">
                <a:solidFill>
                  <a:srgbClr val="FFFF00"/>
                </a:solidFill>
              </a:rPr>
              <a:t>) </a:t>
            </a:r>
            <a:r>
              <a:rPr lang="uk-UA" sz="5400" b="1" dirty="0" smtClean="0">
                <a:solidFill>
                  <a:srgbClr val="FFFF00"/>
                </a:solidFill>
              </a:rPr>
              <a:t/>
            </a:r>
            <a:br>
              <a:rPr lang="uk-UA" sz="5400" b="1" dirty="0" smtClean="0">
                <a:solidFill>
                  <a:srgbClr val="FFFF00"/>
                </a:solidFill>
              </a:rPr>
            </a:br>
            <a:r>
              <a:rPr lang="uk-UA" sz="5400" b="1" dirty="0" smtClean="0">
                <a:solidFill>
                  <a:srgbClr val="FFFF00"/>
                </a:solidFill>
              </a:rPr>
              <a:t/>
            </a:r>
            <a:br>
              <a:rPr lang="uk-UA" sz="5400" b="1" dirty="0" smtClean="0">
                <a:solidFill>
                  <a:srgbClr val="FFFF00"/>
                </a:solidFill>
              </a:rPr>
            </a:br>
            <a:r>
              <a:rPr lang="uk-UA" sz="2800" dirty="0" smtClean="0"/>
              <a:t>Центральні імена </a:t>
            </a:r>
            <a:r>
              <a:rPr lang="uk-UA" sz="2800" dirty="0"/>
              <a:t>–</a:t>
            </a:r>
            <a:r>
              <a:rPr lang="uk-UA" sz="2800" dirty="0" smtClean="0"/>
              <a:t> Леонардо </a:t>
            </a:r>
            <a:r>
              <a:rPr lang="uk-UA" sz="2800" dirty="0" err="1" smtClean="0"/>
              <a:t>да</a:t>
            </a:r>
            <a:r>
              <a:rPr lang="uk-UA" sz="2800" dirty="0" smtClean="0"/>
              <a:t> Вінчі, Мікеланджело, Рафаель.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950449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3" y="785813"/>
            <a:ext cx="4643437" cy="5500687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 b="1" dirty="0" smtClean="0">
                <a:solidFill>
                  <a:srgbClr val="FFFF00"/>
                </a:solidFill>
              </a:rPr>
              <a:t>Леонардо </a:t>
            </a:r>
            <a:r>
              <a:rPr lang="uk-UA" sz="2000" b="1" dirty="0" err="1" smtClean="0">
                <a:solidFill>
                  <a:srgbClr val="FFFF00"/>
                </a:solidFill>
              </a:rPr>
              <a:t>да</a:t>
            </a:r>
            <a:r>
              <a:rPr lang="uk-UA" sz="2000" b="1" dirty="0" smtClean="0">
                <a:solidFill>
                  <a:srgbClr val="FFFF00"/>
                </a:solidFill>
              </a:rPr>
              <a:t> Вінчі народився в 1452 р., прекрасно музикував, грав на лірі, співав, був геніальним живописцем, крім того </a:t>
            </a:r>
            <a:r>
              <a:rPr lang="uk-UA" sz="2000" dirty="0"/>
              <a:t>– </a:t>
            </a:r>
            <a:r>
              <a:rPr lang="uk-UA" sz="2000" b="1" dirty="0" smtClean="0">
                <a:solidFill>
                  <a:srgbClr val="FFFF00"/>
                </a:solidFill>
              </a:rPr>
              <a:t>інженером </a:t>
            </a:r>
            <a:br>
              <a:rPr lang="uk-UA" sz="2000" b="1" dirty="0" smtClean="0">
                <a:solidFill>
                  <a:srgbClr val="FFFF00"/>
                </a:solidFill>
              </a:rPr>
            </a:br>
            <a:r>
              <a:rPr lang="uk-UA" sz="2000" b="1" dirty="0" smtClean="0">
                <a:solidFill>
                  <a:srgbClr val="FFFF00"/>
                </a:solidFill>
              </a:rPr>
              <a:t>і натуралістом.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000" b="1" dirty="0" smtClean="0">
                <a:solidFill>
                  <a:srgbClr val="FFFFCC"/>
                </a:solidFill>
              </a:rPr>
              <a:t>У картині </a:t>
            </a:r>
            <a:r>
              <a:rPr lang="uk-UA" sz="2000" b="1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«Мадонна в гроті» </a:t>
            </a:r>
            <a:r>
              <a:rPr lang="uk-UA" sz="2000" b="1" dirty="0" smtClean="0">
                <a:solidFill>
                  <a:srgbClr val="FFFFCC"/>
                </a:solidFill>
              </a:rPr>
              <a:t>Леонардо втілює відкриту ним повітряну перспективу. </a:t>
            </a:r>
            <a:endParaRPr lang="ru-RU" sz="2000" b="1" dirty="0" smtClean="0">
              <a:solidFill>
                <a:srgbClr val="FFFFCC"/>
              </a:solidFill>
            </a:endParaRPr>
          </a:p>
        </p:txBody>
      </p:sp>
      <p:pic>
        <p:nvPicPr>
          <p:cNvPr id="18435" name="Рисунок 3" descr="Madonna_v_grot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4357688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507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0" y="857250"/>
            <a:ext cx="3571875" cy="4572000"/>
          </a:xfrm>
        </p:spPr>
        <p:txBody>
          <a:bodyPr/>
          <a:lstStyle/>
          <a:p>
            <a:pPr eaLnBrk="1" hangingPunct="1">
              <a:defRPr/>
            </a:pPr>
            <a:r>
              <a:rPr lang="uk-UA" sz="2800" b="1" dirty="0" smtClean="0">
                <a:solidFill>
                  <a:srgbClr val="FFFF00"/>
                </a:solidFill>
                <a:latin typeface="+mn-lt"/>
              </a:rPr>
              <a:t>Леонардо вносить зміни в портретний живопис. </a:t>
            </a:r>
            <a:br>
              <a:rPr lang="uk-UA" sz="2800" b="1" dirty="0" smtClean="0">
                <a:solidFill>
                  <a:srgbClr val="FFFF00"/>
                </a:solidFill>
                <a:latin typeface="+mn-lt"/>
              </a:rPr>
            </a:br>
            <a:r>
              <a:rPr lang="uk-UA" sz="2800" b="1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uk-UA" sz="2800" b="1" dirty="0" smtClean="0">
                <a:solidFill>
                  <a:srgbClr val="FFFF00"/>
                </a:solidFill>
                <a:latin typeface="+mn-lt"/>
              </a:rPr>
            </a:br>
            <a:r>
              <a:rPr lang="uk-UA" sz="2000" b="1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>«Малюй </a:t>
            </a:r>
            <a:r>
              <a:rPr lang="uk-UA" sz="2000" b="1" dirty="0" smtClean="0">
                <a:solidFill>
                  <a:srgbClr val="FFFF00"/>
                </a:solidFill>
                <a:latin typeface="+mn-lt"/>
              </a:rPr>
              <a:t>його</a:t>
            </a:r>
            <a:r>
              <a:rPr lang="uk-UA" sz="2000" b="1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> так, щоб </a:t>
            </a:r>
            <a:r>
              <a:rPr lang="uk-UA" sz="2000" b="1" dirty="0" smtClean="0">
                <a:solidFill>
                  <a:srgbClr val="FFFF00"/>
                </a:solidFill>
                <a:latin typeface="+mn-lt"/>
              </a:rPr>
              <a:t>тебе</a:t>
            </a:r>
            <a:r>
              <a:rPr lang="uk-UA" sz="2000" b="1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> не бачили», </a:t>
            </a:r>
            <a:r>
              <a:rPr lang="uk-UA" sz="2000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– </a:t>
            </a:r>
            <a:r>
              <a:rPr lang="uk-UA" sz="2000" b="1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>казав він. </a:t>
            </a:r>
            <a:br>
              <a:rPr lang="uk-UA" sz="2000" b="1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</a:br>
            <a:r>
              <a:rPr lang="uk-UA" sz="2000" b="1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/>
            </a:r>
            <a:br>
              <a:rPr lang="uk-UA" sz="2000" b="1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</a:br>
            <a:r>
              <a:rPr lang="uk-UA" sz="2000" b="1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>Тобто уникаючи навмисного позування в портреті.</a:t>
            </a:r>
            <a:r>
              <a:rPr lang="ru-RU" sz="2800" b="1" dirty="0" smtClean="0">
                <a:latin typeface="+mn-lt"/>
              </a:rPr>
              <a:t/>
            </a:r>
            <a:br>
              <a:rPr lang="ru-RU" sz="2800" b="1" dirty="0" smtClean="0">
                <a:latin typeface="+mn-lt"/>
              </a:rPr>
            </a:br>
            <a:endParaRPr lang="ru-RU" sz="2800" b="1" dirty="0" smtClean="0">
              <a:latin typeface="+mn-lt"/>
            </a:endParaRPr>
          </a:p>
        </p:txBody>
      </p:sp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4857750" y="6072188"/>
            <a:ext cx="4000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Леонардо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да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Вінчі.</a:t>
            </a:r>
            <a:r>
              <a:rPr lang="en-US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Дама з горностаєм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19460" name="Рисунок 4" descr="Dama_s_gornostae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75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5708650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2800" b="1" dirty="0" smtClean="0">
                <a:solidFill>
                  <a:srgbClr val="FFFF00"/>
                </a:solidFill>
              </a:rPr>
              <a:t>«Картини або написані фігури повинні бути зроблені так, щоб глядачі могли з легкістю розпізнавати стан їхньої душі за їхніми позами»</a:t>
            </a:r>
            <a:r>
              <a:rPr lang="uk-UA" sz="2800" dirty="0" smtClean="0">
                <a:solidFill>
                  <a:srgbClr val="FFFF00"/>
                </a:solidFill>
              </a:rPr>
              <a:t>,</a:t>
            </a:r>
            <a:r>
              <a:rPr lang="uk-UA" sz="2800" dirty="0"/>
              <a:t> –</a:t>
            </a:r>
            <a:r>
              <a:rPr lang="uk-UA" sz="2800" dirty="0" smtClean="0"/>
              <a:t> стверджував Леонардо.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855184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sp>
        <p:nvSpPr>
          <p:cNvPr id="21507" name="TextBox 5"/>
          <p:cNvSpPr txBox="1">
            <a:spLocks noChangeArrowheads="1"/>
          </p:cNvSpPr>
          <p:nvPr/>
        </p:nvSpPr>
        <p:spPr bwMode="auto">
          <a:xfrm>
            <a:off x="857250" y="5429250"/>
            <a:ext cx="7858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У «Таємній вечері» Леонардо відкрив для мистецтва нову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царинцу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</a:t>
            </a:r>
            <a:r>
              <a:rPr lang="uk-UA" dirty="0">
                <a:solidFill>
                  <a:srgbClr val="DADADA">
                    <a:lumMod val="10000"/>
                  </a:srgbClr>
                </a:solidFill>
                <a:latin typeface="Tahoma" pitchFamily="34" charset="0"/>
                <a:cs typeface="Arial" charset="0"/>
              </a:rPr>
              <a:t>–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психологічного конфлікту.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21508" name="Рисунок 4" descr="Taemna_vecherj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88"/>
            <a:ext cx="9144000" cy="477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764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0" y="5786438"/>
            <a:ext cx="914400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У виникненні феномену Відродження важливу роль відіграв особливий характер міст Італії</a:t>
            </a:r>
            <a:r>
              <a:rPr lang="en-US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latin typeface="Calibri"/>
                <a:cs typeface="Calibri"/>
              </a:rPr>
              <a:t>̶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</a:t>
            </a:r>
            <a:r>
              <a:rPr lang="en-US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Флоренції, Сієни,  Мілана, Генуї, Пізи, Венеції й Рима.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2" name="Рисунок 3" descr="Urok_3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8715375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779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0" y="5214938"/>
            <a:ext cx="91440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Композиція побудована на математичному розрахунку.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Фігура Христа займає центральне положення, підкреслене тим, що точка сходження перспективи збігається з його головою.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Щоб акцентувати цю фігуру, Леонардо помістив її на тлі  найбільшого прорізу задньої стіни, відокремивши від фігур апостолів.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2" name="Рисунок 3" descr="Taemna_vecherja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358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0" y="5357813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Христос щойно вимовив: «Один із вас зрадить мене»,</a:t>
            </a:r>
            <a:r>
              <a:rPr lang="uk-UA" dirty="0">
                <a:solidFill>
                  <a:srgbClr val="DADADA">
                    <a:lumMod val="10000"/>
                  </a:srgbClr>
                </a:solidFill>
                <a:latin typeface="Tahoma" pitchFamily="34" charset="0"/>
                <a:cs typeface="Arial" charset="0"/>
              </a:rPr>
              <a:t> –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і його слова глибоко вразили апостолів. Їхні жести й міміка виражають складну гаму переживань </a:t>
            </a:r>
            <a:r>
              <a:rPr lang="uk-UA" dirty="0">
                <a:solidFill>
                  <a:srgbClr val="DADADA">
                    <a:lumMod val="10000"/>
                  </a:srgbClr>
                </a:solidFill>
                <a:latin typeface="Tahoma" pitchFamily="34" charset="0"/>
                <a:cs typeface="Arial" charset="0"/>
              </a:rPr>
              <a:t>–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від обурення </a:t>
            </a:r>
            <a:r>
              <a:rPr lang="en-US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/>
            </a:r>
            <a:br>
              <a:rPr lang="en-US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</a:b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й сумного подиву до жаху бути запідозреним і страху викриття. 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FFFFFF"/>
              </a:solidFill>
              <a:latin typeface="Tahoma" pitchFamily="34" charset="0"/>
              <a:cs typeface="Arial" charset="0"/>
            </a:endParaRPr>
          </a:p>
        </p:txBody>
      </p:sp>
      <p:pic>
        <p:nvPicPr>
          <p:cNvPr id="2" name="Рисунок 3" descr="Taemna_vecherja_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9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981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4"/>
          <p:cNvSpPr txBox="1">
            <a:spLocks noChangeArrowheads="1"/>
          </p:cNvSpPr>
          <p:nvPr/>
        </p:nvSpPr>
        <p:spPr bwMode="auto">
          <a:xfrm>
            <a:off x="0" y="5000625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Усупереч давній традиції Іуда не поміщений окремо від інших, </a:t>
            </a:r>
            <a:b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</a:b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а перебуває серед них. Щоб виділити його, Леонардо вдався до свого улюбленого прийому </a:t>
            </a:r>
            <a:r>
              <a:rPr lang="uk-UA" dirty="0">
                <a:solidFill>
                  <a:srgbClr val="DADADA">
                    <a:lumMod val="10000"/>
                  </a:srgbClr>
                </a:solidFill>
                <a:latin typeface="Tahoma" pitchFamily="34" charset="0"/>
                <a:cs typeface="Arial" charset="0"/>
              </a:rPr>
              <a:t>–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контрастного протиставлення, помістивши Іуду в групі по праву руку від Христа разом із лагідним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Іоаном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і запальним Петром. 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24579" name="Рисунок 3" descr="Taemna_vecherja_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7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464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0" y="5000625"/>
            <a:ext cx="9144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Хижий профіль зрадника поруч із прекрасним лицем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Іоана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, його переляк, викликаний словами Христа й гнівним жестом Петра, що схопився за ніж, нарешті, тінь, що впала на звернене до Христа обличчя Іуди, дозволяють глядачеві легко </a:t>
            </a:r>
            <a:r>
              <a:rPr lang="en-US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/>
            </a:r>
            <a:br>
              <a:rPr lang="en-US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</a:b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й безпомилково впізнати  його. 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000" dirty="0">
              <a:solidFill>
                <a:srgbClr val="FFFFFF"/>
              </a:solidFill>
              <a:latin typeface="Tahoma" pitchFamily="34" charset="0"/>
              <a:cs typeface="Arial" charset="0"/>
            </a:endParaRPr>
          </a:p>
        </p:txBody>
      </p:sp>
      <p:pic>
        <p:nvPicPr>
          <p:cNvPr id="2" name="Рисунок 4" descr="Taemna_vecherja_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0525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Рисунок 5" descr="Taemna_vecherja_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571500"/>
            <a:ext cx="51943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06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2"/>
          <p:cNvSpPr txBox="1">
            <a:spLocks noChangeArrowheads="1"/>
          </p:cNvSpPr>
          <p:nvPr/>
        </p:nvSpPr>
        <p:spPr bwMode="auto">
          <a:xfrm>
            <a:off x="357188" y="0"/>
            <a:ext cx="3786187" cy="597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Портрет </a:t>
            </a:r>
            <a:r>
              <a:rPr lang="uk-UA" sz="2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Мони</a:t>
            </a:r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Лізи став результатом гігантського якісного зрушення. Уперше портретний образ за своєю значущістю став на один рівень із найяскравішими образами інших живописних жанрів. </a:t>
            </a:r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sz="2400" b="1" dirty="0">
              <a:solidFill>
                <a:srgbClr val="FFFFFF"/>
              </a:solidFill>
              <a:cs typeface="Arial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 dirty="0">
              <a:solidFill>
                <a:srgbClr val="FFFFFF"/>
              </a:solidFill>
              <a:cs typeface="Arial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 dirty="0">
              <a:solidFill>
                <a:srgbClr val="FFFFFF"/>
              </a:solidFill>
              <a:cs typeface="Arial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 dirty="0">
              <a:solidFill>
                <a:srgbClr val="FFFFFF"/>
              </a:solidFill>
              <a:cs typeface="Arial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«Леонардо зумів додати </a:t>
            </a:r>
            <a:br>
              <a:rPr lang="uk-UA" sz="2000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</a:br>
            <a:r>
              <a:rPr lang="uk-UA" sz="2000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своєму творінню тієї міри узагальнення, що дозволяє розглядати його як образ ренесансної людини в цілому» (</a:t>
            </a:r>
            <a:r>
              <a:rPr lang="uk-UA" sz="2000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Ротенберг</a:t>
            </a:r>
            <a:r>
              <a:rPr lang="uk-UA" sz="2000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).</a:t>
            </a:r>
            <a:endParaRPr lang="ru-RU" sz="2000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FFFFFF"/>
              </a:solidFill>
              <a:latin typeface="Tahoma" pitchFamily="34" charset="0"/>
              <a:cs typeface="Arial" charset="0"/>
            </a:endParaRPr>
          </a:p>
        </p:txBody>
      </p:sp>
      <p:pic>
        <p:nvPicPr>
          <p:cNvPr id="26627" name="Рисунок 3" descr="Mona_Liz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88" y="0"/>
            <a:ext cx="43926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261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4643438" y="0"/>
            <a:ext cx="4500562" cy="661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Рафаель Санті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(1483</a:t>
            </a:r>
            <a:r>
              <a:rPr lang="uk-UA" sz="2800" dirty="0">
                <a:solidFill>
                  <a:srgbClr val="FFFF00"/>
                </a:solidFill>
                <a:latin typeface="Tahoma" pitchFamily="34" charset="0"/>
                <a:cs typeface="Arial" charset="0"/>
              </a:rPr>
              <a:t>–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1520) </a:t>
            </a:r>
            <a:r>
              <a:rPr lang="uk-UA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народився </a:t>
            </a:r>
            <a:br>
              <a:rPr lang="uk-UA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uk-UA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 місті </a:t>
            </a:r>
            <a:r>
              <a:rPr lang="uk-UA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Урбіно</a:t>
            </a:r>
            <a:r>
              <a:rPr lang="uk-UA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у родині придворного живописця </a:t>
            </a:r>
            <a:br>
              <a:rPr lang="uk-UA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uk-UA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й поета.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 1500 р. в майстерні </a:t>
            </a:r>
            <a:r>
              <a:rPr lang="uk-UA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Перуджино</a:t>
            </a:r>
            <a:r>
              <a:rPr lang="uk-UA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написав вівтарний образ «Заручини Марії».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Сцена заручин подана на тлі круглого храму, колорит підкреслює врочистість того, що відбувається. </a:t>
            </a:r>
            <a:endParaRPr lang="ru-RU" sz="2000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2" name="Рисунок 3" descr="Urok_3_2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08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5072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0" y="292100"/>
            <a:ext cx="4286250" cy="1922463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 b="1" dirty="0" smtClean="0"/>
              <a:t>У 1504 р. Рафаель переїжджає </a:t>
            </a:r>
            <a:br>
              <a:rPr lang="uk-UA" sz="2000" b="1" dirty="0" smtClean="0"/>
            </a:br>
            <a:r>
              <a:rPr lang="uk-UA" sz="2000" b="1" dirty="0" smtClean="0"/>
              <a:t>у Флоренцію.  </a:t>
            </a:r>
            <a:br>
              <a:rPr lang="uk-UA" sz="2000" b="1" dirty="0" smtClean="0"/>
            </a:br>
            <a:r>
              <a:rPr lang="uk-UA" sz="2000" b="1" dirty="0" smtClean="0"/>
              <a:t>Головна тема живопису флорентійського </a:t>
            </a:r>
            <a:br>
              <a:rPr lang="uk-UA" sz="2000" b="1" dirty="0" smtClean="0"/>
            </a:br>
            <a:r>
              <a:rPr lang="uk-UA" sz="2000" b="1" dirty="0" smtClean="0"/>
              <a:t>періоду – Мадонна </a:t>
            </a:r>
            <a:br>
              <a:rPr lang="uk-UA" sz="2000" b="1" dirty="0" smtClean="0"/>
            </a:br>
            <a:r>
              <a:rPr lang="uk-UA" sz="2000" b="1" dirty="0" smtClean="0"/>
              <a:t>з дитиною, якій присвячено не менш ніж 10 робіт.</a:t>
            </a:r>
            <a:endParaRPr lang="ru-RU" sz="2000" b="1" dirty="0" smtClean="0"/>
          </a:p>
        </p:txBody>
      </p:sp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4857750" y="5500688"/>
            <a:ext cx="4286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Рафаель.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Мадонна із щиглям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(близько 1506</a:t>
            </a:r>
            <a:r>
              <a:rPr lang="uk-UA" dirty="0">
                <a:solidFill>
                  <a:srgbClr val="DADADA">
                    <a:lumMod val="10000"/>
                  </a:srgbClr>
                </a:solidFill>
                <a:latin typeface="Tahoma" pitchFamily="34" charset="0"/>
                <a:cs typeface="Arial" charset="0"/>
              </a:rPr>
              <a:t>–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1507)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3" name="Рисунок 4" descr="Madonna_z_schiglj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" b="-12"/>
          <a:stretch>
            <a:fillRect/>
          </a:stretch>
        </p:blipFill>
        <p:spPr bwMode="auto">
          <a:xfrm>
            <a:off x="0" y="0"/>
            <a:ext cx="48879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269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Box 5"/>
          <p:cNvSpPr txBox="1">
            <a:spLocks noChangeArrowheads="1"/>
          </p:cNvSpPr>
          <p:nvPr/>
        </p:nvSpPr>
        <p:spPr bwMode="auto">
          <a:xfrm>
            <a:off x="5286375" y="285750"/>
            <a:ext cx="3714750" cy="646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Флорентійські  мадонни  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Рафаеля  </a:t>
            </a: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̶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  це  надзвичайно  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витончені, миловидні, зворушливі й чарівні юні матері.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Варіюючи в них той самий мотив, зображуючи на тлі ідилічного пейзажу юну матір і маленьких дітей, які граються біля її ніг — Христа й </a:t>
            </a:r>
            <a:r>
              <a:rPr lang="uk-UA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Іоана</a:t>
            </a:r>
            <a:r>
              <a:rPr lang="uk-UA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Хрестителя, він поєднує фігури стійким, гармонійно врівноваженим ритмом композиційної піраміди, яку полюбили майстри Відродження.</a:t>
            </a:r>
            <a:endParaRPr lang="ru-RU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2" name="Рисунок 3" descr="Madonna_Rafaelj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" b="105"/>
          <a:stretch>
            <a:fillRect/>
          </a:stretch>
        </p:blipFill>
        <p:spPr bwMode="auto">
          <a:xfrm>
            <a:off x="0" y="0"/>
            <a:ext cx="5253038" cy="664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712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5214938" y="214313"/>
            <a:ext cx="3929062" cy="634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Мадонни, створені </a:t>
            </a:r>
            <a:b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 Римі, тобто в період повної художньої зрілості, набувають інших рис.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Це вже володарки, богині добра й краси, владні своєю жіночністю облагороджувати світ, пом’якшувати людські серця.  </a:t>
            </a:r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/>
            </a:r>
            <a:b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uk-UA" sz="2000" b="1" dirty="0">
                <a:solidFill>
                  <a:srgbClr val="00009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Вони обіцяють світові ту одухотворену гармонію, яку собою виражають.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Нове, складне трактування образу Мадонни знайшло найбільш повне втілення у  вівтарі «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Сикстинська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Мадонна» (близько 1513 р., Картинна галерея,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Дрезден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). 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2" name="Рисунок 3" descr="Sikstinskaja_Madon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0" b="-14"/>
          <a:stretch>
            <a:fillRect/>
          </a:stretch>
        </p:blipFill>
        <p:spPr bwMode="auto">
          <a:xfrm>
            <a:off x="0" y="0"/>
            <a:ext cx="5045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2460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75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2800" b="1" dirty="0" smtClean="0">
                <a:solidFill>
                  <a:srgbClr val="FFFF00"/>
                </a:solidFill>
              </a:rPr>
              <a:t>«Афінська школа» </a:t>
            </a:r>
            <a:r>
              <a:rPr lang="uk-UA" sz="2800" dirty="0"/>
              <a:t>–</a:t>
            </a:r>
            <a:r>
              <a:rPr lang="uk-UA" sz="2800" dirty="0" smtClean="0"/>
              <a:t> великий твір Рафаеля. Фреска прославляє міць розуму, який об’єднує  увесь світ. </a:t>
            </a:r>
            <a:endParaRPr lang="ru-RU" sz="2800" dirty="0"/>
          </a:p>
        </p:txBody>
      </p:sp>
      <p:pic>
        <p:nvPicPr>
          <p:cNvPr id="31747" name="Рисунок 3" descr="Afinska_shkol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" t="3125" r="4976" b="6473"/>
          <a:stretch>
            <a:fillRect/>
          </a:stretch>
        </p:blipFill>
        <p:spPr bwMode="auto">
          <a:xfrm>
            <a:off x="571500" y="1071563"/>
            <a:ext cx="7786688" cy="578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97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6000750"/>
          </a:xfrm>
        </p:spPr>
        <p:txBody>
          <a:bodyPr/>
          <a:lstStyle/>
          <a:p>
            <a:pPr algn="ctr" eaLnBrk="1" hangingPunct="1">
              <a:lnSpc>
                <a:spcPts val="3840"/>
              </a:lnSpc>
              <a:defRPr/>
            </a:pPr>
            <a:r>
              <a:rPr lang="uk-UA" sz="3200" b="1" i="1" dirty="0" smtClean="0">
                <a:solidFill>
                  <a:srgbClr val="FFFF00"/>
                </a:solidFill>
              </a:rPr>
              <a:t/>
            </a:r>
            <a:br>
              <a:rPr lang="uk-UA" sz="3200" b="1" i="1" dirty="0" smtClean="0">
                <a:solidFill>
                  <a:srgbClr val="FFFF00"/>
                </a:solidFill>
              </a:rPr>
            </a:br>
            <a:r>
              <a:rPr lang="uk-UA" sz="2800" b="1" dirty="0" smtClean="0">
                <a:solidFill>
                  <a:srgbClr val="FFFF00"/>
                </a:solidFill>
              </a:rPr>
              <a:t>Мистецтво італійського Відродження прийнято ділити на п’ять періодів: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>
                <a:solidFill>
                  <a:srgbClr val="FFFF00"/>
                </a:solidFill>
              </a:rPr>
              <a:t>1250</a:t>
            </a:r>
            <a:r>
              <a:rPr lang="uk-UA" sz="2800" dirty="0" smtClean="0"/>
              <a:t>–</a:t>
            </a:r>
            <a:r>
              <a:rPr lang="uk-UA" sz="2800" dirty="0" smtClean="0">
                <a:solidFill>
                  <a:srgbClr val="FFFF00"/>
                </a:solidFill>
              </a:rPr>
              <a:t>1330 рр.</a:t>
            </a:r>
            <a:r>
              <a:rPr lang="uk-UA" sz="2800" dirty="0" smtClean="0"/>
              <a:t> </a:t>
            </a:r>
            <a:r>
              <a:rPr lang="uk-UA" sz="2800" dirty="0"/>
              <a:t>–</a:t>
            </a:r>
            <a:r>
              <a:rPr lang="uk-UA" sz="2800" dirty="0" smtClean="0"/>
              <a:t> </a:t>
            </a:r>
            <a:r>
              <a:rPr lang="uk-UA" sz="2800" dirty="0" err="1" smtClean="0"/>
              <a:t>дученто</a:t>
            </a:r>
            <a:r>
              <a:rPr lang="uk-UA" sz="2800" dirty="0" smtClean="0"/>
              <a:t> (Проторенесанс);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>
                <a:solidFill>
                  <a:srgbClr val="FFFF00"/>
                </a:solidFill>
              </a:rPr>
              <a:t>1330</a:t>
            </a:r>
            <a:r>
              <a:rPr lang="uk-UA" sz="2800" dirty="0" smtClean="0"/>
              <a:t>–</a:t>
            </a:r>
            <a:r>
              <a:rPr lang="uk-UA" sz="2800" dirty="0" smtClean="0">
                <a:solidFill>
                  <a:srgbClr val="FFFF00"/>
                </a:solidFill>
              </a:rPr>
              <a:t>1400 рр. </a:t>
            </a:r>
            <a:r>
              <a:rPr lang="uk-UA" sz="2800" dirty="0" smtClean="0"/>
              <a:t>– </a:t>
            </a:r>
            <a:r>
              <a:rPr lang="uk-UA" sz="2800" dirty="0" err="1" smtClean="0"/>
              <a:t>треченто</a:t>
            </a:r>
            <a:r>
              <a:rPr lang="uk-UA" sz="2800" dirty="0" smtClean="0"/>
              <a:t> (Проторенесанс);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>
                <a:solidFill>
                  <a:srgbClr val="FFFF00"/>
                </a:solidFill>
              </a:rPr>
              <a:t>1400</a:t>
            </a:r>
            <a:r>
              <a:rPr lang="uk-UA" sz="2800" dirty="0" smtClean="0"/>
              <a:t>–</a:t>
            </a:r>
            <a:r>
              <a:rPr lang="uk-UA" sz="2800" dirty="0" smtClean="0">
                <a:solidFill>
                  <a:srgbClr val="FFFF00"/>
                </a:solidFill>
              </a:rPr>
              <a:t>1500 рр. </a:t>
            </a:r>
            <a:r>
              <a:rPr lang="uk-UA" sz="2800" dirty="0"/>
              <a:t>–</a:t>
            </a:r>
            <a:r>
              <a:rPr lang="uk-UA" sz="2800" dirty="0" smtClean="0"/>
              <a:t> кватроченто (Раннє Відродження);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>
                <a:solidFill>
                  <a:srgbClr val="FFFF00"/>
                </a:solidFill>
              </a:rPr>
              <a:t>1500</a:t>
            </a:r>
            <a:r>
              <a:rPr lang="uk-UA" sz="2800" dirty="0" smtClean="0"/>
              <a:t>–</a:t>
            </a:r>
            <a:r>
              <a:rPr lang="uk-UA" sz="2800" dirty="0" smtClean="0">
                <a:solidFill>
                  <a:srgbClr val="FFFF00"/>
                </a:solidFill>
              </a:rPr>
              <a:t>525 рр. </a:t>
            </a:r>
            <a:r>
              <a:rPr lang="uk-UA" sz="2800" dirty="0"/>
              <a:t>–</a:t>
            </a:r>
            <a:r>
              <a:rPr lang="uk-UA" sz="2800" dirty="0" smtClean="0"/>
              <a:t> </a:t>
            </a:r>
            <a:r>
              <a:rPr lang="uk-UA" sz="2800" dirty="0" err="1" smtClean="0"/>
              <a:t>чинквеченто</a:t>
            </a:r>
            <a:r>
              <a:rPr lang="uk-UA" sz="2800" dirty="0" smtClean="0"/>
              <a:t> (Високе Відродження);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>
                <a:solidFill>
                  <a:srgbClr val="FFFF00"/>
                </a:solidFill>
              </a:rPr>
              <a:t>до кінця ХVI століття </a:t>
            </a:r>
            <a:r>
              <a:rPr lang="uk-UA" sz="2800" dirty="0" smtClean="0"/>
              <a:t>– Пізнє Відродження.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330808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5286375" y="0"/>
            <a:ext cx="3857625" cy="698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 її центрі  ̶  фігури натхненного Аристотеля </a:t>
            </a:r>
            <a:b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й величного старця Платона </a:t>
            </a:r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/>
            </a:r>
            <a:b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з портретними рисами Леонардо </a:t>
            </a:r>
            <a:r>
              <a:rPr lang="uk-UA" sz="2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да</a:t>
            </a:r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Вінчі.</a:t>
            </a:r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Платон представляє відсторонену філософію, </a:t>
            </a:r>
            <a:br>
              <a:rPr lang="uk-UA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uk-UA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а Аристотель, немов обводячи рукою навколишній світ, представляє природну філософію.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Про це свідчать указівні  жести: Платона </a:t>
            </a:r>
            <a:r>
              <a:rPr lang="uk-UA" sz="2000" b="1" dirty="0">
                <a:solidFill>
                  <a:srgbClr val="000000"/>
                </a:solidFill>
                <a:latin typeface="Tahoma" pitchFamily="34" charset="0"/>
                <a:cs typeface="Arial" charset="0"/>
              </a:rPr>
              <a:t>–</a:t>
            </a:r>
            <a:r>
              <a:rPr lang="uk-UA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на небо, Аристотеля </a:t>
            </a:r>
            <a:r>
              <a:rPr lang="uk-UA" sz="2000" b="1" dirty="0">
                <a:solidFill>
                  <a:srgbClr val="000000"/>
                </a:solidFill>
                <a:latin typeface="Tahoma" pitchFamily="34" charset="0"/>
                <a:cs typeface="Arial" charset="0"/>
              </a:rPr>
              <a:t>–</a:t>
            </a:r>
            <a:r>
              <a:rPr lang="uk-UA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на землю. </a:t>
            </a:r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 dirty="0">
              <a:solidFill>
                <a:srgbClr val="FFFFFF"/>
              </a:solidFill>
              <a:latin typeface="Tahoma" pitchFamily="34" charset="0"/>
              <a:cs typeface="Arial" charset="0"/>
            </a:endParaRPr>
          </a:p>
        </p:txBody>
      </p:sp>
      <p:pic>
        <p:nvPicPr>
          <p:cNvPr id="2" name="Рисунок 3" descr="Afinska_shkola_fragme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" t="3125" r="6856" b="5208"/>
          <a:stretch>
            <a:fillRect/>
          </a:stretch>
        </p:blipFill>
        <p:spPr bwMode="auto">
          <a:xfrm>
            <a:off x="0" y="0"/>
            <a:ext cx="52212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044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0" y="0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Кожна група фігур </a:t>
            </a:r>
            <a:r>
              <a:rPr lang="uk-UA" sz="2800" dirty="0">
                <a:solidFill>
                  <a:srgbClr val="FFFF00"/>
                </a:solidFill>
                <a:latin typeface="Tahoma" pitchFamily="34" charset="0"/>
                <a:cs typeface="Arial" charset="0"/>
              </a:rPr>
              <a:t>–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зразок величної гармонії </a:t>
            </a:r>
            <a:b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й витонченого узгодженого руху. 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2" name="Рисунок 3" descr="Afinska_shkola_fragment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" t="3389" r="4514" b="6776"/>
          <a:stretch>
            <a:fillRect/>
          </a:stretch>
        </p:blipFill>
        <p:spPr bwMode="auto">
          <a:xfrm>
            <a:off x="714375" y="1069975"/>
            <a:ext cx="7786688" cy="578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455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5637213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4800" i="1" dirty="0" smtClean="0">
                <a:solidFill>
                  <a:srgbClr val="FFFF00"/>
                </a:solidFill>
              </a:rPr>
              <a:t/>
            </a:r>
            <a:br>
              <a:rPr lang="uk-UA" sz="4800" i="1" dirty="0" smtClean="0">
                <a:solidFill>
                  <a:srgbClr val="FFFF00"/>
                </a:solidFill>
              </a:rPr>
            </a:br>
            <a:r>
              <a:rPr lang="uk-UA" sz="2800" dirty="0" smtClean="0">
                <a:solidFill>
                  <a:srgbClr val="FFFF00"/>
                </a:solidFill>
              </a:rPr>
              <a:t/>
            </a:r>
            <a:br>
              <a:rPr lang="uk-UA" sz="2800" dirty="0" smtClean="0">
                <a:solidFill>
                  <a:srgbClr val="FFFF00"/>
                </a:solidFill>
              </a:rPr>
            </a:br>
            <a:r>
              <a:rPr lang="uk-UA" sz="2800" dirty="0" smtClean="0">
                <a:solidFill>
                  <a:srgbClr val="FFFF00"/>
                </a:solidFill>
              </a:rPr>
              <a:t>Значення творчості Рафаеля полягає в тому, що він синтезував усі попередні досягнення Відродження, визначивши розвиток подальших гуманістичних тенденцій у мистецтві.</a:t>
            </a:r>
            <a:r>
              <a:rPr lang="ru-RU" sz="2800" dirty="0" smtClean="0">
                <a:solidFill>
                  <a:srgbClr val="FFFF00"/>
                </a:solidFill>
              </a:rPr>
              <a:t/>
            </a:r>
            <a:br>
              <a:rPr lang="ru-RU" sz="2800" dirty="0" smtClean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214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0" y="0"/>
            <a:ext cx="3786188" cy="6429375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 b="1" dirty="0" smtClean="0">
                <a:solidFill>
                  <a:srgbClr val="FFFF00"/>
                </a:solidFill>
              </a:rPr>
              <a:t>Пізнє Відродження </a:t>
            </a:r>
            <a:r>
              <a:rPr lang="en-US" sz="2000" b="1" dirty="0" smtClean="0">
                <a:solidFill>
                  <a:srgbClr val="FFFF00"/>
                </a:solidFill>
              </a:rPr>
              <a:t/>
            </a:r>
            <a:br>
              <a:rPr lang="en-US" sz="2000" b="1" dirty="0" smtClean="0">
                <a:solidFill>
                  <a:srgbClr val="FFFF00"/>
                </a:solidFill>
              </a:rPr>
            </a:br>
            <a:r>
              <a:rPr lang="uk-UA" sz="2000" dirty="0" smtClean="0"/>
              <a:t>Домінує Венеційська школа живопису.</a:t>
            </a:r>
            <a:r>
              <a:rPr lang="en-US" sz="2000" dirty="0" smtClean="0"/>
              <a:t> </a:t>
            </a:r>
            <a:r>
              <a:rPr lang="uk-UA" sz="2000" dirty="0" smtClean="0"/>
              <a:t>Відбувся перехід до станкового живопису.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uk-UA" sz="2000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Представники </a:t>
            </a:r>
            <a:r>
              <a:rPr lang="uk-UA" sz="20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–</a:t>
            </a:r>
            <a:r>
              <a:rPr lang="uk-UA" sz="2000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 Веронезе, </a:t>
            </a:r>
            <a:r>
              <a:rPr lang="uk-UA" sz="2000" b="1" dirty="0" err="1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Тінторетто</a:t>
            </a:r>
            <a:r>
              <a:rPr lang="uk-UA" sz="2000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, Тиціан. </a:t>
            </a: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ru-RU" sz="3200" dirty="0" smtClean="0">
                <a:solidFill>
                  <a:srgbClr val="FFFF00"/>
                </a:solidFill>
              </a:rPr>
              <a:t/>
            </a:r>
            <a:br>
              <a:rPr lang="ru-RU" sz="3200" dirty="0" smtClean="0">
                <a:solidFill>
                  <a:srgbClr val="FFFF00"/>
                </a:solidFill>
              </a:rPr>
            </a:br>
            <a:r>
              <a:rPr lang="uk-UA" sz="3200" dirty="0" smtClean="0"/>
              <a:t> 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5843" name="TextBox 3"/>
          <p:cNvSpPr txBox="1">
            <a:spLocks noChangeArrowheads="1"/>
          </p:cNvSpPr>
          <p:nvPr/>
        </p:nvSpPr>
        <p:spPr bwMode="auto">
          <a:xfrm>
            <a:off x="285750" y="6143625"/>
            <a:ext cx="8215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Тиціан. Марія Магдалина, що кається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35844" name="Рисунок 4" descr="Marija_Megdal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" t="2563" r="7603" b="5798"/>
          <a:stretch>
            <a:fillRect/>
          </a:stretch>
        </p:blipFill>
        <p:spPr bwMode="auto">
          <a:xfrm>
            <a:off x="0" y="0"/>
            <a:ext cx="5000625" cy="615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605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Box 2"/>
          <p:cNvSpPr txBox="1">
            <a:spLocks noChangeArrowheads="1"/>
          </p:cNvSpPr>
          <p:nvPr/>
        </p:nvSpPr>
        <p:spPr bwMode="auto">
          <a:xfrm>
            <a:off x="500063" y="6286500"/>
            <a:ext cx="8143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Тиціан. Венера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Урбінська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2" name="Рисунок 3" descr="Venera_Yrbunsk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" b="-29"/>
          <a:stretch>
            <a:fillRect/>
          </a:stretch>
        </p:blipFill>
        <p:spPr bwMode="auto">
          <a:xfrm>
            <a:off x="214313" y="0"/>
            <a:ext cx="8715375" cy="619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0635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2"/>
          <p:cNvSpPr txBox="1">
            <a:spLocks noChangeArrowheads="1"/>
          </p:cNvSpPr>
          <p:nvPr/>
        </p:nvSpPr>
        <p:spPr bwMode="auto">
          <a:xfrm>
            <a:off x="642938" y="6286500"/>
            <a:ext cx="7858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Тінторетто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.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Даная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2" name="Рисунок 3" descr="Danaj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1" b="-14"/>
          <a:stretch>
            <a:fillRect/>
          </a:stretch>
        </p:blipFill>
        <p:spPr bwMode="auto">
          <a:xfrm>
            <a:off x="571500" y="0"/>
            <a:ext cx="7929563" cy="625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7958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065213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2800" b="1" dirty="0" smtClean="0">
                <a:solidFill>
                  <a:srgbClr val="FFFF00"/>
                </a:solidFill>
                <a:latin typeface="+mn-lt"/>
              </a:rPr>
              <a:t>Проторенесанс становлять два періоди  </a:t>
            </a:r>
            <a:r>
              <a:rPr lang="uk-UA" sz="2800" b="1" dirty="0" smtClean="0">
                <a:solidFill>
                  <a:srgbClr val="FFFF00"/>
                </a:solidFill>
                <a:latin typeface="Calibri"/>
                <a:cs typeface="Calibri"/>
              </a:rPr>
              <a:t>̶</a:t>
            </a:r>
            <a:r>
              <a:rPr lang="uk-UA" sz="2800" b="1" dirty="0" smtClean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+mn-lt"/>
              </a:rPr>
              <a:t> </a:t>
            </a:r>
            <a:r>
              <a:rPr lang="uk-UA" sz="2800" b="1" dirty="0" err="1" smtClean="0">
                <a:solidFill>
                  <a:srgbClr val="FFFF00"/>
                </a:solidFill>
                <a:latin typeface="+mn-lt"/>
              </a:rPr>
              <a:t>дученто</a:t>
            </a:r>
            <a:r>
              <a:rPr lang="uk-UA" sz="2800" b="1" dirty="0" smtClean="0">
                <a:solidFill>
                  <a:srgbClr val="FFFF00"/>
                </a:solidFill>
                <a:latin typeface="+mn-lt"/>
              </a:rPr>
              <a:t> і </a:t>
            </a:r>
            <a:r>
              <a:rPr lang="uk-UA" sz="2800" b="1" dirty="0" err="1" smtClean="0">
                <a:solidFill>
                  <a:srgbClr val="FFFF00"/>
                </a:solidFill>
                <a:latin typeface="+mn-lt"/>
              </a:rPr>
              <a:t>треченто</a:t>
            </a:r>
            <a:r>
              <a:rPr lang="uk-UA" sz="2800" b="1" dirty="0" smtClean="0">
                <a:solidFill>
                  <a:srgbClr val="FFFF00"/>
                </a:solidFill>
                <a:latin typeface="+mn-lt"/>
              </a:rPr>
              <a:t>.</a:t>
            </a:r>
            <a:endParaRPr lang="ru-RU" sz="2800" dirty="0" smtClean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214313" y="1571625"/>
            <a:ext cx="4429125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 архітектурі принципи Середньовіччя сполучаються </a:t>
            </a:r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/>
            </a:r>
            <a:b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з новими віяннями. 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 ХIII ст. в Італію проникає готична архітектура, однак для готичних соборів Італії  не характерне містичне піднесення, їх вирізняє величний спокій, характерний  для романського зодчества. 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sz="2000" dirty="0">
              <a:solidFill>
                <a:srgbClr val="FFFFFF"/>
              </a:solidFill>
              <a:cs typeface="Arial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Провідною архітектурною будівлею стає світська будівля – палаццо.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6003925" y="6429375"/>
            <a:ext cx="1925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Палаццо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Веккьо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3" name="Рисунок 5" descr="Palaco_Vekkj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357313"/>
            <a:ext cx="3802063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0029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2214563" y="6286500"/>
            <a:ext cx="5429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Палаццо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дель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</a:t>
            </a:r>
            <a:r>
              <a:rPr lang="uk-UA" b="1" dirty="0" err="1">
                <a:solidFill>
                  <a:srgbClr val="DADADA">
                    <a:lumMod val="10000"/>
                  </a:srgbClr>
                </a:solidFill>
                <a:cs typeface="Arial" charset="0"/>
              </a:rPr>
              <a:t>Подеста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pic>
        <p:nvPicPr>
          <p:cNvPr id="2" name="Рисунок 3" descr="Palaco_del_Podes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0"/>
            <a:ext cx="8429625" cy="632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561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57313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Джотто </a:t>
            </a:r>
            <a:r>
              <a:rPr lang="uk-UA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ді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uk-UA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Бондоне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̶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один із провідних художників Проторенесансу</a:t>
            </a:r>
            <a:endParaRPr lang="ru-R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195" name="TextBox 3"/>
          <p:cNvSpPr txBox="1">
            <a:spLocks noChangeArrowheads="1"/>
          </p:cNvSpPr>
          <p:nvPr/>
        </p:nvSpPr>
        <p:spPr bwMode="auto">
          <a:xfrm>
            <a:off x="5643563" y="6286500"/>
            <a:ext cx="20335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«Поцілунок Іуди»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sp>
        <p:nvSpPr>
          <p:cNvPr id="8196" name="TextBox 4"/>
          <p:cNvSpPr txBox="1">
            <a:spLocks noChangeArrowheads="1"/>
          </p:cNvSpPr>
          <p:nvPr/>
        </p:nvSpPr>
        <p:spPr bwMode="auto">
          <a:xfrm>
            <a:off x="5572125" y="1143000"/>
            <a:ext cx="3571875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Джотто перший почав писати персонажів своїх робіт із натури, замінив мозаїку на фреску.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Здійснив перехід від площинного зображення до планового.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Замість умовного золотого тла ввів у живопис пейзаж або реальні предмети, що стало трактувати євангельські сюжети як події людського життя. 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8197" name="Рисунок 5" descr="Pocilunok_Iud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2050"/>
            <a:ext cx="5553075" cy="56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649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/>
          <p:cNvSpPr txBox="1">
            <a:spLocks noChangeArrowheads="1"/>
          </p:cNvSpPr>
          <p:nvPr/>
        </p:nvSpPr>
        <p:spPr bwMode="auto">
          <a:xfrm>
            <a:off x="5143500" y="5786438"/>
            <a:ext cx="3357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Поцілунок Іуди</a:t>
            </a:r>
            <a:r>
              <a:rPr lang="en-US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(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фрагмент)</a:t>
            </a:r>
            <a:endParaRPr lang="ru-RU" b="1" dirty="0">
              <a:solidFill>
                <a:srgbClr val="DADADA">
                  <a:lumMod val="10000"/>
                </a:srgbClr>
              </a:solidFill>
              <a:cs typeface="Arial" charset="0"/>
            </a:endParaRPr>
          </a:p>
        </p:txBody>
      </p:sp>
      <p:sp>
        <p:nvSpPr>
          <p:cNvPr id="9219" name="TextBox 3"/>
          <p:cNvSpPr txBox="1">
            <a:spLocks noChangeArrowheads="1"/>
          </p:cNvSpPr>
          <p:nvPr/>
        </p:nvSpPr>
        <p:spPr bwMode="auto">
          <a:xfrm>
            <a:off x="5072063" y="357188"/>
            <a:ext cx="35004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Джотто увів замість умовних, сакральних жестів передання реальних, сильних емоцій.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9220" name="Рисунок 4" descr="Pocilunok_Iudi_fragme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"/>
            <a:ext cx="4991100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356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5500688" y="2143125"/>
            <a:ext cx="2563812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Джотто. </a:t>
            </a:r>
            <a:r>
              <a:rPr lang="en-US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 </a:t>
            </a:r>
            <a:r>
              <a:rPr lang="uk-UA" b="1" dirty="0">
                <a:solidFill>
                  <a:srgbClr val="DADADA">
                    <a:lumMod val="10000"/>
                  </a:srgbClr>
                </a:solidFill>
                <a:cs typeface="Arial" charset="0"/>
              </a:rPr>
              <a:t>Оплакування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dirty="0">
                <a:solidFill>
                  <a:srgbClr val="C00000"/>
                </a:solidFill>
                <a:cs typeface="Arial" charset="0"/>
              </a:rPr>
              <a:t> </a:t>
            </a:r>
            <a:endParaRPr lang="ru-RU" sz="3200" b="1" dirty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10245" name="TextBox 6"/>
          <p:cNvSpPr txBox="1">
            <a:spLocks noChangeArrowheads="1"/>
          </p:cNvSpPr>
          <p:nvPr/>
        </p:nvSpPr>
        <p:spPr bwMode="auto">
          <a:xfrm>
            <a:off x="214313" y="4643438"/>
            <a:ext cx="42148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Подивіться на ангелів, вони не виглядають більше як байдужі глядачі, а наділені людськими емоціями. 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2" name="Рисунок 5" descr="Oplakyvannja_Djotto_fragme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57825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6" descr="Oplakyvannja_Djot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2714625"/>
            <a:ext cx="446722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816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88"/>
            <a:ext cx="8229600" cy="4786312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2800" b="1" dirty="0" smtClean="0">
                <a:solidFill>
                  <a:srgbClr val="FFFF00"/>
                </a:solidFill>
              </a:rPr>
              <a:t>Раннє Відродження (кватроченто)</a:t>
            </a:r>
            <a:r>
              <a:rPr lang="uk-UA" sz="2800" dirty="0" smtClean="0"/>
              <a:t> </a:t>
            </a:r>
            <a:br>
              <a:rPr lang="uk-UA" sz="28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000" b="1" dirty="0" smtClean="0"/>
              <a:t>У ХV ст. життя Італії визначили такі регіональні центри, як Флоренція й Венеція. </a:t>
            </a:r>
            <a:br>
              <a:rPr lang="uk-UA" sz="2000" b="1" dirty="0" smtClean="0"/>
            </a:b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dirty="0" smtClean="0"/>
              <a:t>Провідним  у культурі стало світське начало. </a:t>
            </a:r>
            <a:br>
              <a:rPr lang="uk-UA" sz="2000" b="1" dirty="0" smtClean="0"/>
            </a:b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dirty="0" smtClean="0"/>
              <a:t>Провідне місце в гуманізмі ХV ст. посів неоплатонізм. Усіх гуманістів цього століття поєднує подання людини як найдосконалішого витвору природи.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endParaRPr lang="ru-RU" sz="2800" b="1" i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253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Тема Office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Тема Office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594</Words>
  <Application>Microsoft Office PowerPoint</Application>
  <PresentationFormat>Экран (4:3)</PresentationFormat>
  <Paragraphs>104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Ocean</vt:lpstr>
      <vt:lpstr>Образотворче мистецтво Італії   «Епоха титанів»</vt:lpstr>
      <vt:lpstr>Презентация PowerPoint</vt:lpstr>
      <vt:lpstr> Мистецтво італійського Відродження прийнято ділити на п’ять періодів: 1250–1330 рр. – дученто (Проторенесанс);  1330–1400 рр. – треченто (Проторенесанс);  1400–1500 рр. – кватроченто (Раннє Відродження);  1500–525 рр. – чинквеченто (Високе Відродження);  до кінця ХVI століття – Пізнє Відродження. </vt:lpstr>
      <vt:lpstr>Проторенесанс становлять два періоди  ̶  дученто і треченто.</vt:lpstr>
      <vt:lpstr>Презентация PowerPoint</vt:lpstr>
      <vt:lpstr>Джотто ді Бондоне  ̶  один із провідних художників Проторенесансу</vt:lpstr>
      <vt:lpstr>Презентация PowerPoint</vt:lpstr>
      <vt:lpstr>Презентация PowerPoint</vt:lpstr>
      <vt:lpstr>Раннє Відродження (кватроченто)   У ХV ст. життя Італії визначили такі регіональні центри, як Флоренція й Венеція.   Провідним  у культурі стало світське начало.   Провідне місце в гуманізмі ХV ст. посів неоплатонізм. Усіх гуманістів цього століття поєднує подання людини як найдосконалішого витвору природи. </vt:lpstr>
      <vt:lpstr> Кватроченто відкрило пряму перспективу. Першим її використав  Ф. Брунеллескі у двох краєвидах Флоренції. </vt:lpstr>
      <vt:lpstr>Сутність архітектури ХV ст. визначається її служінням людині. </vt:lpstr>
      <vt:lpstr>Презентация PowerPoint</vt:lpstr>
      <vt:lpstr>Скульптура остаточно відділяється від стіни й ніші собору.</vt:lpstr>
      <vt:lpstr>Донателло ставить перший у мистецтві Нового часу бронзовий пам’ятник Гаттамелаті.</vt:lpstr>
      <vt:lpstr>Мистецтво Високого Відродження (чинквеченто)   Центральні імена – Леонардо да Вінчі, Мікеланджело, Рафаель.</vt:lpstr>
      <vt:lpstr>Леонардо да Вінчі народився в 1452 р., прекрасно музикував, грав на лірі, співав, був геніальним живописцем, крім того – інженером  і натуралістом.   У картині «Мадонна в гроті» Леонардо втілює відкриту ним повітряну перспективу. </vt:lpstr>
      <vt:lpstr>Леонардо вносить зміни в портретний живопис.   «Малюй його так, щоб тебе не бачили», – казав він.   Тобто уникаючи навмисного позування в портреті. </vt:lpstr>
      <vt:lpstr>«Картини або написані фігури повинні бути зроблені так, щоб глядачі могли з легкістю розпізнавати стан їхньої душі за їхніми позами», – стверджував Леонардо.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 1504 р. Рафаель переїжджає  у Флоренцію.   Головна тема живопису флорентійського  періоду – Мадонна  з дитиною, якій присвячено не менш ніж 10 робіт.</vt:lpstr>
      <vt:lpstr>Презентация PowerPoint</vt:lpstr>
      <vt:lpstr>Презентация PowerPoint</vt:lpstr>
      <vt:lpstr>«Афінська школа» – великий твір Рафаеля. Фреска прославляє міць розуму, який об’єднує  увесь світ. </vt:lpstr>
      <vt:lpstr>Презентация PowerPoint</vt:lpstr>
      <vt:lpstr>Презентация PowerPoint</vt:lpstr>
      <vt:lpstr>  Значення творчості Рафаеля полягає в тому, що він синтезував усі попередні досягнення Відродження, визначивши розвиток подальших гуманістичних тенденцій у мистецтві. </vt:lpstr>
      <vt:lpstr>Пізнє Відродження  Домінує Венеційська школа живопису. Відбувся перехід до станкового живопису.          Представники – Веронезе, Тінторетто, Тиціан.     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Образотворче мистецтво Італії   «Епоха титанів»</dc:title>
  <dc:creator>User</dc:creator>
  <cp:lastModifiedBy>User</cp:lastModifiedBy>
  <cp:revision>1</cp:revision>
  <dcterms:created xsi:type="dcterms:W3CDTF">2012-06-03T18:12:46Z</dcterms:created>
  <dcterms:modified xsi:type="dcterms:W3CDTF">2012-06-03T18:13:58Z</dcterms:modified>
</cp:coreProperties>
</file>