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21 h 154"/>
                  <a:gd name="T2" fmla="*/ 13 w 144"/>
                  <a:gd name="T3" fmla="*/ 31 h 154"/>
                  <a:gd name="T4" fmla="*/ 26 w 144"/>
                  <a:gd name="T5" fmla="*/ 24 h 154"/>
                  <a:gd name="T6" fmla="*/ 14 w 144"/>
                  <a:gd name="T7" fmla="*/ 11 h 154"/>
                  <a:gd name="T8" fmla="*/ 23 w 144"/>
                  <a:gd name="T9" fmla="*/ 7 h 154"/>
                  <a:gd name="T10" fmla="*/ 26 w 144"/>
                  <a:gd name="T11" fmla="*/ 11 h 154"/>
                  <a:gd name="T12" fmla="*/ 32 w 144"/>
                  <a:gd name="T13" fmla="*/ 9 h 154"/>
                  <a:gd name="T14" fmla="*/ 22 w 144"/>
                  <a:gd name="T15" fmla="*/ 0 h 154"/>
                  <a:gd name="T16" fmla="*/ 8 w 144"/>
                  <a:gd name="T17" fmla="*/ 7 h 154"/>
                  <a:gd name="T18" fmla="*/ 20 w 144"/>
                  <a:gd name="T19" fmla="*/ 22 h 154"/>
                  <a:gd name="T20" fmla="*/ 6 w 144"/>
                  <a:gd name="T21" fmla="*/ 20 h 154"/>
                  <a:gd name="T22" fmla="*/ 0 w 144"/>
                  <a:gd name="T23" fmla="*/ 21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</p:grpSp>
      </p:grpSp>
      <p:sp>
        <p:nvSpPr>
          <p:cNvPr id="58521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uk-UA" smtClean="0"/>
              <a:t>Образец заголовка</a:t>
            </a:r>
            <a:endParaRPr lang="uk-UA"/>
          </a:p>
        </p:txBody>
      </p:sp>
      <p:sp>
        <p:nvSpPr>
          <p:cNvPr id="58522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uk-UA" smtClean="0"/>
              <a:t>Образец подзаголовка</a:t>
            </a:r>
            <a:endParaRPr lang="uk-UA"/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9B472E2F-E2BF-4606-BEFF-D0AF4158CE92}" type="slidenum">
              <a:rPr lang="uk-UA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uk-UA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045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uk-UA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6" name="Rectangle 15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10188-22D8-495E-9DC7-F821C3B90742}" type="slidenum">
              <a:rPr lang="uk-UA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uk-UA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681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uk-UA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uk-UA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6" name="Rectangle 15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B143F-1285-4A70-A890-E694695EE90F}" type="slidenum">
              <a:rPr lang="uk-UA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uk-UA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267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uk-UA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6" name="Rectangle 15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302CB-20F4-40EE-80EC-441F76254650}" type="slidenum">
              <a:rPr lang="uk-UA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uk-UA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403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6" name="Rectangle 15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9EDD7-5941-4AFE-9D5A-6986344228FF}" type="slidenum">
              <a:rPr lang="uk-UA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uk-UA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783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uk-UA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7" name="Rectangle 15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48826-32D6-42AA-80D6-0BC8F50F3442}" type="slidenum">
              <a:rPr lang="uk-UA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uk-UA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691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uk-UA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uk-UA"/>
          </a:p>
        </p:txBody>
      </p:sp>
      <p:sp>
        <p:nvSpPr>
          <p:cNvPr id="7" name="Rectangle 15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8" name="Rectangle 15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9" name="Rectangle 15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58BCA-E1A1-4D3A-9CB6-C4074950C547}" type="slidenum">
              <a:rPr lang="uk-UA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uk-UA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624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 lang="uk-UA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5" name="Rectangle 15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9574D-5C37-4E3B-A48B-F65B0928B595}" type="slidenum">
              <a:rPr lang="uk-UA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uk-UA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582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3" name="Rectangle 15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4" name="Rectangle 15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4BB8C-DC9F-4C4F-9A13-40DCF8FCB8AC}" type="slidenum">
              <a:rPr lang="uk-UA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uk-UA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35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7" name="Rectangle 15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63FCF-6094-4572-8CF1-44FDDDA4CA06}" type="slidenum">
              <a:rPr lang="uk-UA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uk-UA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253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uk-UA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7" name="Rectangle 15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6587C-547A-44CD-BB82-66D8ADFDED25}" type="slidenum">
              <a:rPr lang="uk-UA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uk-UA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290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8000" t="-5000" r="-8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169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70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71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72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73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74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75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76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77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78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79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80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81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</p:grpSp>
        <p:grpSp>
          <p:nvGrpSpPr>
            <p:cNvPr id="1033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034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35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36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37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38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39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40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41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42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43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44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45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46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47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48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49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50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51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52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53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54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55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56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57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58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59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60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61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62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63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64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65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66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67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68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69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70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71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72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73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74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75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76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77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78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79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80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81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82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83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84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85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86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87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88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89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90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91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92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93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94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95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96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97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98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099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00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01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02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03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04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05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06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07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08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09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10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11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12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13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14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15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16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17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18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19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20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21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22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23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24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25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26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27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28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29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30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31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32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33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34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35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36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37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38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39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40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41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42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43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44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45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46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47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48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49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50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51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52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53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54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55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56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57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58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59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60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61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62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63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64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65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1166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21 h 154"/>
                  <a:gd name="T2" fmla="*/ 13 w 144"/>
                  <a:gd name="T3" fmla="*/ 31 h 154"/>
                  <a:gd name="T4" fmla="*/ 26 w 144"/>
                  <a:gd name="T5" fmla="*/ 24 h 154"/>
                  <a:gd name="T6" fmla="*/ 14 w 144"/>
                  <a:gd name="T7" fmla="*/ 11 h 154"/>
                  <a:gd name="T8" fmla="*/ 23 w 144"/>
                  <a:gd name="T9" fmla="*/ 7 h 154"/>
                  <a:gd name="T10" fmla="*/ 26 w 144"/>
                  <a:gd name="T11" fmla="*/ 11 h 154"/>
                  <a:gd name="T12" fmla="*/ 32 w 144"/>
                  <a:gd name="T13" fmla="*/ 9 h 154"/>
                  <a:gd name="T14" fmla="*/ 22 w 144"/>
                  <a:gd name="T15" fmla="*/ 0 h 154"/>
                  <a:gd name="T16" fmla="*/ 8 w 144"/>
                  <a:gd name="T17" fmla="*/ 7 h 154"/>
                  <a:gd name="T18" fmla="*/ 20 w 144"/>
                  <a:gd name="T19" fmla="*/ 22 h 154"/>
                  <a:gd name="T20" fmla="*/ 6 w 144"/>
                  <a:gd name="T21" fmla="*/ 20 h 154"/>
                  <a:gd name="T22" fmla="*/ 0 w 144"/>
                  <a:gd name="T23" fmla="*/ 21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57495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  <p:sp>
            <p:nvSpPr>
              <p:cNvPr id="57496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uk-UA">
                  <a:solidFill>
                    <a:srgbClr val="FFFFFF"/>
                  </a:solidFill>
                  <a:latin typeface="Tahoma" charset="0"/>
                  <a:cs typeface="Arial" charset="0"/>
                </a:endParaRPr>
              </a:p>
            </p:txBody>
          </p:sp>
        </p:grpSp>
      </p:grpSp>
      <p:sp>
        <p:nvSpPr>
          <p:cNvPr id="57497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Образец заголовка</a:t>
            </a:r>
          </a:p>
        </p:txBody>
      </p:sp>
      <p:sp>
        <p:nvSpPr>
          <p:cNvPr id="57499" name="Rectangle 15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57500" name="Rectangle 15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uk-UA">
              <a:solidFill>
                <a:srgbClr val="FFFFFF"/>
              </a:solidFill>
            </a:endParaRPr>
          </a:p>
        </p:txBody>
      </p:sp>
      <p:sp>
        <p:nvSpPr>
          <p:cNvPr id="57501" name="Rectangle 15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CC6E6D-2851-44D8-99D0-8ED25C93AEDA}" type="slidenum">
              <a:rPr lang="uk-UA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uk-UA">
              <a:solidFill>
                <a:srgbClr val="FFFFFF"/>
              </a:solidFill>
            </a:endParaRPr>
          </a:p>
        </p:txBody>
      </p:sp>
      <p:sp>
        <p:nvSpPr>
          <p:cNvPr id="57504" name="Rectangle 160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4888099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ook Antiqu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ook Antiqu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ook Antiqu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ook Antiqu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4000" t="-5000" r="-4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685800" y="2786063"/>
            <a:ext cx="7772400" cy="3357562"/>
          </a:xfrm>
        </p:spPr>
        <p:txBody>
          <a:bodyPr/>
          <a:lstStyle/>
          <a:p>
            <a:pPr eaLnBrk="1" hangingPunct="1">
              <a:defRPr/>
            </a:pP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4400" b="1" dirty="0" smtClean="0">
                <a:solidFill>
                  <a:srgbClr val="FFFF00"/>
                </a:solidFill>
              </a:rPr>
              <a:t>Російський живопис </a:t>
            </a: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uk-UA" sz="4400" b="1" dirty="0" smtClean="0"/>
              <a:t>Пейзажний живопис </a:t>
            </a: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uk-UA" sz="4400" b="1" dirty="0" smtClean="0"/>
              <a:t>(І.</a:t>
            </a:r>
            <a:r>
              <a:rPr lang="en-US" sz="4400" b="1" dirty="0" smtClean="0"/>
              <a:t> </a:t>
            </a:r>
            <a:r>
              <a:rPr lang="uk-UA" sz="4400" b="1" dirty="0" smtClean="0"/>
              <a:t>Левітан).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uk-UA" sz="4400" b="1" dirty="0" smtClean="0"/>
              <a:t>Портрети В. Сєрова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uk-UA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371600" y="5357813"/>
            <a:ext cx="6400800" cy="1071562"/>
          </a:xfrm>
        </p:spPr>
        <p:txBody>
          <a:bodyPr/>
          <a:lstStyle/>
          <a:p>
            <a:pPr eaLnBrk="1" hangingPunct="1">
              <a:defRPr/>
            </a:pPr>
            <a:r>
              <a:rPr lang="uk-UA" sz="3600" b="1" dirty="0" smtClean="0">
                <a:solidFill>
                  <a:srgbClr val="FFFF00"/>
                </a:solidFill>
              </a:rPr>
              <a:t>Урок № 6.1</a:t>
            </a:r>
          </a:p>
        </p:txBody>
      </p:sp>
    </p:spTree>
    <p:extLst>
      <p:ext uri="{BB962C8B-B14F-4D97-AF65-F5344CB8AC3E}">
        <p14:creationId xmlns:p14="http://schemas.microsoft.com/office/powerpoint/2010/main" val="2936389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6343650"/>
          </a:xfrm>
        </p:spPr>
        <p:txBody>
          <a:bodyPr/>
          <a:lstStyle/>
          <a:p>
            <a:pPr eaLnBrk="1" hangingPunct="1">
              <a:defRPr/>
            </a:pPr>
            <a:r>
              <a:rPr lang="uk-UA" sz="3200" b="1" dirty="0" smtClean="0">
                <a:solidFill>
                  <a:srgbClr val="FFFF00"/>
                </a:solidFill>
              </a:rPr>
              <a:t>Левітан </a:t>
            </a:r>
            <a:r>
              <a:rPr lang="uk-UA" sz="3200" b="1" dirty="0" err="1" smtClean="0">
                <a:solidFill>
                  <a:srgbClr val="FFFF00"/>
                </a:solidFill>
              </a:rPr>
              <a:t>Ісаак</a:t>
            </a:r>
            <a:r>
              <a:rPr lang="uk-UA" sz="3200" b="1" dirty="0" smtClean="0">
                <a:solidFill>
                  <a:srgbClr val="FFFF00"/>
                </a:solidFill>
              </a:rPr>
              <a:t> Ілліч (1860 </a:t>
            </a:r>
            <a:r>
              <a:rPr lang="uk-UA" sz="3200" b="1" dirty="0" smtClean="0">
                <a:solidFill>
                  <a:srgbClr val="FFFF00"/>
                </a:solidFill>
                <a:latin typeface="Calibri"/>
                <a:cs typeface="Calibri"/>
              </a:rPr>
              <a:t>̶</a:t>
            </a:r>
            <a:r>
              <a:rPr lang="uk-UA" sz="3200" b="1" dirty="0" smtClean="0">
                <a:solidFill>
                  <a:srgbClr val="FFFF00"/>
                </a:solidFill>
              </a:rPr>
              <a:t> 1900)</a:t>
            </a: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b="1" dirty="0" smtClean="0"/>
              <a:t>Видатний російський художник, створив пейзаж настрою, у якому образ природи одухотворений людськими почуттями й міркуваннями. </a:t>
            </a:r>
            <a:br>
              <a:rPr lang="uk-UA" sz="2800" b="1" dirty="0" smtClean="0"/>
            </a:br>
            <a:r>
              <a:rPr lang="uk-UA" sz="2800" b="1" dirty="0" smtClean="0"/>
              <a:t>Учень і продовжувач традицій </a:t>
            </a:r>
            <a:br>
              <a:rPr lang="uk-UA" sz="2800" b="1" dirty="0" smtClean="0"/>
            </a:br>
            <a:r>
              <a:rPr lang="uk-UA" sz="2800" b="1" dirty="0" smtClean="0"/>
              <a:t>О. К. </a:t>
            </a:r>
            <a:r>
              <a:rPr lang="uk-UA" sz="2800" b="1" dirty="0" err="1" smtClean="0"/>
              <a:t>Саврасова</a:t>
            </a:r>
            <a:r>
              <a:rPr lang="uk-UA" sz="2800" b="1" dirty="0" smtClean="0"/>
              <a:t> й В. О. Полєнова, Левітан збагатив пейзажний живопис різноманіттям тем, емоційною глибиною й поетичним сприйняттям.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uk-UA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824978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7875" y="228600"/>
            <a:ext cx="2984500" cy="6272213"/>
          </a:xfrm>
        </p:spPr>
        <p:txBody>
          <a:bodyPr/>
          <a:lstStyle/>
          <a:p>
            <a:pPr algn="l" eaLnBrk="1" hangingPunct="1">
              <a:defRPr/>
            </a:pPr>
            <a:r>
              <a:rPr lang="uk-UA" sz="2400" b="1" dirty="0" smtClean="0">
                <a:solidFill>
                  <a:schemeClr val="tx1"/>
                </a:solidFill>
                <a:effectLst/>
              </a:rPr>
              <a:t>Пейзажі Левітана вражають тонкістю й глибиною, граничним лаконізмом зображення. Художник прагнув передати все барвисте багатство російської природи: вона молода </a:t>
            </a:r>
            <a:br>
              <a:rPr lang="uk-UA" sz="2400" b="1" dirty="0" smtClean="0">
                <a:solidFill>
                  <a:schemeClr val="tx1"/>
                </a:solidFill>
                <a:effectLst/>
              </a:rPr>
            </a:br>
            <a:r>
              <a:rPr lang="uk-UA" sz="2400" b="1" dirty="0" smtClean="0">
                <a:solidFill>
                  <a:schemeClr val="tx1"/>
                </a:solidFill>
                <a:effectLst/>
              </a:rPr>
              <a:t>й радісна. </a:t>
            </a:r>
            <a:r>
              <a:rPr lang="uk-UA" sz="2400" b="1" dirty="0" smtClean="0">
                <a:effectLst/>
              </a:rPr>
              <a:t/>
            </a:r>
            <a:br>
              <a:rPr lang="uk-UA" sz="2400" b="1" dirty="0" smtClean="0">
                <a:effectLst/>
              </a:rPr>
            </a:br>
            <a:r>
              <a:rPr lang="uk-UA" sz="2000" b="1" dirty="0" smtClean="0">
                <a:effectLst/>
              </a:rPr>
              <a:t/>
            </a:r>
            <a:br>
              <a:rPr lang="uk-UA" sz="2000" b="1" dirty="0" smtClean="0">
                <a:effectLst/>
              </a:rPr>
            </a:br>
            <a:r>
              <a:rPr lang="uk-UA" sz="2000" b="1" dirty="0" smtClean="0">
                <a:effectLst/>
              </a:rPr>
              <a:t/>
            </a:r>
            <a:br>
              <a:rPr lang="uk-UA" sz="2000" b="1" dirty="0" smtClean="0">
                <a:effectLst/>
              </a:rPr>
            </a:br>
            <a:r>
              <a:rPr lang="uk-U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Весна. Велика вода. 1897</a:t>
            </a:r>
          </a:p>
        </p:txBody>
      </p:sp>
      <p:pic>
        <p:nvPicPr>
          <p:cNvPr id="23555" name="Рисунок 3" descr="Vesna_Bilsha_vod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2" t="3125" r="5544" b="5208"/>
          <a:stretch>
            <a:fillRect/>
          </a:stretch>
        </p:blipFill>
        <p:spPr bwMode="auto">
          <a:xfrm>
            <a:off x="0" y="0"/>
            <a:ext cx="5845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9326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271463"/>
          </a:xfrm>
        </p:spPr>
        <p:txBody>
          <a:bodyPr/>
          <a:lstStyle/>
          <a:p>
            <a:pPr eaLnBrk="1" hangingPunct="1">
              <a:defRPr/>
            </a:pPr>
            <a:r>
              <a:rPr lang="uk-UA" sz="2400" b="1" dirty="0" smtClean="0">
                <a:solidFill>
                  <a:srgbClr val="FFFF00"/>
                </a:solidFill>
              </a:rPr>
              <a:t>Золота осінь. 1895</a:t>
            </a:r>
          </a:p>
        </p:txBody>
      </p:sp>
      <p:sp>
        <p:nvSpPr>
          <p:cNvPr id="24580" name="TextBox 5"/>
          <p:cNvSpPr txBox="1">
            <a:spLocks noChangeArrowheads="1"/>
          </p:cNvSpPr>
          <p:nvPr/>
        </p:nvSpPr>
        <p:spPr bwMode="auto">
          <a:xfrm>
            <a:off x="0" y="5715000"/>
            <a:ext cx="9144000" cy="1230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spc="-150" dirty="0" smtClean="0">
                <a:solidFill>
                  <a:srgbClr val="FFFFFF"/>
                </a:solidFill>
                <a:latin typeface="Times New Roman"/>
              </a:rPr>
              <a:t>Ця картина   </a:t>
            </a:r>
            <a:r>
              <a:rPr lang="uk-UA" b="1" spc="-150" dirty="0" smtClean="0">
                <a:solidFill>
                  <a:srgbClr val="FFFFFF"/>
                </a:solidFill>
                <a:latin typeface="Calibri"/>
                <a:cs typeface="Calibri"/>
              </a:rPr>
              <a:t>̶</a:t>
            </a:r>
            <a:r>
              <a:rPr lang="uk-UA" b="1" spc="-150" dirty="0" smtClean="0">
                <a:solidFill>
                  <a:srgbClr val="FFFFFF"/>
                </a:solidFill>
                <a:latin typeface="Times New Roman"/>
              </a:rPr>
              <a:t>  один  із тонких і проникливих пейзажів Левітана, із творчістю якого ввійшло в російський живопис поняття «пейзаж настрою». «Золота осінь»   </a:t>
            </a:r>
            <a:r>
              <a:rPr lang="uk-UA" b="1" spc="-150" dirty="0" smtClean="0">
                <a:solidFill>
                  <a:srgbClr val="FFFFFF"/>
                </a:solidFill>
                <a:latin typeface="Calibri"/>
                <a:cs typeface="Calibri"/>
              </a:rPr>
              <a:t>̶</a:t>
            </a:r>
            <a:r>
              <a:rPr lang="uk-UA" b="1" spc="-150" dirty="0" smtClean="0">
                <a:solidFill>
                  <a:srgbClr val="FFFFFF"/>
                </a:solidFill>
                <a:latin typeface="Times New Roman"/>
              </a:rPr>
              <a:t>  своєрідний гімн прощання із квітучою природою, наповненою яскравим горінням фарб і мальовничим багатоцвіттям. </a:t>
            </a:r>
            <a:endParaRPr lang="ru-RU" b="1" spc="-150" dirty="0" smtClean="0">
              <a:solidFill>
                <a:srgbClr val="FFFFFF"/>
              </a:solidFill>
              <a:latin typeface="Times New Roman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uk-UA" sz="2000" spc="-150" dirty="0" smtClea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3" name="Рисунок 4" descr="Zolota_osi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0" t="3644" r="4965" b="7693"/>
          <a:stretch>
            <a:fillRect/>
          </a:stretch>
        </p:blipFill>
        <p:spPr bwMode="auto">
          <a:xfrm>
            <a:off x="714375" y="571500"/>
            <a:ext cx="7500938" cy="521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235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557213"/>
          </a:xfrm>
        </p:spPr>
        <p:txBody>
          <a:bodyPr/>
          <a:lstStyle/>
          <a:p>
            <a:pPr eaLnBrk="1" hangingPunct="1">
              <a:defRPr/>
            </a:pPr>
            <a:r>
              <a:rPr lang="uk-UA" sz="2400" b="1" dirty="0" smtClean="0">
                <a:solidFill>
                  <a:srgbClr val="FFFF00"/>
                </a:solidFill>
              </a:rPr>
              <a:t>Березень. 1895</a:t>
            </a:r>
          </a:p>
        </p:txBody>
      </p:sp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6643688" y="1214438"/>
            <a:ext cx="2500312" cy="40624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 smtClean="0">
                <a:solidFill>
                  <a:srgbClr val="FFFFFF"/>
                </a:solidFill>
                <a:latin typeface="Times New Roman"/>
              </a:rPr>
              <a:t>Пейзаж Левітана часто іменується «пейзажем настрою». Природа </a:t>
            </a:r>
            <a:r>
              <a:rPr lang="uk-UA" sz="2000" b="1" smtClean="0">
                <a:solidFill>
                  <a:srgbClr val="FFFFFF"/>
                </a:solidFill>
                <a:latin typeface="Times New Roman"/>
              </a:rPr>
              <a:t>зображується </a:t>
            </a:r>
            <a:br>
              <a:rPr lang="uk-UA" sz="2000" b="1" smtClean="0">
                <a:solidFill>
                  <a:srgbClr val="FFFFFF"/>
                </a:solidFill>
                <a:latin typeface="Times New Roman"/>
              </a:rPr>
            </a:br>
            <a:r>
              <a:rPr lang="uk-UA" sz="2000" b="1" smtClean="0">
                <a:solidFill>
                  <a:srgbClr val="FFFFFF"/>
                </a:solidFill>
                <a:latin typeface="Times New Roman"/>
              </a:rPr>
              <a:t>в </a:t>
            </a:r>
            <a:r>
              <a:rPr lang="uk-UA" sz="2000" b="1" dirty="0" smtClean="0">
                <a:solidFill>
                  <a:srgbClr val="FFFFFF"/>
                </a:solidFill>
                <a:latin typeface="Times New Roman"/>
              </a:rPr>
              <a:t>ньому так, як бачить її неуважний погляд людини, цілком поглиненої яким-небудь душевним станом.</a:t>
            </a:r>
            <a:endParaRPr lang="ru-RU" sz="2000" b="1" dirty="0" smtClean="0">
              <a:solidFill>
                <a:srgbClr val="FFFFFF"/>
              </a:solidFill>
              <a:latin typeface="Times New Roman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uk-UA" dirty="0" smtClea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3" name="Рисунок 4" descr="Bereze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t="3857" r="5550" b="7407"/>
          <a:stretch>
            <a:fillRect/>
          </a:stretch>
        </p:blipFill>
        <p:spPr bwMode="auto">
          <a:xfrm>
            <a:off x="0" y="1500188"/>
            <a:ext cx="6643688" cy="535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7696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0" y="5572125"/>
            <a:ext cx="9144000" cy="1323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 smtClean="0">
                <a:solidFill>
                  <a:srgbClr val="FFFFFF"/>
                </a:solidFill>
                <a:latin typeface="Times New Roman"/>
              </a:rPr>
              <a:t>Серед пейзажів Левітана виділяється група творів, де настрій переводиться в план роздумів про долю людини, долю Росії.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 smtClean="0">
                <a:solidFill>
                  <a:srgbClr val="FFFFFF"/>
                </a:solidFill>
                <a:latin typeface="Times New Roman"/>
              </a:rPr>
              <a:t>Такою є знаменита «</a:t>
            </a:r>
            <a:r>
              <a:rPr lang="uk-UA" sz="2000" b="1" dirty="0" err="1" smtClean="0">
                <a:solidFill>
                  <a:srgbClr val="FFFFFF"/>
                </a:solidFill>
                <a:latin typeface="Times New Roman"/>
              </a:rPr>
              <a:t>Володимирка</a:t>
            </a:r>
            <a:r>
              <a:rPr lang="uk-UA" sz="2000" b="1" dirty="0" smtClean="0">
                <a:solidFill>
                  <a:srgbClr val="FFFFFF"/>
                </a:solidFill>
                <a:latin typeface="Times New Roman"/>
              </a:rPr>
              <a:t>» (1892) — картина, що зображує дорогу, якою здавна гнали засланців у Сибір.</a:t>
            </a:r>
          </a:p>
        </p:txBody>
      </p:sp>
      <p:pic>
        <p:nvPicPr>
          <p:cNvPr id="2" name="Рисунок 3" descr="Vladimirk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" b="40"/>
          <a:stretch>
            <a:fillRect/>
          </a:stretch>
        </p:blipFill>
        <p:spPr bwMode="auto">
          <a:xfrm>
            <a:off x="0" y="0"/>
            <a:ext cx="9144000" cy="564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944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Box 6"/>
          <p:cNvSpPr txBox="1">
            <a:spLocks noChangeArrowheads="1"/>
          </p:cNvSpPr>
          <p:nvPr/>
        </p:nvSpPr>
        <p:spPr bwMode="auto">
          <a:xfrm>
            <a:off x="7000875" y="2143125"/>
            <a:ext cx="2143125" cy="2678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До пейзажів із «філософською програмою» належить </a:t>
            </a:r>
            <a:br>
              <a:rPr lang="uk-UA" sz="2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</a:br>
            <a:r>
              <a:rPr lang="uk-UA" sz="2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і картина «Над вічним спокоєм» (1894)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uk-UA" sz="2100" dirty="0" smtClean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7652" name="TextBox 3"/>
          <p:cNvSpPr txBox="1">
            <a:spLocks noChangeArrowheads="1"/>
          </p:cNvSpPr>
          <p:nvPr/>
        </p:nvSpPr>
        <p:spPr bwMode="auto">
          <a:xfrm>
            <a:off x="0" y="0"/>
            <a:ext cx="9144000" cy="923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FF"/>
                </a:solidFill>
                <a:latin typeface="Times New Roman"/>
              </a:rPr>
              <a:t>У пейзажах Левітана природа одухотворена незримою присутністю людини, її настроями й думками, про її існування нагадують церкви, містки, хати, могили.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uk-UA" b="1" dirty="0" smtClean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7653" name="TextBox 4"/>
          <p:cNvSpPr txBox="1">
            <a:spLocks noChangeArrowheads="1"/>
          </p:cNvSpPr>
          <p:nvPr/>
        </p:nvSpPr>
        <p:spPr bwMode="auto">
          <a:xfrm>
            <a:off x="0" y="5857875"/>
            <a:ext cx="9144000" cy="923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FF"/>
                </a:solidFill>
                <a:latin typeface="Times New Roman"/>
              </a:rPr>
              <a:t>Пошуки художника, міркування про життя і смерть, про одвічність світу </a:t>
            </a:r>
            <a:br>
              <a:rPr lang="uk-UA" b="1" dirty="0" smtClean="0">
                <a:solidFill>
                  <a:srgbClr val="FFFFFF"/>
                </a:solidFill>
                <a:latin typeface="Times New Roman"/>
              </a:rPr>
            </a:br>
            <a:r>
              <a:rPr lang="uk-UA" b="1" dirty="0" smtClean="0">
                <a:solidFill>
                  <a:srgbClr val="FFFFFF"/>
                </a:solidFill>
                <a:latin typeface="Times New Roman"/>
              </a:rPr>
              <a:t>й тлінність людського життя відобразилися в цьому масштабному полотні. </a:t>
            </a:r>
            <a:endParaRPr lang="ru-RU" b="1" dirty="0" smtClean="0">
              <a:solidFill>
                <a:srgbClr val="FFFFFF"/>
              </a:solidFill>
              <a:latin typeface="Times New Roman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uk-UA" sz="1600" dirty="0" smtClea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2" name="Рисунок 5" descr="Nad_vichnum_spokoe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"/>
          <a:stretch>
            <a:fillRect/>
          </a:stretch>
        </p:blipFill>
        <p:spPr bwMode="auto">
          <a:xfrm>
            <a:off x="0" y="785813"/>
            <a:ext cx="7056438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3157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857250"/>
            <a:ext cx="8540750" cy="5429250"/>
          </a:xfrm>
        </p:spPr>
        <p:txBody>
          <a:bodyPr/>
          <a:lstStyle/>
          <a:p>
            <a:pPr eaLnBrk="1" hangingPunct="1">
              <a:defRPr/>
            </a:pPr>
            <a:r>
              <a:rPr lang="uk-UA" sz="4000" b="1" dirty="0" smtClean="0">
                <a:solidFill>
                  <a:srgbClr val="FFFF00"/>
                </a:solidFill>
              </a:rPr>
              <a:t>Сєров Валентин Олександрович (1865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uk-UA" sz="4000" b="1" dirty="0" smtClean="0">
                <a:solidFill>
                  <a:srgbClr val="FFFF00"/>
                </a:solidFill>
                <a:latin typeface="Calibri"/>
                <a:cs typeface="Calibri"/>
              </a:rPr>
              <a:t>̶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uk-UA" sz="4000" b="1" dirty="0" smtClean="0">
                <a:solidFill>
                  <a:srgbClr val="FFFF00"/>
                </a:solidFill>
              </a:rPr>
              <a:t>1911), російський живописець </a:t>
            </a:r>
            <a:r>
              <a:rPr lang="uk-UA" sz="4000" dirty="0" smtClean="0"/>
              <a:t/>
            </a:r>
            <a:br>
              <a:rPr lang="uk-UA" sz="4000" dirty="0" smtClean="0"/>
            </a:br>
            <a:r>
              <a:rPr lang="uk-UA" sz="4000" dirty="0" smtClean="0"/>
              <a:t>Творчість Сєрова раннього періоду формувалася під впливом реалістичного мистецтва. Великий вплив на Сєрова справив живопис старих майстрів, бачений ним </a:t>
            </a:r>
            <a:br>
              <a:rPr lang="uk-UA" sz="4000" dirty="0" smtClean="0"/>
            </a:br>
            <a:r>
              <a:rPr lang="uk-UA" sz="4000" dirty="0" smtClean="0"/>
              <a:t>у музеях Росії й Західної Європи, дружба з М. О. Врубелем. </a:t>
            </a:r>
            <a:r>
              <a:rPr lang="ru-RU" dirty="0" smtClean="0"/>
              <a:t/>
            </a:r>
            <a:br>
              <a:rPr lang="ru-RU" dirty="0" smtClean="0"/>
            </a:b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3757850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914400"/>
          </a:xfrm>
        </p:spPr>
        <p:txBody>
          <a:bodyPr/>
          <a:lstStyle/>
          <a:p>
            <a:pPr eaLnBrk="1" hangingPunct="1">
              <a:defRPr/>
            </a:pPr>
            <a:r>
              <a:rPr lang="uk-UA" sz="2000" b="1" dirty="0" smtClean="0">
                <a:solidFill>
                  <a:srgbClr val="FFFF00"/>
                </a:solidFill>
              </a:rPr>
              <a:t>Найвищими досягненнями раннього періоду є портрети-картини «Дівчинка з персиками» (1887), «Дівчина, освітлена сонцем» (1888; обидві в </a:t>
            </a:r>
            <a:r>
              <a:rPr lang="uk-UA" sz="2000" b="1" dirty="0" err="1" smtClean="0">
                <a:solidFill>
                  <a:srgbClr val="FFFF00"/>
                </a:solidFill>
              </a:rPr>
              <a:t>Третьяковськоій</a:t>
            </a:r>
            <a:r>
              <a:rPr lang="uk-UA" sz="2000" b="1" dirty="0" smtClean="0">
                <a:solidFill>
                  <a:srgbClr val="FFFF00"/>
                </a:solidFill>
              </a:rPr>
              <a:t> галереї). </a:t>
            </a:r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4357688" y="5732463"/>
            <a:ext cx="4643437" cy="8318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1600" b="1" dirty="0" smtClean="0">
                <a:solidFill>
                  <a:srgbClr val="FFFF00"/>
                </a:solidFill>
                <a:latin typeface="Times New Roman"/>
              </a:rPr>
              <a:t>У цих творах Сєров, оспівуючи юність і красу, бачив головне своє завдання в безпосередності сприйняття моделі й природи.</a:t>
            </a:r>
          </a:p>
        </p:txBody>
      </p:sp>
      <p:pic>
        <p:nvPicPr>
          <p:cNvPr id="15364" name="Рисунок 5" descr="Divchuna_osvitlena_sonce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" b="56"/>
          <a:stretch>
            <a:fillRect/>
          </a:stretch>
        </p:blipFill>
        <p:spPr bwMode="auto">
          <a:xfrm>
            <a:off x="0" y="1392238"/>
            <a:ext cx="4357688" cy="546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6" descr="Divchuna_z_persukamu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7" t="3561" r="8412" b="7658"/>
          <a:stretch>
            <a:fillRect/>
          </a:stretch>
        </p:blipFill>
        <p:spPr bwMode="auto">
          <a:xfrm>
            <a:off x="4572000" y="1143000"/>
            <a:ext cx="4214813" cy="46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3086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914400"/>
          </a:xfrm>
        </p:spPr>
        <p:txBody>
          <a:bodyPr/>
          <a:lstStyle/>
          <a:p>
            <a:pPr eaLnBrk="1" hangingPunct="1">
              <a:defRPr/>
            </a:pPr>
            <a:r>
              <a:rPr lang="uk-UA" sz="2000" b="1" dirty="0" smtClean="0">
                <a:solidFill>
                  <a:srgbClr val="FFFF00"/>
                </a:solidFill>
                <a:latin typeface="+mn-lt"/>
              </a:rPr>
              <a:t> З початку 1890-х років портрет став основним жанром у творчості Сєрова, здобуваючи нові риси: психологічно загострену характеристику людини й активно виявлене в ній артистичне начало.</a:t>
            </a:r>
          </a:p>
        </p:txBody>
      </p:sp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4786313" y="2214563"/>
            <a:ext cx="4214812" cy="18161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dirty="0" smtClean="0">
                <a:solidFill>
                  <a:srgbClr val="FFFFFF"/>
                </a:solidFill>
                <a:latin typeface="Times New Roman"/>
              </a:rPr>
              <a:t>Улюбленими моделями Сєрова стають артисти, художники, письменники. .</a:t>
            </a:r>
          </a:p>
        </p:txBody>
      </p:sp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4808538" y="5819775"/>
            <a:ext cx="3571875" cy="923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Портрет художника </a:t>
            </a:r>
            <a:br>
              <a:rPr lang="uk-UA" b="1" dirty="0" smtClean="0">
                <a:solidFill>
                  <a:srgbClr val="FFFF00"/>
                </a:solidFill>
                <a:latin typeface="Times New Roman"/>
              </a:rPr>
            </a:b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К. А. </a:t>
            </a:r>
            <a:r>
              <a:rPr lang="uk-UA" b="1" dirty="0" err="1" smtClean="0">
                <a:solidFill>
                  <a:srgbClr val="FFFF00"/>
                </a:solidFill>
                <a:latin typeface="Times New Roman"/>
              </a:rPr>
              <a:t>Коровіна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. 1891, Державна Третьяковська галерея</a:t>
            </a:r>
          </a:p>
        </p:txBody>
      </p:sp>
      <p:pic>
        <p:nvPicPr>
          <p:cNvPr id="3" name="Рисунок 5" descr="Portret_Korovi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" b="63"/>
          <a:stretch>
            <a:fillRect/>
          </a:stretch>
        </p:blipFill>
        <p:spPr bwMode="auto">
          <a:xfrm>
            <a:off x="0" y="1214438"/>
            <a:ext cx="4357688" cy="564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5764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0" y="228600"/>
            <a:ext cx="3413125" cy="4700588"/>
          </a:xfrm>
        </p:spPr>
        <p:txBody>
          <a:bodyPr/>
          <a:lstStyle/>
          <a:p>
            <a:pPr algn="l" eaLnBrk="1" hangingPunct="1">
              <a:defRPr/>
            </a:pPr>
            <a:r>
              <a:rPr lang="uk-U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Відмовившись від багатобарвного, соковитого за кольором живопису другої половини 1880-х років, Валентин Сєров тепер віддавав перевагу одній домінуючій гамі чорно-сірих або коричневих тонів, став користуватися ширшим мазком, що сприяє гостроті передачі натури.</a:t>
            </a:r>
          </a:p>
        </p:txBody>
      </p:sp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5357813" y="5072063"/>
            <a:ext cx="3643312" cy="923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Портрет італійського співака </a:t>
            </a:r>
            <a:r>
              <a:rPr lang="uk-UA" b="1" dirty="0" err="1" smtClean="0">
                <a:solidFill>
                  <a:srgbClr val="FFFF00"/>
                </a:solidFill>
                <a:latin typeface="Times New Roman"/>
              </a:rPr>
              <a:t>Анджело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 </a:t>
            </a:r>
            <a:r>
              <a:rPr lang="uk-UA" b="1" dirty="0" err="1" smtClean="0">
                <a:solidFill>
                  <a:srgbClr val="FFFF00"/>
                </a:solidFill>
                <a:latin typeface="Times New Roman"/>
              </a:rPr>
              <a:t>Мазіні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. 1890, Державна Третьяковська галерея</a:t>
            </a:r>
          </a:p>
        </p:txBody>
      </p:sp>
      <p:pic>
        <p:nvPicPr>
          <p:cNvPr id="3" name="Рисунок 4" descr="Portret_Angelo_Mazin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2" b="37"/>
          <a:stretch>
            <a:fillRect/>
          </a:stretch>
        </p:blipFill>
        <p:spPr bwMode="auto">
          <a:xfrm>
            <a:off x="0" y="198438"/>
            <a:ext cx="5357813" cy="665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4149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8" y="228600"/>
            <a:ext cx="9072562" cy="1485900"/>
          </a:xfrm>
        </p:spPr>
        <p:txBody>
          <a:bodyPr/>
          <a:lstStyle/>
          <a:p>
            <a:pPr eaLnBrk="1" hangingPunct="1">
              <a:defRPr/>
            </a:pPr>
            <a:r>
              <a:rPr lang="uk-UA" sz="2400" b="1" dirty="0" smtClean="0">
                <a:solidFill>
                  <a:srgbClr val="FFFF00"/>
                </a:solidFill>
              </a:rPr>
              <a:t>Імпресіоністичні риси в живописі Сєрова позначаються часом лише в композиційній побудові портрета, у переданні характеру руху моделі. </a:t>
            </a:r>
            <a:r>
              <a:rPr lang="ru-RU" sz="2400" b="1" dirty="0" smtClean="0">
                <a:solidFill>
                  <a:srgbClr val="FFFF00"/>
                </a:solidFill>
              </a:rPr>
              <a:t/>
            </a:r>
            <a:br>
              <a:rPr lang="ru-RU" sz="2400" b="1" dirty="0" smtClean="0">
                <a:solidFill>
                  <a:srgbClr val="FFFF00"/>
                </a:solidFill>
              </a:rPr>
            </a:br>
            <a:endParaRPr lang="uk-UA" sz="2400" b="1" dirty="0" smtClean="0">
              <a:solidFill>
                <a:srgbClr val="FFFF00"/>
              </a:solidFill>
            </a:endParaRPr>
          </a:p>
        </p:txBody>
      </p:sp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6572250" y="4572000"/>
            <a:ext cx="2428875" cy="17541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Портрет </a:t>
            </a:r>
            <a:b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</a:b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Н. А. Римського-Корсакова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/>
              </a:rPr>
              <a:t>.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1898, Державна Третьяковська галерея</a:t>
            </a:r>
          </a:p>
        </p:txBody>
      </p:sp>
      <p:pic>
        <p:nvPicPr>
          <p:cNvPr id="3" name="Рисунок 4" descr="Portret_Rumskogo_Korsakov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" b="27"/>
          <a:stretch>
            <a:fillRect/>
          </a:stretch>
        </p:blipFill>
        <p:spPr bwMode="auto">
          <a:xfrm>
            <a:off x="0" y="1377950"/>
            <a:ext cx="6429375" cy="548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535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884238" y="6207125"/>
            <a:ext cx="7143750" cy="4619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Портрет художника І. І. Левітана. 1893</a:t>
            </a:r>
          </a:p>
        </p:txBody>
      </p:sp>
      <p:pic>
        <p:nvPicPr>
          <p:cNvPr id="19459" name="Рисунок 3" descr="Portret_Levita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" t="3204" r="5865" b="6410"/>
          <a:stretch>
            <a:fillRect/>
          </a:stretch>
        </p:blipFill>
        <p:spPr bwMode="auto">
          <a:xfrm>
            <a:off x="1357313" y="0"/>
            <a:ext cx="6357937" cy="618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5295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38" y="228600"/>
            <a:ext cx="3627437" cy="6486525"/>
          </a:xfrm>
        </p:spPr>
        <p:txBody>
          <a:bodyPr/>
          <a:lstStyle/>
          <a:p>
            <a:pPr algn="l" eaLnBrk="1" hangingPunct="1">
              <a:defRPr/>
            </a:pPr>
            <a:r>
              <a:rPr lang="uk-UA" sz="2400" b="1" dirty="0" smtClean="0"/>
              <a:t>Одночасно у творчості Сєрова розвивався інший, протилежний напрям: він часто писав інтимно-задушевні, камерні портрети, переважно дітей і жінок. </a:t>
            </a:r>
            <a:br>
              <a:rPr lang="uk-UA" sz="2400" b="1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b="1" dirty="0" smtClean="0">
                <a:solidFill>
                  <a:srgbClr val="FFFF00"/>
                </a:solidFill>
              </a:rPr>
              <a:t>Діти. 1899, Російський музей</a:t>
            </a:r>
          </a:p>
        </p:txBody>
      </p:sp>
      <p:pic>
        <p:nvPicPr>
          <p:cNvPr id="20483" name="Рисунок 3" descr="Ditu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9" b="15"/>
          <a:stretch>
            <a:fillRect/>
          </a:stretch>
        </p:blipFill>
        <p:spPr bwMode="auto">
          <a:xfrm>
            <a:off x="0" y="0"/>
            <a:ext cx="5065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3653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142875" y="5715000"/>
            <a:ext cx="8858250" cy="10160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У портретах дітей Сєров прагнув характерністю пози й жесту виявити </a:t>
            </a:r>
            <a:b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</a:b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й підкреслити безпосередність внутрішнього руху, душевну чистоту </a:t>
            </a:r>
            <a:b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</a:b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і ясність світосприйняття дитини.</a:t>
            </a:r>
          </a:p>
        </p:txBody>
      </p:sp>
      <p:sp>
        <p:nvSpPr>
          <p:cNvPr id="21508" name="TextBox 3"/>
          <p:cNvSpPr txBox="1">
            <a:spLocks noChangeArrowheads="1"/>
          </p:cNvSpPr>
          <p:nvPr/>
        </p:nvSpPr>
        <p:spPr bwMode="auto">
          <a:xfrm>
            <a:off x="6143625" y="2643188"/>
            <a:ext cx="3000375" cy="7080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 err="1" smtClean="0">
                <a:solidFill>
                  <a:srgbClr val="FFFF00"/>
                </a:solidFill>
                <a:latin typeface="Times New Roman"/>
              </a:rPr>
              <a:t>Міка</a:t>
            </a:r>
            <a:r>
              <a:rPr lang="uk-UA" sz="2000" b="1" dirty="0" smtClean="0">
                <a:solidFill>
                  <a:srgbClr val="FFFF00"/>
                </a:solidFill>
                <a:latin typeface="Times New Roman"/>
              </a:rPr>
              <a:t> Морозов. 1901, Третьяковська галерея</a:t>
            </a:r>
          </a:p>
        </p:txBody>
      </p:sp>
      <p:pic>
        <p:nvPicPr>
          <p:cNvPr id="2" name="Рисунок 4" descr="Mika_Morozov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"/>
          <a:stretch>
            <a:fillRect/>
          </a:stretch>
        </p:blipFill>
        <p:spPr bwMode="auto">
          <a:xfrm>
            <a:off x="0" y="0"/>
            <a:ext cx="6172200" cy="578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3444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mpass">
  <a:themeElements>
    <a:clrScheme name="Тема Office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Тема Office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400</Words>
  <Application>Microsoft Office PowerPoint</Application>
  <PresentationFormat>Экран (4:3)</PresentationFormat>
  <Paragraphs>27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Compass</vt:lpstr>
      <vt:lpstr>    Російський живопис   Пейзажний живопис  (І. Левітан).  Портрети В. Сєрова  </vt:lpstr>
      <vt:lpstr>Сєров Валентин Олександрович (1865 ̶ 1911), російський живописець  Творчість Сєрова раннього періоду формувалася під впливом реалістичного мистецтва. Великий вплив на Сєрова справив живопис старих майстрів, бачений ним  у музеях Росії й Західної Європи, дружба з М. О. Врубелем.  </vt:lpstr>
      <vt:lpstr>Найвищими досягненнями раннього періоду є портрети-картини «Дівчинка з персиками» (1887), «Дівчина, освітлена сонцем» (1888; обидві в Третьяковськоій галереї). </vt:lpstr>
      <vt:lpstr> З початку 1890-х років портрет став основним жанром у творчості Сєрова, здобуваючи нові риси: психологічно загострену характеристику людини й активно виявлене в ній артистичне начало.</vt:lpstr>
      <vt:lpstr>Відмовившись від багатобарвного, соковитого за кольором живопису другої половини 1880-х років, Валентин Сєров тепер віддавав перевагу одній домінуючій гамі чорно-сірих або коричневих тонів, став користуватися ширшим мазком, що сприяє гостроті передачі натури.</vt:lpstr>
      <vt:lpstr>Імпресіоністичні риси в живописі Сєрова позначаються часом лише в композиційній побудові портрета, у переданні характеру руху моделі.  </vt:lpstr>
      <vt:lpstr>Презентация PowerPoint</vt:lpstr>
      <vt:lpstr>Одночасно у творчості Сєрова розвивався інший, протилежний напрям: він часто писав інтимно-задушевні, камерні портрети, переважно дітей і жінок.          Діти. 1899, Російський музей</vt:lpstr>
      <vt:lpstr>Презентация PowerPoint</vt:lpstr>
      <vt:lpstr>Левітан Ісаак Ілліч (1860 ̶ 1900)  Видатний російський художник, створив пейзаж настрою, у якому образ природи одухотворений людськими почуттями й міркуваннями.  Учень і продовжувач традицій  О. К. Саврасова й В. О. Полєнова, Левітан збагатив пейзажний живопис різноманіттям тем, емоційною глибиною й поетичним сприйняттям.  </vt:lpstr>
      <vt:lpstr>Пейзажі Левітана вражають тонкістю й глибиною, граничним лаконізмом зображення. Художник прагнув передати все барвисте багатство російської природи: вона молода  й радісна.     Весна. Велика вода. 1897</vt:lpstr>
      <vt:lpstr>Золота осінь. 1895</vt:lpstr>
      <vt:lpstr>Березень. 1895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Російський живопис   Пейзажний живопис  (І. Левітан).  Портрети В. Сєрова  </dc:title>
  <dc:creator>User</dc:creator>
  <cp:lastModifiedBy>User</cp:lastModifiedBy>
  <cp:revision>1</cp:revision>
  <dcterms:created xsi:type="dcterms:W3CDTF">2012-06-03T18:19:28Z</dcterms:created>
  <dcterms:modified xsi:type="dcterms:W3CDTF">2012-06-03T18:27:21Z</dcterms:modified>
</cp:coreProperties>
</file>