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</p:grpSp>
      <p:sp>
        <p:nvSpPr>
          <p:cNvPr id="1474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74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5A02-F1A3-45C8-B36E-72A4BCFA6E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0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507F-41B0-4450-A06B-3DED233DF6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8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105F-B014-45C7-A34B-F49A527F4B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3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E94D-0759-405C-9784-316C76F16A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7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F91D-CDDD-4A9B-84C3-D454E557C7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9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9464-6E1D-4F8C-B002-5E7D938BAC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5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E8D0-6FC7-47C2-8749-CE9FB3DBAF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9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21AD-FCEC-4684-80F7-6257CCC49D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9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2CAB-97BB-4111-BEF4-71BF545B8B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CA4C-8D5D-4BDB-B18E-71196E136D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D716-97E6-4414-AFC2-EA3C2E4336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4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464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64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464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64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64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64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464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  <a:latin typeface="Tahoma" charset="0"/>
                <a:cs typeface="Arial" charset="0"/>
              </a:endParaRPr>
            </a:p>
          </p:txBody>
        </p:sp>
      </p:grpSp>
      <p:sp>
        <p:nvSpPr>
          <p:cNvPr id="1464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64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6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6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ADC0A-AD37-4858-9F10-F02C12C92DF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64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374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600200"/>
            <a:ext cx="7772400" cy="2543175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/>
              <a:t>Фламандський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b="1" dirty="0" smtClean="0"/>
              <a:t>і голландський живопис </a:t>
            </a:r>
            <a:br>
              <a:rPr lang="uk-UA" b="1" dirty="0" smtClean="0"/>
            </a:br>
            <a:r>
              <a:rPr lang="uk-UA" b="1" dirty="0" smtClean="0"/>
              <a:t>Митці та жанри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4714875"/>
            <a:ext cx="6400800" cy="923925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FFFF00"/>
                </a:solidFill>
              </a:rPr>
              <a:t>Урок № 5</a:t>
            </a:r>
            <a:endParaRPr lang="ru-RU" sz="4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9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75" y="428625"/>
            <a:ext cx="3571875" cy="3000375"/>
          </a:xfrm>
        </p:spPr>
        <p:txBody>
          <a:bodyPr/>
          <a:lstStyle/>
          <a:p>
            <a:pPr>
              <a:defRPr/>
            </a:pPr>
            <a:r>
              <a:rPr lang="uk-UA" sz="3200" dirty="0" smtClean="0"/>
              <a:t>Рубенс був великим майстром портретного живопису</a:t>
            </a:r>
            <a:endParaRPr lang="ru-RU" sz="3200" dirty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572125" y="5214938"/>
            <a:ext cx="314325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Портрет іспанського короля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Філіппа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 IV. 1628 ̶ 1629, Ермітаж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3" name="Рисунок 4" descr="Portret_ispanskogo_korolja_Pulupa_I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" b="46"/>
          <a:stretch>
            <a:fillRect/>
          </a:stretch>
        </p:blipFill>
        <p:spPr bwMode="auto">
          <a:xfrm>
            <a:off x="0" y="0"/>
            <a:ext cx="4987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3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857875" y="5346700"/>
            <a:ext cx="31432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Портрет Людовика XIII, короля </a:t>
            </a:r>
            <a:r>
              <a:rPr lang="ru-RU" b="1" dirty="0" err="1" smtClean="0">
                <a:solidFill>
                  <a:srgbClr val="FFFF00"/>
                </a:solidFill>
                <a:latin typeface="Times New Roman"/>
              </a:rPr>
              <a:t>Франції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1622 ̶ 1625, музей,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 smtClean="0">
                <a:solidFill>
                  <a:srgbClr val="FFFF00"/>
                </a:solidFill>
                <a:latin typeface="Times New Roman"/>
              </a:rPr>
              <a:t>Каліфорнія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, США</a:t>
            </a:r>
          </a:p>
        </p:txBody>
      </p:sp>
      <p:pic>
        <p:nvPicPr>
          <p:cNvPr id="2" name="Рисунок 3" descr="Portret_Ljydovika_XIII_korolja_Francij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46"/>
          <a:stretch>
            <a:fillRect/>
          </a:stretch>
        </p:blipFill>
        <p:spPr bwMode="auto">
          <a:xfrm>
            <a:off x="0" y="0"/>
            <a:ext cx="553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7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286375" y="5357813"/>
            <a:ext cx="3857625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Портрет герцога </a:t>
            </a:r>
            <a:r>
              <a:rPr lang="ru-RU" b="1" dirty="0" err="1" smtClean="0">
                <a:solidFill>
                  <a:srgbClr val="FFFF00"/>
                </a:solidFill>
                <a:latin typeface="Times New Roman"/>
              </a:rPr>
              <a:t>Букінгема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. 1625, </a:t>
            </a:r>
            <a:br>
              <a:rPr lang="ru-RU" b="1" dirty="0" smtClean="0">
                <a:solidFill>
                  <a:srgbClr val="FFFF00"/>
                </a:solidFill>
                <a:latin typeface="Times New Roman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галерея </a:t>
            </a:r>
            <a:r>
              <a:rPr lang="ru-RU" b="1" dirty="0" err="1" smtClean="0">
                <a:solidFill>
                  <a:srgbClr val="FFFF00"/>
                </a:solidFill>
                <a:latin typeface="Times New Roman"/>
              </a:rPr>
              <a:t>Палатіна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Times New Roman"/>
              </a:rPr>
              <a:t>Флоренція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latin typeface="Times New Roman"/>
              </a:rPr>
              <a:t>Італія</a:t>
            </a:r>
            <a:endParaRPr lang="ru-RU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" name="Рисунок 3" descr="Portret_gercoga_Bykinge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" b="46"/>
          <a:stretch>
            <a:fillRect/>
          </a:stretch>
        </p:blipFill>
        <p:spPr bwMode="auto">
          <a:xfrm>
            <a:off x="0" y="0"/>
            <a:ext cx="506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857875" y="5643563"/>
            <a:ext cx="3429000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Портрет</a:t>
            </a:r>
            <a:r>
              <a:rPr lang="en-US" b="1" dirty="0" smtClean="0">
                <a:solidFill>
                  <a:srgbClr val="FFFF00"/>
                </a:solidFill>
                <a:latin typeface="Book Antiqua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/>
              </a:rPr>
              <a:t>Анни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/>
              </a:rPr>
              <a:t>Австрійської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1622 ̶ 1625, Лувр, Париж, 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Франція</a:t>
            </a:r>
            <a:endParaRPr lang="uk-UA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" name="Рисунок 3" descr="Portret_Gannu_Avstrijskoj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"/>
          <a:stretch>
            <a:fillRect/>
          </a:stretch>
        </p:blipFill>
        <p:spPr bwMode="auto">
          <a:xfrm>
            <a:off x="0" y="0"/>
            <a:ext cx="5611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99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357813" y="6072188"/>
            <a:ext cx="3071812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Портрет камеристки інфанти Ізабелли. 1620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" name="Рисунок 3" descr="Portret_kamerustku_infantu_Izabell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85"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11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08000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chemeClr val="tx1"/>
                </a:solidFill>
              </a:rPr>
              <a:t>Рембрандт Харменс Ван Рейн (1606 </a:t>
            </a:r>
            <a:r>
              <a:rPr lang="uk-UA" sz="3200" dirty="0" smtClean="0">
                <a:solidFill>
                  <a:schemeClr val="tx1"/>
                </a:solidFill>
                <a:latin typeface="Calibri"/>
                <a:cs typeface="Calibri"/>
              </a:rPr>
              <a:t>̶</a:t>
            </a:r>
            <a:r>
              <a:rPr lang="uk-UA" sz="3200" dirty="0" smtClean="0">
                <a:solidFill>
                  <a:schemeClr val="tx1"/>
                </a:solidFill>
              </a:rPr>
              <a:t> 1669)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285875" y="6488113"/>
            <a:ext cx="6357938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Урок анатомії доктора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Тюльпа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. 1632, Гаага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3" name="Рисунок 4" descr="Yrok_anatomiji_doktora_Tjyl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 b="-21"/>
          <a:stretch>
            <a:fillRect/>
          </a:stretch>
        </p:blipFill>
        <p:spPr bwMode="auto">
          <a:xfrm>
            <a:off x="857250" y="768350"/>
            <a:ext cx="7500938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3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724525" y="5373688"/>
            <a:ext cx="3214688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Автопортрет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із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Саскією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 на колінах. 1635, Дрезденська, галерея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" name="Рисунок 3" descr="Avtoportret_s_Saskiejy_na_kolin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" b="-49"/>
          <a:stretch>
            <a:fillRect/>
          </a:stretch>
        </p:blipFill>
        <p:spPr bwMode="auto">
          <a:xfrm>
            <a:off x="0" y="0"/>
            <a:ext cx="537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7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215063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uk-UA" sz="1800" b="1" dirty="0" smtClean="0">
                <a:solidFill>
                  <a:srgbClr val="FFFF00"/>
                </a:solidFill>
              </a:rPr>
              <a:t>Нічна варта. 1642,  Рейксмузеум,  Амстердам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29699" name="Рисунок 3" descr="Nichnuj_doz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2872" r="5321" b="6334"/>
          <a:stretch>
            <a:fillRect/>
          </a:stretch>
        </p:blipFill>
        <p:spPr bwMode="auto">
          <a:xfrm>
            <a:off x="642938" y="0"/>
            <a:ext cx="771525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0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63" y="285750"/>
            <a:ext cx="3257550" cy="4937125"/>
          </a:xfrm>
        </p:spPr>
        <p:txBody>
          <a:bodyPr/>
          <a:lstStyle/>
          <a:p>
            <a:pPr>
              <a:defRPr/>
            </a:pPr>
            <a:r>
              <a:rPr lang="uk-UA" sz="2400" dirty="0" smtClean="0"/>
              <a:t>Дуже велике місце </a:t>
            </a:r>
            <a:br>
              <a:rPr lang="uk-UA" sz="2400" dirty="0" smtClean="0"/>
            </a:br>
            <a:r>
              <a:rPr lang="uk-UA" sz="2400" dirty="0" smtClean="0"/>
              <a:t>у творчості художника починає займати камерний портрет. </a:t>
            </a:r>
            <a:br>
              <a:rPr lang="uk-UA" sz="2400" dirty="0" smtClean="0"/>
            </a:br>
            <a:r>
              <a:rPr lang="uk-UA" sz="2400" dirty="0" smtClean="0"/>
              <a:t>Рембрандт розкриває духовне життя людини, що немов триває в часі й просторі. </a:t>
            </a:r>
            <a:br>
              <a:rPr lang="uk-UA" sz="2400" dirty="0" smtClean="0"/>
            </a:br>
            <a:r>
              <a:rPr lang="uk-UA" sz="2400" dirty="0" smtClean="0"/>
              <a:t>Це свого роду портрети-біографії.</a:t>
            </a:r>
            <a:endParaRPr lang="ru-RU" sz="2400" dirty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5857875" y="6000750"/>
            <a:ext cx="314325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Тітус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 у червоному береті. 1656, Берлін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30724" name="Рисунок 4" descr="Titus_y_chervonomy_bere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" b="84"/>
          <a:stretch>
            <a:fillRect/>
          </a:stretch>
        </p:blipFill>
        <p:spPr bwMode="auto">
          <a:xfrm>
            <a:off x="0" y="0"/>
            <a:ext cx="5634038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18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6072188" y="6000750"/>
            <a:ext cx="328612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Тітус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, що читає.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1657, Відень, Кунсткамера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072188" y="1000125"/>
            <a:ext cx="30718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Портрети Рембрандта  реалістичні найвищою мірою, вони не тільки точно передають зовнішні риси, але </a:t>
            </a:r>
            <a:br>
              <a:rPr lang="uk-UA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й виражають внутрішній характер зображених осіб, весь їхній духовний світ, їхню національність, рід їхньої діяльності.</a:t>
            </a:r>
            <a:endParaRPr lang="ru-RU" sz="2000" b="1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Рисунок 4" descr="Chutajychij_Tit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3125" r="6512" b="6250"/>
          <a:stretch>
            <a:fillRect/>
          </a:stretch>
        </p:blipFill>
        <p:spPr bwMode="auto">
          <a:xfrm>
            <a:off x="0" y="0"/>
            <a:ext cx="58801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99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515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/>
              <a:t>У Х</a:t>
            </a:r>
            <a:r>
              <a:rPr lang="en-US" dirty="0" smtClean="0"/>
              <a:t>V</a:t>
            </a:r>
            <a:r>
              <a:rPr lang="uk-UA" dirty="0" smtClean="0"/>
              <a:t>ІІ ст. Нідерланди поділяються на дві самостійні країни. </a:t>
            </a:r>
            <a:br>
              <a:rPr lang="uk-UA" dirty="0" smtClean="0"/>
            </a:br>
            <a:r>
              <a:rPr lang="uk-UA" dirty="0" smtClean="0"/>
              <a:t>У зв’язку з цим створюються дві великі національні школи живопису – фламандська та голландська.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94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785938" y="6286500"/>
            <a:ext cx="5643562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Вірсавія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1654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3" descr="Virsavi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3125" r="6200" b="6250"/>
          <a:stretch>
            <a:fillRect/>
          </a:stretch>
        </p:blipFill>
        <p:spPr bwMode="auto">
          <a:xfrm>
            <a:off x="1357313" y="0"/>
            <a:ext cx="635793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5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438" y="277813"/>
            <a:ext cx="3432175" cy="5937250"/>
          </a:xfrm>
        </p:spPr>
        <p:txBody>
          <a:bodyPr/>
          <a:lstStyle/>
          <a:p>
            <a:pPr>
              <a:defRPr/>
            </a:pPr>
            <a:r>
              <a:rPr lang="uk-UA" sz="2700" b="1" dirty="0" smtClean="0"/>
              <a:t>Наприкінці творчого шляху Рембрандт пише грандіозне полотно «Повернення блудного сина» (близько 1668 ̶ 1669, Ермітаж).</a:t>
            </a:r>
            <a:endParaRPr lang="ru-RU" sz="2700" b="1" dirty="0"/>
          </a:p>
        </p:txBody>
      </p:sp>
      <p:pic>
        <p:nvPicPr>
          <p:cNvPr id="33795" name="Рисунок 3" descr="Povernennja_blydnogo_su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"/>
          <a:stretch>
            <a:fillRect/>
          </a:stretch>
        </p:blipFill>
        <p:spPr bwMode="auto">
          <a:xfrm>
            <a:off x="0" y="0"/>
            <a:ext cx="553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83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2000250" y="6286500"/>
            <a:ext cx="557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Даная. 1636, Ермітаж</a:t>
            </a:r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Рисунок 3" descr="Dana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40"/>
          <a:stretch>
            <a:fillRect/>
          </a:stretch>
        </p:blipFill>
        <p:spPr bwMode="auto">
          <a:xfrm>
            <a:off x="1071563" y="0"/>
            <a:ext cx="685800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75" y="277813"/>
            <a:ext cx="3400425" cy="5508625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>
                <a:latin typeface="+mn-lt"/>
              </a:rPr>
              <a:t>Що ж до картин Рембрандта на релігійні теми, то  хоча в них </a:t>
            </a:r>
            <a:r>
              <a:rPr lang="uk-UA" sz="2400" b="1" smtClean="0">
                <a:latin typeface="+mn-lt"/>
              </a:rPr>
              <a:t>він </a:t>
            </a:r>
            <a:br>
              <a:rPr lang="uk-UA" sz="2400" b="1" smtClean="0">
                <a:latin typeface="+mn-lt"/>
              </a:rPr>
            </a:br>
            <a:r>
              <a:rPr lang="uk-UA" sz="2400" b="1" smtClean="0">
                <a:latin typeface="+mn-lt"/>
              </a:rPr>
              <a:t>і </a:t>
            </a:r>
            <a:r>
              <a:rPr lang="uk-UA" sz="2400" b="1" dirty="0" smtClean="0">
                <a:latin typeface="+mn-lt"/>
              </a:rPr>
              <a:t>залишається вірний реалістичному напрямку, і одягає фігури в костюми свого часу, однак у цих творах яскраво виражається тепле </a:t>
            </a:r>
            <a:br>
              <a:rPr lang="uk-UA" sz="2400" b="1" dirty="0" smtClean="0">
                <a:latin typeface="+mn-lt"/>
              </a:rPr>
            </a:br>
            <a:r>
              <a:rPr lang="uk-UA" sz="2400" b="1" dirty="0" smtClean="0">
                <a:latin typeface="+mn-lt"/>
              </a:rPr>
              <a:t>й побожне почуття, наприклад </a:t>
            </a:r>
            <a:br>
              <a:rPr lang="uk-UA" sz="2400" b="1" dirty="0" smtClean="0">
                <a:latin typeface="+mn-lt"/>
              </a:rPr>
            </a:br>
            <a:r>
              <a:rPr lang="uk-UA" sz="2400" b="1" dirty="0" smtClean="0">
                <a:latin typeface="+mn-lt"/>
              </a:rPr>
              <a:t>у зображеннях Христа та його послідовників.</a:t>
            </a:r>
            <a:endParaRPr lang="ru-RU" sz="2400" b="1" dirty="0">
              <a:latin typeface="+mn-lt"/>
            </a:endParaRP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5357813" y="6072188"/>
            <a:ext cx="3571875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Жертвоприношення Авраама. 1634, Ермітаж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5844" name="Рисунок 5" descr="Zjertvoprunoshennja_Avraa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9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19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785813" y="6072188"/>
            <a:ext cx="7916862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Гравюра «Христос зцілює хворих».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Рейксмузеум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, Амстердам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" name="Рисунок 3" descr="Hrustos_zciljae_hvoru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5554" r="6825" b="8818"/>
          <a:stretch>
            <a:fillRect/>
          </a:stretch>
        </p:blipFill>
        <p:spPr bwMode="auto">
          <a:xfrm>
            <a:off x="393700" y="149225"/>
            <a:ext cx="82296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6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22937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dirty="0" smtClean="0"/>
              <a:t> Видатний фламандський живописець 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>
                <a:solidFill>
                  <a:srgbClr val="FFFF00"/>
                </a:solidFill>
              </a:rPr>
              <a:t>Пітер Пауль Рубенс ( 1577 ̶ 1640)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dirty="0" smtClean="0"/>
              <a:t>став родоначальником блискучого, оригінального живописного стилю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uk-UA" sz="3600" dirty="0" smtClean="0"/>
              <a:t>бароко, що відзначається вільною композицією, широкою технікою, блискучим колоритом.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34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428625"/>
            <a:ext cx="4000500" cy="6000750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b="1" dirty="0" smtClean="0"/>
              <a:t>Унікальні властивості наочно продемонстровані </a:t>
            </a:r>
            <a:br>
              <a:rPr lang="uk-UA" sz="2400" b="1" dirty="0" smtClean="0"/>
            </a:br>
            <a:r>
              <a:rPr lang="uk-UA" sz="2400" b="1" dirty="0" smtClean="0"/>
              <a:t>у цій ранній перехідній роботі.</a:t>
            </a:r>
            <a:br>
              <a:rPr lang="uk-UA" sz="2400" b="1" dirty="0" smtClean="0"/>
            </a:br>
            <a:r>
              <a:rPr lang="uk-UA" sz="2400" b="1" dirty="0" smtClean="0"/>
              <a:t> Жінка, що стоїть  ліворуч у застиглій позі, героїчна фігура лицаря, його кінь, що став дибки, енергійні жести і яскраві фарби демонструють новий інтерес, що його виявляє Рубенс до напористої дії, руху, емоцій.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14313" y="6000750"/>
            <a:ext cx="4786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Святий Георгій, що вражає дракона.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1606 ̶ 1610, музей Прадо, Мадрид</a:t>
            </a:r>
            <a:endParaRPr lang="ru-RU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4" descr="Svjatuj_Georgij_scho_vrajae_drako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3230" r="7050" b="6285"/>
          <a:stretch>
            <a:fillRect/>
          </a:stretch>
        </p:blipFill>
        <p:spPr bwMode="auto">
          <a:xfrm>
            <a:off x="0" y="0"/>
            <a:ext cx="50720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50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5357812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dirty="0" smtClean="0"/>
              <a:t>Яскравий, пишний рубенсівський стиль характеризується зображенням великих важких фігур у стрімкому русі, </a:t>
            </a:r>
            <a:br>
              <a:rPr lang="uk-UA" sz="3600" dirty="0" smtClean="0"/>
            </a:br>
            <a:r>
              <a:rPr lang="uk-UA" sz="3600" dirty="0" smtClean="0"/>
              <a:t>різкими контрастами  світла і тіні, теплими багатими фарбами. </a:t>
            </a:r>
            <a:br>
              <a:rPr lang="uk-UA" sz="3600" dirty="0" smtClean="0"/>
            </a:br>
            <a:r>
              <a:rPr lang="uk-UA" sz="3600" dirty="0" smtClean="0"/>
              <a:t>Теми живопису  ̶  біблійні й античні  сцени, полювання на тварин, дзвінкі ратні побоїща.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501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643937" cy="928688"/>
          </a:xfrm>
        </p:spPr>
        <p:txBody>
          <a:bodyPr/>
          <a:lstStyle/>
          <a:p>
            <a:pPr eaLnBrk="1" hangingPunct="1">
              <a:defRPr/>
            </a:pPr>
            <a:r>
              <a:rPr lang="uk-UA" sz="1600" b="1" dirty="0" smtClean="0">
                <a:solidFill>
                  <a:srgbClr val="FFFF00"/>
                </a:solidFill>
              </a:rPr>
              <a:t>Мисливські сцени Рубенса характеризуються величезною напругою: пристрасті напружені до межі, збуджені люди й тварини безстрашно, з люттю накидаються одне на одного. Цей жанр Рубенс популяризував у середині своєї кар’єри художника.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285875" y="6357938"/>
            <a:ext cx="6357938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Полювання на гіпопотама. 1637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4" descr="Poljyvannja_na_gipopota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3059" r="5629" b="7007"/>
          <a:stretch>
            <a:fillRect/>
          </a:stretch>
        </p:blipFill>
        <p:spPr bwMode="auto">
          <a:xfrm>
            <a:off x="1143000" y="857250"/>
            <a:ext cx="70008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6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75" y="277813"/>
            <a:ext cx="2500313" cy="5294312"/>
          </a:xfrm>
        </p:spPr>
        <p:txBody>
          <a:bodyPr/>
          <a:lstStyle/>
          <a:p>
            <a:pPr algn="l">
              <a:defRPr/>
            </a:pPr>
            <a:r>
              <a:rPr lang="uk-UA" sz="2800" dirty="0" smtClean="0">
                <a:latin typeface="+mn-lt"/>
              </a:rPr>
              <a:t>Цікаво, що цей найбільш релігійний художник свого часу був також 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і великим майстром жіночих форм.</a:t>
            </a:r>
            <a:endParaRPr lang="ru-RU" sz="2800" dirty="0">
              <a:latin typeface="+mn-lt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215063" y="5572125"/>
            <a:ext cx="2928937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Викрадення дочок </a:t>
            </a:r>
            <a:r>
              <a:rPr lang="uk-UA" b="1" dirty="0" err="1" smtClean="0">
                <a:solidFill>
                  <a:srgbClr val="FFFF00"/>
                </a:solidFill>
                <a:latin typeface="Times New Roman"/>
              </a:rPr>
              <a:t>Левкіппа</a:t>
            </a: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. 1617, Мюнхен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3" name="Рисунок 4" descr="Vukradennja_dochok_Levkup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t="3125" r="5681" b="6250"/>
          <a:stretch>
            <a:fillRect/>
          </a:stretch>
        </p:blipFill>
        <p:spPr bwMode="auto">
          <a:xfrm>
            <a:off x="0" y="0"/>
            <a:ext cx="62611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1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277813"/>
            <a:ext cx="2971800" cy="4722812"/>
          </a:xfrm>
        </p:spPr>
        <p:txBody>
          <a:bodyPr/>
          <a:lstStyle/>
          <a:p>
            <a:pPr algn="l">
              <a:defRPr/>
            </a:pPr>
            <a:r>
              <a:rPr lang="uk-UA" sz="2000" b="1" dirty="0" smtClean="0">
                <a:latin typeface="+mn-lt"/>
              </a:rPr>
              <a:t>Написана за рік до смерті, ця картина представляє нам ідеал рубенсівської  жіночої краси. </a:t>
            </a:r>
            <a:br>
              <a:rPr lang="uk-UA" sz="2000" b="1" dirty="0" smtClean="0">
                <a:latin typeface="+mn-lt"/>
              </a:rPr>
            </a:br>
            <a:r>
              <a:rPr lang="uk-UA" sz="2000" b="1" dirty="0" smtClean="0">
                <a:latin typeface="+mn-lt"/>
              </a:rPr>
              <a:t>Її композиція  являє собою варіант розробленої греко-римськими скульпторами пози, її</a:t>
            </a:r>
            <a:br>
              <a:rPr lang="uk-UA" sz="2000" b="1" dirty="0" smtClean="0">
                <a:latin typeface="+mn-lt"/>
              </a:rPr>
            </a:br>
            <a:r>
              <a:rPr lang="uk-UA" sz="2000" b="1" dirty="0" smtClean="0">
                <a:latin typeface="+mn-lt"/>
              </a:rPr>
              <a:t> використовували такі майстри, як Рафаель </a:t>
            </a:r>
            <a:br>
              <a:rPr lang="uk-UA" sz="2000" b="1" dirty="0" smtClean="0">
                <a:latin typeface="+mn-lt"/>
              </a:rPr>
            </a:br>
            <a:r>
              <a:rPr lang="uk-UA" sz="2000" b="1" dirty="0" smtClean="0">
                <a:latin typeface="+mn-lt"/>
              </a:rPr>
              <a:t>і Боттічеллі. </a:t>
            </a:r>
            <a:br>
              <a:rPr lang="uk-UA" sz="2000" b="1" dirty="0" smtClean="0">
                <a:latin typeface="+mn-lt"/>
              </a:rPr>
            </a:br>
            <a:r>
              <a:rPr lang="uk-UA" sz="2000" b="1" dirty="0" smtClean="0">
                <a:latin typeface="+mn-lt"/>
              </a:rPr>
              <a:t>У Рубенса вона  наділена енергією </a:t>
            </a:r>
            <a:br>
              <a:rPr lang="uk-UA" sz="2000" b="1" dirty="0" smtClean="0">
                <a:latin typeface="+mn-lt"/>
              </a:rPr>
            </a:br>
            <a:r>
              <a:rPr lang="uk-UA" sz="2000" b="1" dirty="0" smtClean="0">
                <a:latin typeface="+mn-lt"/>
              </a:rPr>
              <a:t>й силою.</a:t>
            </a:r>
            <a:endParaRPr lang="ru-RU" sz="2000" b="1" dirty="0">
              <a:latin typeface="+mn-lt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715000" y="5572125"/>
            <a:ext cx="2484438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Три грації. 1639, Лувр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0484" name="Рисунок 4" descr="Tru_gracij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" b="21"/>
          <a:stretch>
            <a:fillRect/>
          </a:stretch>
        </p:blipFill>
        <p:spPr bwMode="auto">
          <a:xfrm>
            <a:off x="0" y="0"/>
            <a:ext cx="568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37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357188"/>
            <a:ext cx="3929063" cy="5429250"/>
          </a:xfrm>
        </p:spPr>
        <p:txBody>
          <a:bodyPr/>
          <a:lstStyle/>
          <a:p>
            <a:pPr algn="l"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«Зняття з хреста» Рубенс </a:t>
            </a:r>
            <a:r>
              <a:rPr lang="uk-UA" sz="2400" dirty="0">
                <a:solidFill>
                  <a:schemeClr val="tx1"/>
                </a:solidFill>
              </a:rPr>
              <a:t>створив</a:t>
            </a:r>
            <a:r>
              <a:rPr lang="uk-UA" sz="2400" dirty="0" smtClean="0">
                <a:solidFill>
                  <a:schemeClr val="tx1"/>
                </a:solidFill>
              </a:rPr>
              <a:t>  для Антверпенського собору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у віці 37 років. Твір 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продемонстрував зростаюче вміння художника поводитися 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з фарбами, його тонку чутливість до світла. 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Це  поступово перетворилося на головну рису живопису Рубенса.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072063" y="5929313"/>
            <a:ext cx="34290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  <a:latin typeface="Times New Roman"/>
              </a:rPr>
              <a:t>Зняття з хреста. 1611 ̶ 1614, Антверпен</a:t>
            </a:r>
            <a:endParaRPr lang="ru-RU" b="1" dirty="0" smtClean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21508" name="Рисунок 4" descr="Znjattja_iz_hres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" b="-15"/>
          <a:stretch>
            <a:fillRect/>
          </a:stretch>
        </p:blipFill>
        <p:spPr bwMode="auto">
          <a:xfrm>
            <a:off x="0" y="0"/>
            <a:ext cx="4910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9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Тема Office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Тема Office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339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Curtain Call</vt:lpstr>
      <vt:lpstr>Фламандський  і голландський живопис  Митці та жанри </vt:lpstr>
      <vt:lpstr>У ХVІІ ст. Нідерланди поділяються на дві самостійні країни.  У зв’язку з цим створюються дві великі національні школи живопису – фламандська та голландська.</vt:lpstr>
      <vt:lpstr> Видатний фламандський живописець   Пітер Пауль Рубенс ( 1577 ̶ 1640)   став родоначальником блискучого, оригінального живописного стилю  бароко, що відзначається вільною композицією, широкою технікою, блискучим колоритом. </vt:lpstr>
      <vt:lpstr>Унікальні властивості наочно продемонстровані  у цій ранній перехідній роботі.  Жінка, що стоїть  ліворуч у застиглій позі, героїчна фігура лицаря, його кінь, що став дибки, енергійні жести і яскраві фарби демонструють новий інтерес, що його виявляє Рубенс до напористої дії, руху, емоцій.  </vt:lpstr>
      <vt:lpstr>Яскравий, пишний рубенсівський стиль характеризується зображенням великих важких фігур у стрімкому русі,  різкими контрастами  світла і тіні, теплими багатими фарбами.  Теми живопису  ̶  біблійні й античні  сцени, полювання на тварин, дзвінкі ратні побоїща. </vt:lpstr>
      <vt:lpstr>Мисливські сцени Рубенса характеризуються величезною напругою: пристрасті напружені до межі, збуджені люди й тварини безстрашно, з люттю накидаються одне на одного. Цей жанр Рубенс популяризував у середині своєї кар’єри художника.</vt:lpstr>
      <vt:lpstr>Цікаво, що цей найбільш релігійний художник свого часу був також  і великим майстром жіночих форм.</vt:lpstr>
      <vt:lpstr>Написана за рік до смерті, ця картина представляє нам ідеал рубенсівської  жіночої краси.  Її композиція  являє собою варіант розробленої греко-римськими скульпторами пози, її  використовували такі майстри, як Рафаель  і Боттічеллі.  У Рубенса вона  наділена енергією  й силою.</vt:lpstr>
      <vt:lpstr>«Зняття з хреста» Рубенс створив  для Антверпенського собору  у віці 37 років. Твір  продемонстрував зростаюче вміння художника поводитися  з фарбами, його тонку чутливість до світла.  Це  поступово перетворилося на головну рису живопису Рубенса.</vt:lpstr>
      <vt:lpstr>Рубенс був великим майстром портретного живопису</vt:lpstr>
      <vt:lpstr>Презентация PowerPoint</vt:lpstr>
      <vt:lpstr>Презентация PowerPoint</vt:lpstr>
      <vt:lpstr>Презентация PowerPoint</vt:lpstr>
      <vt:lpstr>Презентация PowerPoint</vt:lpstr>
      <vt:lpstr>Рембрандт Харменс Ван Рейн (1606 ̶ 1669)</vt:lpstr>
      <vt:lpstr>Презентация PowerPoint</vt:lpstr>
      <vt:lpstr>Нічна варта. 1642,  Рейксмузеум,  Амстердам</vt:lpstr>
      <vt:lpstr>Дуже велике місце  у творчості художника починає займати камерний портрет.  Рембрандт розкриває духовне життя людини, що немов триває в часі й просторі.  Це свого роду портрети-біографії.</vt:lpstr>
      <vt:lpstr>Презентация PowerPoint</vt:lpstr>
      <vt:lpstr>Презентация PowerPoint</vt:lpstr>
      <vt:lpstr>Наприкінці творчого шляху Рембрандт пише грандіозне полотно «Повернення блудного сина» (близько 1668 ̶ 1669, Ермітаж).</vt:lpstr>
      <vt:lpstr>Презентация PowerPoint</vt:lpstr>
      <vt:lpstr>Що ж до картин Рембрандта на релігійні теми, то  хоча в них він  і залишається вірний реалістичному напрямку, і одягає фігури в костюми свого часу, однак у цих творах яскраво виражається тепле  й побожне почуття, наприклад  у зображеннях Христа та його послідовників.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Фламандський  і голландський живопис  Митці та жанри </dc:title>
  <dc:creator>User</dc:creator>
  <cp:lastModifiedBy>User</cp:lastModifiedBy>
  <cp:revision>1</cp:revision>
  <dcterms:created xsi:type="dcterms:W3CDTF">2012-06-03T18:17:04Z</dcterms:created>
  <dcterms:modified xsi:type="dcterms:W3CDTF">2012-06-03T18:18:53Z</dcterms:modified>
</cp:coreProperties>
</file>