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kumimoji="1" lang="ru-RU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EE37FF-2631-4B1F-81E8-0D3FEB613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2C87-14D5-4979-ADAA-2FC075164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9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A3B9-E0D9-4E1F-912F-FE82EF3E6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A7A8-7AEA-4FD3-BD87-63A3D1008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C75B0-FFB6-4EDE-9086-4F0836EE6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6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26112-C1B5-48E1-B82A-4397F6544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A4A5-F0C1-4068-B0A1-6887BFD6D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9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D32C1-DB57-4916-9A30-95A52BA2A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8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91B7-8115-4877-876D-E777001706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7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28F2B-7BD4-443C-B9F8-B0A14099B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0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01146-A4EC-4270-8A8F-AC0F30BDB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kumimoji="1" lang="ru-RU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7D42F77-C368-4D4C-90F6-4A7BA1DEA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715375" cy="3714750"/>
          </a:xfrm>
        </p:spPr>
        <p:txBody>
          <a:bodyPr/>
          <a:lstStyle/>
          <a:p>
            <a:pPr algn="ctr">
              <a:lnSpc>
                <a:spcPct val="200000"/>
              </a:lnSpc>
              <a:defRPr/>
            </a:pP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Храми Індії, Китаю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Японії.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Китайська стіна</a:t>
            </a:r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00438" y="6000750"/>
            <a:ext cx="225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Урок № 1.2</a:t>
            </a:r>
          </a:p>
        </p:txBody>
      </p:sp>
    </p:spTree>
    <p:extLst>
      <p:ext uri="{BB962C8B-B14F-4D97-AF65-F5344CB8AC3E}">
        <p14:creationId xmlns:p14="http://schemas.microsoft.com/office/powerpoint/2010/main" val="419733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5"/>
          <p:cNvSpPr>
            <a:spLocks noGrp="1"/>
          </p:cNvSpPr>
          <p:nvPr>
            <p:ph type="body" sz="half" idx="2"/>
          </p:nvPr>
        </p:nvSpPr>
        <p:spPr>
          <a:xfrm>
            <a:off x="785813" y="1000125"/>
            <a:ext cx="3000375" cy="4143375"/>
          </a:xfrm>
        </p:spPr>
        <p:txBody>
          <a:bodyPr/>
          <a:lstStyle/>
          <a:p>
            <a:pPr algn="ctr"/>
            <a:r>
              <a:rPr lang="uk-UA" sz="1800" b="1" smtClean="0">
                <a:solidFill>
                  <a:srgbClr val="FFFF00"/>
                </a:solidFill>
              </a:rPr>
              <a:t>Ступа</a:t>
            </a:r>
            <a:r>
              <a:rPr lang="uk-UA" sz="1800" b="1" smtClean="0"/>
              <a:t> </a:t>
            </a:r>
            <a:r>
              <a:rPr lang="uk-UA" sz="1800" b="1" smtClean="0">
                <a:solidFill>
                  <a:srgbClr val="FFFFFF"/>
                </a:solidFill>
              </a:rPr>
              <a:t>зводилася на квадратному фундаменті, декорованому каменем, її оточувала дерев</a:t>
            </a:r>
            <a:r>
              <a:rPr lang="uk-UA" sz="1800" b="1" smtClean="0">
                <a:solidFill>
                  <a:srgbClr val="FFFFFF"/>
                </a:solidFill>
                <a:cs typeface="Times New Roman" pitchFamily="18" charset="0"/>
              </a:rPr>
              <a:t>ʼ</a:t>
            </a:r>
            <a:r>
              <a:rPr lang="uk-UA" sz="1800" b="1" smtClean="0">
                <a:solidFill>
                  <a:srgbClr val="FFFFFF"/>
                </a:solidFill>
              </a:rPr>
              <a:t>яна огорожа.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Сфера закінчувалась гострим верхом – «парасолькою». 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Будівлі навколо ступи (зали для проповідей, приміщення для прочан і т. д.)  були орієнтовані на сторони світу. </a:t>
            </a:r>
            <a:endParaRPr lang="ru-RU" sz="1800" b="1" smtClean="0">
              <a:solidFill>
                <a:srgbClr val="FFFFFF"/>
              </a:solidFill>
            </a:endParaRPr>
          </a:p>
          <a:p>
            <a:endParaRPr lang="ru-RU" sz="2000" b="1" smtClean="0"/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 b="5"/>
          <a:stretch>
            <a:fillRect/>
          </a:stretch>
        </p:blipFill>
        <p:spPr bwMode="auto">
          <a:xfrm>
            <a:off x="3930650" y="288925"/>
            <a:ext cx="4818063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6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5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" b="-24"/>
          <a:stretch>
            <a:fillRect/>
          </a:stretch>
        </p:blipFill>
        <p:spPr bwMode="auto">
          <a:xfrm>
            <a:off x="4013200" y="219075"/>
            <a:ext cx="473551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1" b="-15"/>
          <a:stretch>
            <a:fillRect/>
          </a:stretch>
        </p:blipFill>
        <p:spPr bwMode="auto">
          <a:xfrm>
            <a:off x="395288" y="222250"/>
            <a:ext cx="3262312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1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3038" r="4205" b="5377"/>
          <a:stretch>
            <a:fillRect/>
          </a:stretch>
        </p:blipFill>
        <p:spPr bwMode="auto">
          <a:xfrm>
            <a:off x="463550" y="477838"/>
            <a:ext cx="8285163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-15"/>
          <a:stretch>
            <a:fillRect/>
          </a:stretch>
        </p:blipFill>
        <p:spPr bwMode="auto">
          <a:xfrm>
            <a:off x="827088" y="192088"/>
            <a:ext cx="75342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5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477125" cy="1143000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FFFF00"/>
                </a:solidFill>
              </a:rPr>
              <a:t>Найбільша ступа зведена в VIII ст. на острові Ява в Боробудурі.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" b="-8"/>
          <a:stretch>
            <a:fillRect/>
          </a:stretch>
        </p:blipFill>
        <p:spPr bwMode="auto">
          <a:xfrm>
            <a:off x="857250" y="1211263"/>
            <a:ext cx="7439025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2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3357562" cy="941388"/>
          </a:xfrm>
        </p:spPr>
        <p:txBody>
          <a:bodyPr/>
          <a:lstStyle/>
          <a:p>
            <a:pPr algn="ctr"/>
            <a:r>
              <a:rPr lang="uk-UA" sz="1800" smtClean="0">
                <a:solidFill>
                  <a:srgbClr val="FFFF00"/>
                </a:solidFill>
              </a:rPr>
              <a:t>Ще одна споруда буддійської архітектури  ̶ буддійські скельні монастирі (чайтьї).</a:t>
            </a:r>
            <a:endParaRPr lang="ru-RU" sz="1800" smtClean="0">
              <a:solidFill>
                <a:srgbClr val="FFFF00"/>
              </a:solidFill>
            </a:endParaRPr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857375"/>
            <a:ext cx="3143250" cy="3429000"/>
          </a:xfrm>
        </p:spPr>
        <p:txBody>
          <a:bodyPr/>
          <a:lstStyle/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Являють собою поздовжні приміщення зі склепінною стелею й колонами,  розташованими уздовж стін, вибиті у скельному масиві. Архітектурні форми скельних храмів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із точністю аж до головок цвяхів  відтворюють будову </a:t>
            </a:r>
            <a:br>
              <a:rPr lang="uk-UA" sz="1800" b="1" smtClean="0">
                <a:solidFill>
                  <a:srgbClr val="FFFFFF"/>
                </a:solidFill>
              </a:rPr>
            </a:br>
            <a:r>
              <a:rPr lang="uk-UA" sz="1800" b="1" smtClean="0">
                <a:solidFill>
                  <a:srgbClr val="FFFFFF"/>
                </a:solidFill>
              </a:rPr>
              <a:t>й деталі інтер</a:t>
            </a:r>
            <a:r>
              <a:rPr lang="uk-UA" sz="1800" b="1" smtClean="0">
                <a:solidFill>
                  <a:srgbClr val="FFFFFF"/>
                </a:solidFill>
                <a:cs typeface="Times New Roman" pitchFamily="18" charset="0"/>
              </a:rPr>
              <a:t>ʼ</a:t>
            </a:r>
            <a:r>
              <a:rPr lang="uk-UA" sz="1800" b="1" smtClean="0">
                <a:solidFill>
                  <a:srgbClr val="FFFFFF"/>
                </a:solidFill>
              </a:rPr>
              <a:t>єру колишніх  дерев</a:t>
            </a:r>
            <a:r>
              <a:rPr lang="uk-UA" sz="1800" b="1" smtClean="0">
                <a:solidFill>
                  <a:srgbClr val="FFFFFF"/>
                </a:solidFill>
                <a:cs typeface="Times New Roman" pitchFamily="18" charset="0"/>
              </a:rPr>
              <a:t>ʼ</a:t>
            </a:r>
            <a:r>
              <a:rPr lang="uk-UA" sz="1800" b="1" smtClean="0">
                <a:solidFill>
                  <a:srgbClr val="FFFFFF"/>
                </a:solidFill>
              </a:rPr>
              <a:t>яних споруд. </a:t>
            </a:r>
            <a:endParaRPr lang="ru-RU" sz="1800" smtClean="0">
              <a:solidFill>
                <a:srgbClr val="FFFFFF"/>
              </a:solidFill>
            </a:endParaRPr>
          </a:p>
        </p:txBody>
      </p:sp>
      <p:pic>
        <p:nvPicPr>
          <p:cNvPr id="18437" name="Picture 2" descr="C:\Users\владелец\Desktop\Буддизм\imp_kuch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963" y="95250"/>
            <a:ext cx="5399087" cy="664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85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владелец\Desktop\Индуизм\119019_5_o.jpg"/>
          <p:cNvPicPr>
            <a:picLocks noChangeAspect="1" noChangeArrowheads="1"/>
          </p:cNvPicPr>
          <p:nvPr/>
        </p:nvPicPr>
        <p:blipFill rotWithShape="1">
          <a:blip r:embed="rId2"/>
          <a:srcRect l="1398" t="1992" r="1168" b="2486"/>
          <a:stretch/>
        </p:blipFill>
        <p:spPr bwMode="auto">
          <a:xfrm>
            <a:off x="34925" y="190500"/>
            <a:ext cx="9048750" cy="655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139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3357562" cy="1000125"/>
          </a:xfrm>
        </p:spPr>
        <p:txBody>
          <a:bodyPr/>
          <a:lstStyle/>
          <a:p>
            <a:pPr algn="ctr"/>
            <a:r>
              <a:rPr lang="uk-UA" sz="1800" smtClean="0">
                <a:solidFill>
                  <a:srgbClr val="FFFF00"/>
                </a:solidFill>
              </a:rPr>
              <a:t>Для архітектури буддизму характерні кам</a:t>
            </a:r>
            <a:r>
              <a:rPr lang="uk-UA" sz="1800" smtClean="0">
                <a:solidFill>
                  <a:srgbClr val="FFFF00"/>
                </a:solidFill>
                <a:cs typeface="Times New Roman" pitchFamily="18" charset="0"/>
              </a:rPr>
              <a:t>ʼ</a:t>
            </a:r>
            <a:r>
              <a:rPr lang="uk-UA" sz="1800" smtClean="0">
                <a:solidFill>
                  <a:srgbClr val="FFFF00"/>
                </a:solidFill>
              </a:rPr>
              <a:t>яні </a:t>
            </a:r>
            <a:r>
              <a:rPr lang="en-US" sz="1800" smtClean="0">
                <a:solidFill>
                  <a:srgbClr val="FFFF00"/>
                </a:solidFill>
              </a:rPr>
              <a:t/>
            </a:r>
            <a:br>
              <a:rPr lang="en-US" sz="1800" smtClean="0">
                <a:solidFill>
                  <a:srgbClr val="FFFF00"/>
                </a:solidFill>
              </a:rPr>
            </a:br>
            <a:r>
              <a:rPr lang="uk-UA" sz="1800" smtClean="0">
                <a:solidFill>
                  <a:srgbClr val="FFFF00"/>
                </a:solidFill>
              </a:rPr>
              <a:t>стовпи – стамбха.</a:t>
            </a:r>
            <a:endParaRPr lang="ru-RU" sz="1800" smtClean="0">
              <a:solidFill>
                <a:srgbClr val="FFFF00"/>
              </a:solidFill>
            </a:endParaRPr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1785938"/>
            <a:ext cx="3143250" cy="5072062"/>
          </a:xfrm>
        </p:spPr>
        <p:txBody>
          <a:bodyPr/>
          <a:lstStyle/>
          <a:p>
            <a:pPr algn="ctr"/>
            <a:r>
              <a:rPr lang="uk-UA" sz="1600" b="1" smtClean="0">
                <a:solidFill>
                  <a:srgbClr val="FFFFFF"/>
                </a:solidFill>
              </a:rPr>
              <a:t>Вони ставилися в тих місцях, де проповідував Будда. Колону вінчають символічні скульптурні зображення. </a:t>
            </a:r>
          </a:p>
          <a:p>
            <a:pPr algn="ctr"/>
            <a:r>
              <a:rPr lang="uk-UA" sz="1600" b="1" smtClean="0">
                <a:solidFill>
                  <a:srgbClr val="FFFFFF"/>
                </a:solidFill>
              </a:rPr>
              <a:t>Наприклад, стовп із левиною капітеллю у місці, де Будда створив громаду ченців. </a:t>
            </a:r>
          </a:p>
          <a:p>
            <a:pPr algn="ctr"/>
            <a:endParaRPr lang="uk-UA" sz="1600" b="1" smtClean="0">
              <a:solidFill>
                <a:srgbClr val="FFFFFF"/>
              </a:solidFill>
            </a:endParaRPr>
          </a:p>
          <a:p>
            <a:pPr algn="ctr"/>
            <a:r>
              <a:rPr lang="uk-UA" sz="1600" b="1" smtClean="0">
                <a:solidFill>
                  <a:srgbClr val="FFFFFF"/>
                </a:solidFill>
              </a:rPr>
              <a:t>Лев служить символом півночі, тому що буддизм проник в Індію з Непалу. </a:t>
            </a:r>
          </a:p>
          <a:p>
            <a:pPr algn="ctr"/>
            <a:endParaRPr lang="uk-UA" sz="1600" b="1" smtClean="0">
              <a:solidFill>
                <a:srgbClr val="FFFFFF"/>
              </a:solidFill>
            </a:endParaRPr>
          </a:p>
          <a:p>
            <a:pPr algn="ctr"/>
            <a:r>
              <a:rPr lang="uk-UA" sz="1600" b="1" smtClean="0">
                <a:solidFill>
                  <a:srgbClr val="FFFFFF"/>
                </a:solidFill>
              </a:rPr>
              <a:t>Нижня частина капітелі – перекинута квітка лотоса. Лотос у буддизмі – символ душі, яка зароджується з бруду </a:t>
            </a:r>
          </a:p>
          <a:p>
            <a:pPr algn="ctr"/>
            <a:r>
              <a:rPr lang="uk-UA" sz="1600" b="1" smtClean="0">
                <a:solidFill>
                  <a:srgbClr val="FFFFFF"/>
                </a:solidFill>
              </a:rPr>
              <a:t>й розпускається у світлі Бодхі (Просвітлення). </a:t>
            </a:r>
            <a:endParaRPr lang="ru-RU" sz="1600" smtClean="0">
              <a:solidFill>
                <a:srgbClr val="FFFFFF"/>
              </a:solidFill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38100"/>
            <a:ext cx="4386263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0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714375"/>
            <a:ext cx="3251200" cy="3857625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На межі </a:t>
            </a:r>
            <a:r>
              <a:rPr lang="en-US" sz="2000" b="1" smtClean="0">
                <a:solidFill>
                  <a:srgbClr val="FFFF00"/>
                </a:solidFill>
              </a:rPr>
              <a:t>I</a:t>
            </a:r>
            <a:r>
              <a:rPr lang="uk-UA" sz="2000" b="1" smtClean="0">
                <a:solidFill>
                  <a:srgbClr val="FFFF00"/>
                </a:solidFill>
              </a:rPr>
              <a:t> ̶ </a:t>
            </a:r>
            <a:r>
              <a:rPr lang="en-US" sz="2000" b="1" smtClean="0">
                <a:solidFill>
                  <a:srgbClr val="FFFF00"/>
                </a:solidFill>
              </a:rPr>
              <a:t>II</a:t>
            </a:r>
            <a:r>
              <a:rPr lang="uk-UA" sz="2000" b="1" smtClean="0">
                <a:solidFill>
                  <a:srgbClr val="FFFF00"/>
                </a:solidFill>
              </a:rPr>
              <a:t> тис. н. е. буддизм поступається місцем індуїзму – реформованій релігії вед.</a:t>
            </a:r>
            <a:endParaRPr lang="en-US" sz="2000" b="1" smtClean="0">
              <a:solidFill>
                <a:srgbClr val="FFFF00"/>
              </a:solidFill>
            </a:endParaRPr>
          </a:p>
          <a:p>
            <a:pPr algn="ctr"/>
            <a:endParaRPr lang="en-US" sz="2000" b="1" smtClean="0">
              <a:solidFill>
                <a:srgbClr val="FFFF00"/>
              </a:solidFill>
            </a:endParaRPr>
          </a:p>
          <a:p>
            <a:pPr algn="ctr"/>
            <a:endParaRPr lang="en-US" sz="2000" b="1" smtClean="0">
              <a:solidFill>
                <a:srgbClr val="FFFF00"/>
              </a:solidFill>
            </a:endParaRPr>
          </a:p>
          <a:p>
            <a:pPr algn="ctr"/>
            <a:r>
              <a:rPr lang="uk-UA" sz="2000" b="1" smtClean="0">
                <a:solidFill>
                  <a:srgbClr val="FFFF00"/>
                </a:solidFill>
              </a:rPr>
              <a:t> </a:t>
            </a:r>
            <a:endParaRPr lang="ru-RU" sz="2000" smtClean="0">
              <a:solidFill>
                <a:srgbClr val="FFFF00"/>
              </a:solidFill>
            </a:endParaRPr>
          </a:p>
          <a:p>
            <a:pPr algn="ctr"/>
            <a:r>
              <a:rPr lang="uk-UA" sz="2000" smtClean="0">
                <a:solidFill>
                  <a:srgbClr val="FFFFFF"/>
                </a:solidFill>
              </a:rPr>
              <a:t>Три головні боги індуїзму – Брахма  ̶ </a:t>
            </a:r>
            <a:r>
              <a:rPr lang="en-US" sz="2000" smtClean="0">
                <a:solidFill>
                  <a:srgbClr val="FFFFFF"/>
                </a:solidFill>
              </a:rPr>
              <a:t> </a:t>
            </a:r>
            <a:r>
              <a:rPr lang="uk-UA" sz="2000" smtClean="0">
                <a:solidFill>
                  <a:srgbClr val="FFFFFF"/>
                </a:solidFill>
              </a:rPr>
              <a:t>творець світу, Вішну – охоронець світу </a:t>
            </a:r>
            <a:r>
              <a:rPr lang="en-US" sz="2000" smtClean="0">
                <a:solidFill>
                  <a:srgbClr val="FFFFFF"/>
                </a:solidFill>
              </a:rPr>
              <a:t/>
            </a:r>
            <a:br>
              <a:rPr lang="en-US" sz="2000" smtClean="0">
                <a:solidFill>
                  <a:srgbClr val="FFFFFF"/>
                </a:solidFill>
              </a:rPr>
            </a:br>
            <a:r>
              <a:rPr lang="uk-UA" sz="2000" smtClean="0">
                <a:solidFill>
                  <a:srgbClr val="FFFFFF"/>
                </a:solidFill>
              </a:rPr>
              <a:t>й Шива – руйнівник</a:t>
            </a:r>
            <a:r>
              <a:rPr lang="uk-UA" sz="2000" b="1" smtClean="0">
                <a:solidFill>
                  <a:srgbClr val="FFFFFF"/>
                </a:solidFill>
              </a:rPr>
              <a:t> </a:t>
            </a:r>
            <a:r>
              <a:rPr lang="uk-UA" sz="2000" smtClean="0">
                <a:solidFill>
                  <a:srgbClr val="FFFFFF"/>
                </a:solidFill>
              </a:rPr>
              <a:t>світу</a:t>
            </a:r>
            <a:r>
              <a:rPr lang="uk-UA" sz="2800" b="1" smtClean="0">
                <a:solidFill>
                  <a:srgbClr val="FFFFFF"/>
                </a:solidFill>
              </a:rPr>
              <a:t>. </a:t>
            </a:r>
            <a:endParaRPr lang="ru-RU" sz="2800" smtClean="0">
              <a:solidFill>
                <a:srgbClr val="FFFFFF"/>
              </a:solidFill>
            </a:endParaRPr>
          </a:p>
          <a:p>
            <a:endParaRPr lang="ru-RU" sz="2800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14313"/>
            <a:ext cx="424815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3500" y="6286500"/>
            <a:ext cx="16303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Брахма</a:t>
            </a:r>
          </a:p>
        </p:txBody>
      </p:sp>
    </p:spTree>
    <p:extLst>
      <p:ext uri="{BB962C8B-B14F-4D97-AF65-F5344CB8AC3E}">
        <p14:creationId xmlns:p14="http://schemas.microsoft.com/office/powerpoint/2010/main" val="380837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84525" cy="838200"/>
          </a:xfrm>
        </p:spPr>
        <p:txBody>
          <a:bodyPr/>
          <a:lstStyle/>
          <a:p>
            <a:pPr algn="ctr" eaLnBrk="1" hangingPunct="1"/>
            <a:r>
              <a:rPr lang="uk-UA" sz="3200" smtClean="0">
                <a:solidFill>
                  <a:srgbClr val="FFFF00"/>
                </a:solidFill>
                <a:cs typeface="Iskoola Pota" pitchFamily="18" charset="0"/>
              </a:rPr>
              <a:t>Храми Індії </a:t>
            </a:r>
            <a:endParaRPr lang="ru-RU" sz="3200" smtClean="0">
              <a:solidFill>
                <a:srgbClr val="FFFF00"/>
              </a:solidFill>
              <a:cs typeface="Iskoola Pota" pitchFamily="18" charset="0"/>
            </a:endParaRP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0" y="857250"/>
            <a:ext cx="3357563" cy="5643563"/>
          </a:xfrm>
        </p:spPr>
        <p:txBody>
          <a:bodyPr/>
          <a:lstStyle/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Ще в  III тисячолітті до н. е.,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у часи прадавніх культур Єгипту й Шумеру, існувала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й самостійна цивілізація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в долині ріки Інд.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Археологи знайшли статуетки дрібної пластики того періоду.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Уже тоді в зображеннях людей були відзначені своєрідні для індійського мистецтва риси: поза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«трибханга» (двох поворотів), своєрідне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ліплення тіла, зване </a:t>
            </a: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«плоть, що набухає», багаторукість і багатоногість. </a:t>
            </a:r>
            <a:endParaRPr lang="ru-RU" sz="1800" smtClean="0">
              <a:solidFill>
                <a:srgbClr val="FFFFFF"/>
              </a:solidFill>
            </a:endParaRPr>
          </a:p>
          <a:p>
            <a:pPr algn="ctr" eaLnBrk="1" hangingPunct="1"/>
            <a:endParaRPr lang="ru-RU" sz="1800" b="1" smtClean="0"/>
          </a:p>
        </p:txBody>
      </p:sp>
      <p:pic>
        <p:nvPicPr>
          <p:cNvPr id="4102" name="Picture 6" descr="C:\Users\владелец\Desktop\Шива\art-shiv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5750"/>
            <a:ext cx="4857750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62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929063" y="6215063"/>
            <a:ext cx="1238250" cy="50006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FFFF"/>
                </a:solidFill>
              </a:rPr>
              <a:t>Вішну</a:t>
            </a:r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 b="116"/>
          <a:stretch>
            <a:fillRect/>
          </a:stretch>
        </p:blipFill>
        <p:spPr bwMode="auto">
          <a:xfrm>
            <a:off x="714375" y="214313"/>
            <a:ext cx="766921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06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29063" y="6143625"/>
            <a:ext cx="1071562" cy="5381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FFFF"/>
                </a:solidFill>
              </a:rPr>
              <a:t>Шива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-11"/>
          <a:stretch>
            <a:fillRect/>
          </a:stretch>
        </p:blipFill>
        <p:spPr bwMode="auto">
          <a:xfrm>
            <a:off x="214313" y="285750"/>
            <a:ext cx="8689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5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0" smtClean="0">
                <a:solidFill>
                  <a:srgbClr val="FFFF00"/>
                </a:solidFill>
              </a:rPr>
              <a:t>Індуїстський храм</a:t>
            </a:r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494088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Основні риси індуїстського храму – головна частина у вигляді високої вежі, до неї примикає нижча, зовнішні обʼєми мʼяко виліплені, горизонтальні складки </a:t>
            </a:r>
            <a:br>
              <a:rPr lang="uk-UA" sz="2000" b="1" smtClean="0">
                <a:solidFill>
                  <a:srgbClr val="FFFFFF"/>
                </a:solidFill>
              </a:rPr>
            </a:br>
            <a:r>
              <a:rPr lang="uk-UA" sz="2000" b="1" smtClean="0">
                <a:solidFill>
                  <a:srgbClr val="FFFFFF"/>
                </a:solidFill>
              </a:rPr>
              <a:t>в контрасті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з вертикальними.</a:t>
            </a:r>
            <a:r>
              <a:rPr lang="uk-UA" sz="2000" b="1" smtClean="0"/>
              <a:t> </a:t>
            </a:r>
            <a:endParaRPr lang="ru-RU" sz="2000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" r="69" b="1830"/>
          <a:stretch>
            <a:fillRect/>
          </a:stretch>
        </p:blipFill>
        <p:spPr bwMode="auto">
          <a:xfrm>
            <a:off x="3571875" y="928688"/>
            <a:ext cx="455453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3455988" y="12223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FFFFFF"/>
                </a:solidFill>
                <a:cs typeface="Times New Roman" pitchFamily="18" charset="0"/>
              </a:rPr>
              <a:t>Гопурам – прямокутна,  висока надбрамна вежа індуїстського храму</a:t>
            </a:r>
            <a:endParaRPr lang="ru-RU" sz="200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1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929687" cy="714375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FFF00"/>
                </a:solidFill>
              </a:rPr>
              <a:t>Прибережний храм у Махабаліпурамі (VIII ст.)</a:t>
            </a:r>
            <a:endParaRPr lang="ru-RU" sz="3200" b="1" smtClean="0">
              <a:solidFill>
                <a:srgbClr val="FFFF00"/>
              </a:solidFill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 b="2"/>
          <a:stretch>
            <a:fillRect/>
          </a:stretch>
        </p:blipFill>
        <p:spPr bwMode="auto">
          <a:xfrm>
            <a:off x="714375" y="1104900"/>
            <a:ext cx="76708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3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-142875"/>
            <a:ext cx="9144000" cy="1123950"/>
          </a:xfrm>
        </p:spPr>
        <p:txBody>
          <a:bodyPr/>
          <a:lstStyle/>
          <a:p>
            <a:pPr algn="ctr"/>
            <a:r>
              <a:rPr lang="uk-UA" sz="3200" b="1" smtClean="0">
                <a:solidFill>
                  <a:srgbClr val="FFFF00"/>
                </a:solidFill>
              </a:rPr>
              <a:t>Будували також і печерні храми (скельний храм Кайласанатхі в Еллорі. 725 ̶ 755 рр.).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981075"/>
            <a:ext cx="780891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9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074737"/>
          </a:xfrm>
        </p:spPr>
        <p:txBody>
          <a:bodyPr/>
          <a:lstStyle/>
          <a:p>
            <a:pPr algn="ctr"/>
            <a:r>
              <a:rPr lang="uk-UA" sz="3200" b="1" smtClean="0">
                <a:solidFill>
                  <a:srgbClr val="FFFF00"/>
                </a:solidFill>
              </a:rPr>
              <a:t>У храмах зазвичай розміщується чотири приміщення – зала жертовних підношень, зала танців, зала зборів і святилище.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4356" r="4398" b="8533"/>
          <a:stretch>
            <a:fillRect/>
          </a:stretch>
        </p:blipFill>
        <p:spPr bwMode="auto">
          <a:xfrm>
            <a:off x="701675" y="1484313"/>
            <a:ext cx="775811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3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87362"/>
          </a:xfrm>
        </p:spPr>
        <p:txBody>
          <a:bodyPr/>
          <a:lstStyle/>
          <a:p>
            <a:r>
              <a:rPr lang="uk-UA" sz="3200" b="1" smtClean="0">
                <a:solidFill>
                  <a:srgbClr val="FFFF00"/>
                </a:solidFill>
              </a:rPr>
              <a:t>Храм бога сонця Сурʼї в Конаракі (сер. VIII ст.)</a:t>
            </a:r>
            <a:endParaRPr lang="ru-RU" sz="3200" b="1" smtClean="0">
              <a:solidFill>
                <a:srgbClr val="FFFF00"/>
              </a:solidFill>
            </a:endParaRPr>
          </a:p>
        </p:txBody>
      </p:sp>
      <p:pic>
        <p:nvPicPr>
          <p:cNvPr id="3891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-96"/>
          <a:stretch>
            <a:fillRect/>
          </a:stretch>
        </p:blipFill>
        <p:spPr bwMode="auto">
          <a:xfrm>
            <a:off x="709613" y="1136650"/>
            <a:ext cx="76787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98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85750" y="1000125"/>
            <a:ext cx="3008313" cy="655638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FFFF00"/>
                </a:solidFill>
              </a:rPr>
              <a:t>Велика Китайська стіна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39939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03" y="273050"/>
            <a:ext cx="4676844" cy="5853113"/>
          </a:xfrm>
        </p:spPr>
      </p:pic>
      <p:sp>
        <p:nvSpPr>
          <p:cNvPr id="39940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571625"/>
            <a:ext cx="3251200" cy="4975225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Найдавнішою спорудою, що дійшла до наших днів, є Велика Китайська стіна, зведена для захисту північних кордонів держави від набігів кочівників. </a:t>
            </a:r>
          </a:p>
          <a:p>
            <a:pPr algn="ctr"/>
            <a:endParaRPr lang="uk-UA" sz="2000" b="1" smtClean="0">
              <a:solidFill>
                <a:srgbClr val="FFFFFF"/>
              </a:solidFill>
            </a:endParaRP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Перший етап її будівництва належить до IV ̶ III ст. до н. е.</a:t>
            </a:r>
          </a:p>
          <a:p>
            <a:pPr algn="ctr"/>
            <a:endParaRPr lang="uk-UA" sz="2000" b="1" smtClean="0">
              <a:solidFill>
                <a:srgbClr val="FFFFFF"/>
              </a:solidFill>
            </a:endParaRP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Роботи з її відновлення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й будівництва тривали наступні дві тисячі років. </a:t>
            </a:r>
            <a:endParaRPr lang="ru-RU" sz="2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6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42938" y="227013"/>
            <a:ext cx="8501062" cy="558800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Спочатку вона була споруджена з каменю й землі, а пізніше одягнена </a:t>
            </a:r>
            <a:br>
              <a:rPr lang="uk-UA" sz="2000" b="1" smtClean="0">
                <a:solidFill>
                  <a:srgbClr val="FFFF00"/>
                </a:solidFill>
              </a:rPr>
            </a:br>
            <a:r>
              <a:rPr lang="uk-UA" sz="2000" b="1" smtClean="0">
                <a:solidFill>
                  <a:srgbClr val="FFFF00"/>
                </a:solidFill>
              </a:rPr>
              <a:t>в камінь і цеглу. Висота стіни сягає 8 ̶ 9 м, ширина вгорі – 5 м.</a:t>
            </a:r>
            <a:endParaRPr lang="ru-RU" sz="2000" smtClean="0">
              <a:solidFill>
                <a:srgbClr val="FFFF00"/>
              </a:solidFill>
            </a:endParaRPr>
          </a:p>
        </p:txBody>
      </p:sp>
      <p:pic>
        <p:nvPicPr>
          <p:cNvPr id="30723" name="Picture 4" descr="C:\Users\владелец\Desktop\Китай\ste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908050"/>
            <a:ext cx="7667625" cy="573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56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31813" y="227013"/>
            <a:ext cx="8072437" cy="630237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Через кожні 100  ̶  150 м установлені масивні вежі, усього їх 60 тисяч. Довжина стіни 4000 км (відстань від Москви до Мадрида).</a:t>
            </a:r>
            <a:endParaRPr lang="ru-RU" sz="2000" smtClean="0">
              <a:solidFill>
                <a:srgbClr val="FFFF00"/>
              </a:solidFill>
            </a:endParaRPr>
          </a:p>
        </p:txBody>
      </p:sp>
      <p:pic>
        <p:nvPicPr>
          <p:cNvPr id="31747" name="Picture 2" descr="C:\Users\владелец\Desktop\Китай\22374916_kitayskaya_st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981075"/>
            <a:ext cx="7561263" cy="5761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32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638550" cy="1506537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Ведичний період у мистецтві Індії (з ІІ ̶ I тис. до н. е.)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2000250"/>
            <a:ext cx="3008313" cy="3714750"/>
          </a:xfrm>
        </p:spPr>
        <p:txBody>
          <a:bodyPr/>
          <a:lstStyle/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Серед численних народів, що з</a:t>
            </a:r>
            <a:r>
              <a:rPr lang="uk-UA" sz="1800" b="1" smtClean="0">
                <a:solidFill>
                  <a:srgbClr val="FFFFFF"/>
                </a:solidFill>
                <a:cs typeface="Times New Roman" pitchFamily="18" charset="0"/>
              </a:rPr>
              <a:t>ʼ</a:t>
            </a:r>
            <a:r>
              <a:rPr lang="uk-UA" sz="1800" b="1" smtClean="0">
                <a:solidFill>
                  <a:srgbClr val="FFFFFF"/>
                </a:solidFill>
              </a:rPr>
              <a:t>явилися в цей час на території Індії, були племена аріїв, їхні жерці (брахмани) створили гімни на честь богів.</a:t>
            </a:r>
            <a:endParaRPr lang="ru-RU" sz="1800" smtClean="0">
              <a:solidFill>
                <a:srgbClr val="FFFFFF"/>
              </a:solidFill>
            </a:endParaRPr>
          </a:p>
          <a:p>
            <a:pPr algn="ctr"/>
            <a:r>
              <a:rPr lang="uk-UA" sz="1800" b="1" smtClean="0">
                <a:solidFill>
                  <a:srgbClr val="FFFFFF"/>
                </a:solidFill>
              </a:rPr>
              <a:t>Вони звалися Рігведа, заучувалися й переходили від покоління до покоління. Боги Рігведи: Індра, Варуна, Сурʼя, Вішну, Агні, Сома. </a:t>
            </a:r>
            <a:endParaRPr lang="ru-RU" sz="1800" smtClean="0">
              <a:solidFill>
                <a:srgbClr val="FFFFFF"/>
              </a:solidFill>
            </a:endParaRPr>
          </a:p>
        </p:txBody>
      </p:sp>
      <p:pic>
        <p:nvPicPr>
          <p:cNvPr id="5125" name="Picture 2" descr="C:\Users\владелец\Desktop\Веды\anti16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1113"/>
            <a:ext cx="4824412" cy="684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15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3008312" cy="116205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FF00"/>
                </a:solidFill>
              </a:rPr>
              <a:t>У перших століттях нашої ери в Китаї поширився буддизм.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43011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Починається будівництво культових ансамблів. Іде будівництво буддійських монастирів із печерами, прикрашених розписами, статуями.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Формується тип багатоярусної вежі  – пагоди.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У буддійських монастирях пагоди служили сховищами реліквій, статуй, канонічних книг. </a:t>
            </a:r>
            <a:endParaRPr lang="ru-RU" sz="2000" smtClean="0">
              <a:solidFill>
                <a:srgbClr val="FFFFFF"/>
              </a:solidFill>
            </a:endParaRPr>
          </a:p>
          <a:p>
            <a:pPr algn="ctr"/>
            <a:endParaRPr lang="ru-RU" sz="2000" smtClean="0">
              <a:solidFill>
                <a:srgbClr val="FFFFFF"/>
              </a:solidFill>
            </a:endParaRP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/>
          <a:stretch>
            <a:fillRect/>
          </a:stretch>
        </p:blipFill>
        <p:spPr bwMode="auto">
          <a:xfrm>
            <a:off x="3419475" y="115888"/>
            <a:ext cx="438467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2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3071813"/>
            <a:ext cx="3857625" cy="3429000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Пагоди досягали висоти 50 м, складалися з безлічі ярусів, що звужуються,</a:t>
            </a:r>
            <a:r>
              <a:rPr lang="en-US" sz="2000" b="1" smtClean="0">
                <a:solidFill>
                  <a:srgbClr val="FFFFFF"/>
                </a:solidFill>
              </a:rPr>
              <a:t> </a:t>
            </a:r>
            <a:r>
              <a:rPr lang="uk-UA" sz="2000" b="1" smtClean="0">
                <a:solidFill>
                  <a:srgbClr val="FFFFFF"/>
                </a:solidFill>
              </a:rPr>
              <a:t>у кожного ярусу були підняті догори краї покрівлі,</a:t>
            </a:r>
            <a:r>
              <a:rPr lang="en-US" sz="2000" b="1" smtClean="0">
                <a:solidFill>
                  <a:srgbClr val="FFFFFF"/>
                </a:solidFill>
              </a:rPr>
              <a:t> </a:t>
            </a:r>
            <a:r>
              <a:rPr lang="uk-UA" sz="2000" b="1" smtClean="0">
                <a:solidFill>
                  <a:srgbClr val="FFFFFF"/>
                </a:solidFill>
              </a:rPr>
              <a:t>нерідко до них чіпляли дзвіночки,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на верхніх поверхах установлювали дзеркала, призначені для збирання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 «небесної роси». </a:t>
            </a:r>
            <a:endParaRPr lang="ru-RU" sz="2000" smtClean="0">
              <a:solidFill>
                <a:srgbClr val="FFFFFF"/>
              </a:solidFill>
            </a:endParaRPr>
          </a:p>
        </p:txBody>
      </p:sp>
      <p:pic>
        <p:nvPicPr>
          <p:cNvPr id="4403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60"/>
          <a:stretch>
            <a:fillRect/>
          </a:stretch>
        </p:blipFill>
        <p:spPr bwMode="auto">
          <a:xfrm>
            <a:off x="4206875" y="188913"/>
            <a:ext cx="4748213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-43"/>
          <a:stretch>
            <a:fillRect/>
          </a:stretch>
        </p:blipFill>
        <p:spPr bwMode="auto">
          <a:xfrm>
            <a:off x="323850" y="188913"/>
            <a:ext cx="31369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7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76263" y="115888"/>
            <a:ext cx="7812087" cy="993775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Пагоди можуть мати форму квадрата, багатогранника  або </a:t>
            </a:r>
            <a:br>
              <a:rPr lang="uk-UA" sz="2000" b="1" smtClean="0">
                <a:solidFill>
                  <a:srgbClr val="FFFF00"/>
                </a:solidFill>
              </a:rPr>
            </a:br>
            <a:r>
              <a:rPr lang="uk-UA" sz="2000" b="1" smtClean="0">
                <a:solidFill>
                  <a:srgbClr val="FFFF00"/>
                </a:solidFill>
              </a:rPr>
              <a:t>круга. Наприклад, пагода в монастирі Шаолінь </a:t>
            </a:r>
            <a:br>
              <a:rPr lang="uk-UA" sz="2000" b="1" smtClean="0">
                <a:solidFill>
                  <a:srgbClr val="FFFF00"/>
                </a:solidFill>
              </a:rPr>
            </a:br>
            <a:r>
              <a:rPr lang="uk-UA" sz="2000" b="1" smtClean="0">
                <a:solidFill>
                  <a:srgbClr val="FFFF00"/>
                </a:solidFill>
              </a:rPr>
              <a:t>має 12 сторін.</a:t>
            </a:r>
            <a:endParaRPr lang="ru-RU" sz="2000" smtClean="0">
              <a:solidFill>
                <a:srgbClr val="FFFF00"/>
              </a:solidFill>
            </a:endParaRPr>
          </a:p>
        </p:txBody>
      </p:sp>
      <p:pic>
        <p:nvPicPr>
          <p:cNvPr id="450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 b="-2"/>
          <a:stretch>
            <a:fillRect/>
          </a:stretch>
        </p:blipFill>
        <p:spPr bwMode="auto">
          <a:xfrm>
            <a:off x="500063" y="1169988"/>
            <a:ext cx="37115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 b="6"/>
          <a:stretch>
            <a:fillRect/>
          </a:stretch>
        </p:blipFill>
        <p:spPr bwMode="auto">
          <a:xfrm>
            <a:off x="4830763" y="1169988"/>
            <a:ext cx="37814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71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500438" y="142875"/>
            <a:ext cx="2000250" cy="4873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FF00"/>
                </a:solidFill>
              </a:rPr>
              <a:t>Шаолінь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65175"/>
            <a:ext cx="7620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3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владелец\Desktop\Китай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7740650" cy="594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43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" b="-114"/>
          <a:stretch>
            <a:fillRect/>
          </a:stretch>
        </p:blipFill>
        <p:spPr bwMode="auto">
          <a:xfrm>
            <a:off x="106363" y="115888"/>
            <a:ext cx="3097212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 b="-60"/>
          <a:stretch>
            <a:fillRect/>
          </a:stretch>
        </p:blipFill>
        <p:spPr bwMode="auto">
          <a:xfrm>
            <a:off x="2987675" y="869950"/>
            <a:ext cx="32242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" b="-58"/>
          <a:stretch>
            <a:fillRect/>
          </a:stretch>
        </p:blipFill>
        <p:spPr bwMode="auto">
          <a:xfrm>
            <a:off x="5611813" y="115888"/>
            <a:ext cx="34242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4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-23"/>
          <a:stretch>
            <a:fillRect/>
          </a:stretch>
        </p:blipFill>
        <p:spPr bwMode="auto">
          <a:xfrm>
            <a:off x="0" y="-17463"/>
            <a:ext cx="48180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87"/>
          <a:stretch>
            <a:fillRect/>
          </a:stretch>
        </p:blipFill>
        <p:spPr bwMode="auto">
          <a:xfrm>
            <a:off x="3916363" y="9525"/>
            <a:ext cx="5259387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6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3"/>
          <a:stretch>
            <a:fillRect/>
          </a:stretch>
        </p:blipFill>
        <p:spPr bwMode="auto">
          <a:xfrm>
            <a:off x="11113" y="0"/>
            <a:ext cx="9129712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8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357188"/>
            <a:ext cx="3251200" cy="5768975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Палаци, храми й житлові будівлі в китайській архітектурі мають однотипний характер, відрізняються лише за розмірами і багатством декору. </a:t>
            </a:r>
            <a:endParaRPr lang="ru-RU" sz="2000" smtClean="0">
              <a:solidFill>
                <a:srgbClr val="FFFFFF"/>
              </a:solidFill>
            </a:endParaRPr>
          </a:p>
          <a:p>
            <a:pPr algn="ctr"/>
            <a:endParaRPr lang="uk-UA" sz="2000" b="1" smtClean="0">
              <a:solidFill>
                <a:srgbClr val="FFFFFF"/>
              </a:solidFill>
            </a:endParaRP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Зводилися на дерев’яному каркасі з покритих червоним лаком опорних стовпів, балок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і візерункових кронштейнів на високих глинобитних платформах, обкладених  каменем. </a:t>
            </a:r>
            <a:endParaRPr lang="ru-RU" sz="2000" smtClean="0">
              <a:solidFill>
                <a:srgbClr val="FFFFFF"/>
              </a:solidFill>
            </a:endParaRPr>
          </a:p>
        </p:txBody>
      </p:sp>
      <p:pic>
        <p:nvPicPr>
          <p:cNvPr id="5120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3183" r="7280" b="5273"/>
          <a:stretch>
            <a:fillRect/>
          </a:stretch>
        </p:blipFill>
        <p:spPr bwMode="auto">
          <a:xfrm>
            <a:off x="4057650" y="23813"/>
            <a:ext cx="505142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74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357188"/>
            <a:ext cx="3251200" cy="6072187"/>
          </a:xfrm>
        </p:spPr>
        <p:txBody>
          <a:bodyPr/>
          <a:lstStyle/>
          <a:p>
            <a:pPr eaLnBrk="1" hangingPunct="1"/>
            <a:endParaRPr lang="uk-UA" sz="2000" b="1" smtClean="0"/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Для посилення декоративності даху будівлі застосовуються такі засоби, як її двоярусна побудова, вигадливі прикраси,  вигини.</a:t>
            </a:r>
            <a:endParaRPr lang="ru-RU" sz="2000" smtClean="0">
              <a:solidFill>
                <a:srgbClr val="FFFFFF"/>
              </a:solidFill>
            </a:endParaRPr>
          </a:p>
          <a:p>
            <a:pPr algn="ctr"/>
            <a:endParaRPr lang="uk-UA" sz="2000" b="1" smtClean="0">
              <a:solidFill>
                <a:srgbClr val="FFFFFF"/>
              </a:solidFill>
            </a:endParaRPr>
          </a:p>
          <a:p>
            <a:pPr algn="ctr"/>
            <a:endParaRPr lang="uk-UA" sz="2000" b="1" smtClean="0">
              <a:solidFill>
                <a:srgbClr val="FFFFFF"/>
              </a:solidFill>
            </a:endParaRP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Кам’яні елементи будівель покриті барельєфами, зазвичай це зображення драконів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та інших чудовиськ страхітливого вигляду. </a:t>
            </a:r>
            <a:endParaRPr lang="ru-RU" sz="2000" smtClean="0">
              <a:solidFill>
                <a:srgbClr val="FFFFFF"/>
              </a:solidFill>
            </a:endParaRPr>
          </a:p>
        </p:txBody>
      </p:sp>
      <p:pic>
        <p:nvPicPr>
          <p:cNvPr id="5222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3799" r="8678" b="6468"/>
          <a:stretch>
            <a:fillRect/>
          </a:stretch>
        </p:blipFill>
        <p:spPr bwMode="auto">
          <a:xfrm>
            <a:off x="4627563" y="333375"/>
            <a:ext cx="41211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5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9075" y="-214313"/>
            <a:ext cx="8210550" cy="1714501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Боги Рігведи: Індра, Варуна, Сурʼя, Вішну, Агні, Сома. Храмів арії не зводили, жертвоприносини здійснювалися під відкритим небом.</a:t>
            </a:r>
            <a:endParaRPr lang="ru-RU" sz="2000" b="1" smtClean="0">
              <a:solidFill>
                <a:srgbClr val="FFFF00"/>
              </a:solidFill>
            </a:endParaRPr>
          </a:p>
        </p:txBody>
      </p:sp>
      <p:pic>
        <p:nvPicPr>
          <p:cNvPr id="6147" name="Picture 2" descr="C:\Users\владелец\Desktop\Веды\9fb30b2770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1643062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владелец\Desktop\Веды\d6bd4311575b.jpg"/>
          <p:cNvPicPr>
            <a:picLocks noChangeAspect="1" noChangeArrowheads="1"/>
          </p:cNvPicPr>
          <p:nvPr/>
        </p:nvPicPr>
        <p:blipFill rotWithShape="1">
          <a:blip r:embed="rId3"/>
          <a:srcRect b="5562"/>
          <a:stretch/>
        </p:blipFill>
        <p:spPr bwMode="auto">
          <a:xfrm>
            <a:off x="2357438" y="1714500"/>
            <a:ext cx="3143250" cy="469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владелец\Desktop\Веды\m-470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1714500"/>
            <a:ext cx="3176587" cy="475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3691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14750" cy="2571750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Як декоративний засіб широко застосовується колір. Пишність і блиск палаців і храмів викликають почуття благоговіння й пошани.</a:t>
            </a:r>
            <a:endParaRPr lang="ru-RU" sz="2000" smtClean="0">
              <a:solidFill>
                <a:srgbClr val="FFFF00"/>
              </a:solidFill>
            </a:endParaRPr>
          </a:p>
        </p:txBody>
      </p:sp>
      <p:pic>
        <p:nvPicPr>
          <p:cNvPr id="5325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 b="209"/>
          <a:stretch>
            <a:fillRect/>
          </a:stretch>
        </p:blipFill>
        <p:spPr bwMode="auto">
          <a:xfrm>
            <a:off x="219075" y="2401888"/>
            <a:ext cx="334327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" b="-114"/>
          <a:stretch>
            <a:fillRect/>
          </a:stretch>
        </p:blipFill>
        <p:spPr bwMode="auto">
          <a:xfrm>
            <a:off x="4146550" y="500063"/>
            <a:ext cx="4818063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0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/>
          <a:lstStyle/>
          <a:p>
            <a:r>
              <a:rPr lang="uk-UA" sz="3200" smtClean="0">
                <a:solidFill>
                  <a:srgbClr val="FFFF00"/>
                </a:solidFill>
              </a:rPr>
              <a:t>Буддизм проникнув у Японію з  Кореї й</a:t>
            </a:r>
            <a:r>
              <a:rPr lang="en-US" sz="3200" smtClean="0">
                <a:solidFill>
                  <a:srgbClr val="FFFF00"/>
                </a:solidFill>
              </a:rPr>
              <a:t> </a:t>
            </a:r>
            <a:r>
              <a:rPr lang="uk-UA" sz="3200" smtClean="0">
                <a:solidFill>
                  <a:srgbClr val="FFFF00"/>
                </a:solidFill>
              </a:rPr>
              <a:t>Китаю.</a:t>
            </a:r>
            <a:endParaRPr lang="ru-RU" sz="3200" smtClean="0">
              <a:solidFill>
                <a:srgbClr val="FFFF00"/>
              </a:solidFill>
            </a:endParaRPr>
          </a:p>
        </p:txBody>
      </p:sp>
      <p:sp>
        <p:nvSpPr>
          <p:cNvPr id="54275" name="Текст 3"/>
          <p:cNvSpPr>
            <a:spLocks noGrp="1"/>
          </p:cNvSpPr>
          <p:nvPr>
            <p:ph type="body" sz="half" idx="2"/>
          </p:nvPr>
        </p:nvSpPr>
        <p:spPr>
          <a:xfrm>
            <a:off x="785813" y="836613"/>
            <a:ext cx="7410450" cy="1728787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Однак національне зодчество Японії має інший самобутній вигляд.  Буддизм у Японії не витіснив місцевий культ – синтоїзм.  Японці сповідують відразу дві релігії.  Японський синтоїстський храм різко відрізняється від буддійського. </a:t>
            </a:r>
            <a:endParaRPr lang="ru-RU" sz="2000" smtClean="0">
              <a:solidFill>
                <a:srgbClr val="FFFFFF"/>
              </a:solidFill>
            </a:endParaRPr>
          </a:p>
        </p:txBody>
      </p:sp>
      <p:pic>
        <p:nvPicPr>
          <p:cNvPr id="542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" b="-105"/>
          <a:stretch>
            <a:fillRect/>
          </a:stretch>
        </p:blipFill>
        <p:spPr bwMode="auto">
          <a:xfrm>
            <a:off x="1187450" y="2254250"/>
            <a:ext cx="669766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1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351631"/>
            <a:ext cx="4629150" cy="5695950"/>
          </a:xfrm>
        </p:spPr>
      </p:pic>
      <p:sp>
        <p:nvSpPr>
          <p:cNvPr id="55299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50"/>
            <a:ext cx="4071938" cy="6143625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Синтоїстський храм  </a:t>
            </a:r>
            <a:r>
              <a:rPr lang="uk-UA" sz="2000" b="1" smtClean="0">
                <a:solidFill>
                  <a:srgbClr val="FFFFFF"/>
                </a:solidFill>
              </a:rPr>
              <a:t>̶  проста за формою будівля із двосхилим дахом, покрівля якого зроблена з очерету або соломи.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Будівля стоїть на стовпах, навколо  ̶  відкрита веранда, захищена від опадів виступами даху. Зовсім відсутні будь-які прикраси – різьблення, </a:t>
            </a:r>
            <a:br>
              <a:rPr lang="uk-UA" sz="2000" b="1" smtClean="0">
                <a:solidFill>
                  <a:srgbClr val="FFFFFF"/>
                </a:solidFill>
              </a:rPr>
            </a:br>
            <a:r>
              <a:rPr lang="uk-UA" sz="2000" b="1" smtClean="0">
                <a:solidFill>
                  <a:srgbClr val="FFFFFF"/>
                </a:solidFill>
              </a:rPr>
              <a:t>розписи і т. д. </a:t>
            </a:r>
          </a:p>
          <a:p>
            <a:pPr algn="ctr"/>
            <a:endParaRPr lang="uk-UA" sz="2000" b="1" smtClean="0">
              <a:solidFill>
                <a:srgbClr val="FFFFFF"/>
              </a:solidFill>
            </a:endParaRP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Мальовничі деталі на гребені мають практичне призначення: накладки  у вигляді хрестовин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і горизонтальних брусків служать для зміцнення конструкції. </a:t>
            </a:r>
            <a:endParaRPr lang="ru-RU" sz="2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9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34" y="273050"/>
            <a:ext cx="4920581" cy="5853113"/>
          </a:xfrm>
        </p:spPr>
      </p:pic>
      <p:sp>
        <p:nvSpPr>
          <p:cNvPr id="56323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500063"/>
            <a:ext cx="3008312" cy="5768975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Конструктивно японські будівлі подібні до китайських: дерев’яний каркас, високий дах. Незвичайною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є тільки абсолютна відсутність прикрас, що робить традиційну архітектуру Японії особливою 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в зодчестві всього світу</a:t>
            </a:r>
            <a:r>
              <a:rPr lang="uk-UA" sz="2000" smtClean="0"/>
              <a:t>. </a:t>
            </a:r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251334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0" y="227013"/>
            <a:ext cx="9001125" cy="701675"/>
          </a:xfrm>
        </p:spPr>
        <p:txBody>
          <a:bodyPr/>
          <a:lstStyle/>
          <a:p>
            <a:pPr algn="ctr"/>
            <a:r>
              <a:rPr lang="uk-UA" sz="3200" b="1" smtClean="0">
                <a:solidFill>
                  <a:srgbClr val="FFFF00"/>
                </a:solidFill>
              </a:rPr>
              <a:t>Буддійські храми й пагоди в Японії будувалися за прикладом китайських.</a:t>
            </a:r>
            <a:endParaRPr lang="ru-RU" sz="3200" b="1" smtClean="0">
              <a:solidFill>
                <a:srgbClr val="FFFF00"/>
              </a:solidFill>
            </a:endParaRP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>
            <a:fillRect/>
          </a:stretch>
        </p:blipFill>
        <p:spPr bwMode="auto">
          <a:xfrm>
            <a:off x="792163" y="1052513"/>
            <a:ext cx="774065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2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-72"/>
          <a:stretch>
            <a:fillRect/>
          </a:stretch>
        </p:blipFill>
        <p:spPr bwMode="auto">
          <a:xfrm>
            <a:off x="142875" y="500063"/>
            <a:ext cx="476250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 r="67" b="1755"/>
          <a:stretch>
            <a:fillRect/>
          </a:stretch>
        </p:blipFill>
        <p:spPr bwMode="auto">
          <a:xfrm>
            <a:off x="5057775" y="357188"/>
            <a:ext cx="4086225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1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-96"/>
          <a:stretch>
            <a:fillRect/>
          </a:stretch>
        </p:blipFill>
        <p:spPr bwMode="auto">
          <a:xfrm>
            <a:off x="73025" y="908050"/>
            <a:ext cx="90360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98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2"/>
          <p:cNvPicPr>
            <a:picLocks noChangeAspect="1"/>
          </p:cNvPicPr>
          <p:nvPr/>
        </p:nvPicPr>
        <p:blipFill>
          <a:blip r:embed="rId2"/>
          <a:srcRect l="2989" t="4356" r="6181" b="8377"/>
          <a:stretch>
            <a:fillRect/>
          </a:stretch>
        </p:blipFill>
        <p:spPr bwMode="auto">
          <a:xfrm>
            <a:off x="2921000" y="2463800"/>
            <a:ext cx="6223000" cy="439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19" name="Рисунок 1"/>
          <p:cNvPicPr>
            <a:picLocks noChangeAspect="1"/>
          </p:cNvPicPr>
          <p:nvPr/>
        </p:nvPicPr>
        <p:blipFill>
          <a:blip r:embed="rId3"/>
          <a:srcRect r="41" b="9"/>
          <a:stretch>
            <a:fillRect/>
          </a:stretch>
        </p:blipFill>
        <p:spPr bwMode="auto">
          <a:xfrm>
            <a:off x="4763" y="0"/>
            <a:ext cx="4776787" cy="399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79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7786688" cy="785813"/>
          </a:xfrm>
        </p:spPr>
        <p:txBody>
          <a:bodyPr/>
          <a:lstStyle/>
          <a:p>
            <a:pPr algn="ctr"/>
            <a:r>
              <a:rPr lang="uk-UA" sz="3200" b="1" smtClean="0">
                <a:solidFill>
                  <a:srgbClr val="FFFF00"/>
                </a:solidFill>
              </a:rPr>
              <a:t>У ХVI ст. в історії японського зодчества з’являється чайний павільйон.</a:t>
            </a:r>
            <a:endParaRPr lang="ru-RU" sz="3200" b="1" smtClean="0">
              <a:solidFill>
                <a:srgbClr val="FFFF00"/>
              </a:solidFill>
            </a:endParaRPr>
          </a:p>
        </p:txBody>
      </p:sp>
      <p:pic>
        <p:nvPicPr>
          <p:cNvPr id="6144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" b="76"/>
          <a:stretch>
            <a:fillRect/>
          </a:stretch>
        </p:blipFill>
        <p:spPr bwMode="auto">
          <a:xfrm>
            <a:off x="684213" y="1196975"/>
            <a:ext cx="7710487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76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2000250"/>
            <a:ext cx="2892425" cy="3732213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Це так званий принцип </a:t>
            </a:r>
            <a:r>
              <a:rPr lang="uk-UA" sz="2000" b="1" i="1" smtClean="0">
                <a:solidFill>
                  <a:srgbClr val="FFFFFF"/>
                </a:solidFill>
              </a:rPr>
              <a:t>вабі</a:t>
            </a:r>
            <a:r>
              <a:rPr lang="uk-UA" sz="2000" b="1" smtClean="0">
                <a:solidFill>
                  <a:srgbClr val="FFFFFF"/>
                </a:solidFill>
              </a:rPr>
              <a:t>  ̶ духовне очищення через гармонію простоти  </a:t>
            </a:r>
            <a:br>
              <a:rPr lang="uk-UA" sz="2000" b="1" smtClean="0">
                <a:solidFill>
                  <a:srgbClr val="FFFFFF"/>
                </a:solidFill>
              </a:rPr>
            </a:br>
            <a:r>
              <a:rPr lang="uk-UA" sz="2000" b="1" smtClean="0">
                <a:solidFill>
                  <a:srgbClr val="FFFFFF"/>
                </a:solidFill>
              </a:rPr>
              <a:t>й самотності. </a:t>
            </a:r>
            <a:br>
              <a:rPr lang="uk-UA" sz="2000" b="1" smtClean="0">
                <a:solidFill>
                  <a:srgbClr val="FFFFFF"/>
                </a:solidFill>
              </a:rPr>
            </a:br>
            <a:r>
              <a:rPr lang="uk-UA" sz="2000" b="1" smtClean="0">
                <a:solidFill>
                  <a:srgbClr val="FFFFFF"/>
                </a:solidFill>
              </a:rPr>
              <a:t>За своєю конструкцією</a:t>
            </a: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чайний павільйон близький до житлового будинку, а функцією  ̶  до буддійського храму.</a:t>
            </a:r>
            <a:endParaRPr lang="ru-RU" sz="2000" b="1" smtClean="0">
              <a:solidFill>
                <a:srgbClr val="FFFFFF"/>
              </a:solidFill>
            </a:endParaRPr>
          </a:p>
          <a:p>
            <a:pPr eaLnBrk="1" hangingPunct="1"/>
            <a:endParaRPr lang="ru-RU" sz="2000" smtClean="0">
              <a:solidFill>
                <a:srgbClr val="FFFFFF"/>
              </a:solidFill>
            </a:endParaRPr>
          </a:p>
        </p:txBody>
      </p:sp>
      <p:sp>
        <p:nvSpPr>
          <p:cNvPr id="62467" name="Текст 3"/>
          <p:cNvSpPr txBox="1">
            <a:spLocks/>
          </p:cNvSpPr>
          <p:nvPr/>
        </p:nvSpPr>
        <p:spPr bwMode="auto">
          <a:xfrm>
            <a:off x="500063" y="0"/>
            <a:ext cx="78136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cs typeface="Arial" charset="0"/>
              </a:rPr>
              <a:t>Чайний ритуал був уведений з ініціативи </a:t>
            </a:r>
            <a:r>
              <a:rPr lang="uk-UA" sz="2000" b="1" dirty="0" err="1">
                <a:solidFill>
                  <a:srgbClr val="FFFF00"/>
                </a:solidFill>
                <a:cs typeface="Arial" charset="0"/>
              </a:rPr>
              <a:t>дзенського</a:t>
            </a:r>
            <a:r>
              <a:rPr lang="uk-UA" sz="2000" b="1" dirty="0">
                <a:solidFill>
                  <a:srgbClr val="FFFF00"/>
                </a:solidFill>
                <a:cs typeface="Arial" charset="0"/>
              </a:rPr>
              <a:t> ченця.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cs typeface="Arial" charset="0"/>
              </a:rPr>
              <a:t>Дзен-буддизм проповідує можливість «просвітлення» людини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cs typeface="Arial" charset="0"/>
              </a:rPr>
              <a:t>в умовах повсякденного, нічим не примітного життя. </a:t>
            </a:r>
            <a:endParaRPr lang="ru-RU" sz="20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624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848" r="7765" b="7239"/>
          <a:stretch>
            <a:fillRect/>
          </a:stretch>
        </p:blipFill>
        <p:spPr bwMode="auto">
          <a:xfrm>
            <a:off x="3851275" y="1125538"/>
            <a:ext cx="5064125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9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532188" y="182563"/>
            <a:ext cx="4525962" cy="2363787"/>
          </a:xfrm>
        </p:spPr>
        <p:txBody>
          <a:bodyPr/>
          <a:lstStyle/>
          <a:p>
            <a:r>
              <a:rPr lang="uk-UA" sz="1800" b="1" smtClean="0">
                <a:solidFill>
                  <a:srgbClr val="FFFF00"/>
                </a:solidFill>
              </a:rPr>
              <a:t>У ведичний період були створені дві великі епічні поеми аріїв – «Махабхарата» і «Рамаяна». «Махабхарата» і «Рамаяна» містять </a:t>
            </a:r>
            <a:r>
              <a:rPr lang="en-US" sz="1800" b="1" smtClean="0">
                <a:solidFill>
                  <a:srgbClr val="FFFF00"/>
                </a:solidFill>
              </a:rPr>
              <a:t/>
            </a:r>
            <a:br>
              <a:rPr lang="en-US" sz="1800" b="1" smtClean="0">
                <a:solidFill>
                  <a:srgbClr val="FFFF00"/>
                </a:solidFill>
              </a:rPr>
            </a:br>
            <a:r>
              <a:rPr lang="uk-UA" sz="1800" b="1" smtClean="0">
                <a:solidFill>
                  <a:srgbClr val="FFFF00"/>
                </a:solidFill>
              </a:rPr>
              <a:t>у собі релігійно-філософські тексти «Бхагавадгіта». </a:t>
            </a:r>
            <a:endParaRPr lang="ru-RU" sz="1800" smtClean="0">
              <a:solidFill>
                <a:srgbClr val="FFFF00"/>
              </a:solidFill>
            </a:endParaRPr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31750" y="2781300"/>
            <a:ext cx="3000375" cy="3943350"/>
          </a:xfrm>
        </p:spPr>
        <p:txBody>
          <a:bodyPr/>
          <a:lstStyle/>
          <a:p>
            <a:pPr algn="r"/>
            <a:r>
              <a:rPr lang="uk-UA" sz="1800" b="1" smtClean="0">
                <a:solidFill>
                  <a:srgbClr val="FFFFFF"/>
                </a:solidFill>
              </a:rPr>
              <a:t>Саме в ті часи були закладені основи індійської культури, що зберігають своє значення й у наші дні. Склалися релігійно-філософські концепції, які ввійшли до таких релігійно-філософських систем, як брахманізм, індуїзм, джайнізм, буддизм. </a:t>
            </a:r>
            <a:endParaRPr lang="ru-RU" sz="1800" b="1" smtClean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16632"/>
            <a:ext cx="190500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51720" y="116632"/>
            <a:ext cx="1724198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/>
          <a:srcRect l="12660" t="16107" r="12785" b="8726"/>
          <a:stretch>
            <a:fillRect/>
          </a:stretch>
        </p:blipFill>
        <p:spPr bwMode="auto">
          <a:xfrm>
            <a:off x="3428992" y="2714620"/>
            <a:ext cx="477784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69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4995862" cy="487363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FFF00"/>
                </a:solidFill>
              </a:rPr>
              <a:t>Дзен-буддійський храм</a:t>
            </a:r>
            <a:endParaRPr lang="ru-RU" sz="3200" b="1" smtClean="0">
              <a:solidFill>
                <a:srgbClr val="FFFF00"/>
              </a:solidFill>
            </a:endParaRPr>
          </a:p>
        </p:txBody>
      </p:sp>
      <p:pic>
        <p:nvPicPr>
          <p:cNvPr id="6349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278" r="5103" b="7292"/>
          <a:stretch>
            <a:fillRect/>
          </a:stretch>
        </p:blipFill>
        <p:spPr bwMode="auto">
          <a:xfrm>
            <a:off x="611188" y="692150"/>
            <a:ext cx="7921625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3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Текст 3"/>
          <p:cNvSpPr>
            <a:spLocks noGrp="1"/>
          </p:cNvSpPr>
          <p:nvPr>
            <p:ph type="body" sz="half" idx="2"/>
          </p:nvPr>
        </p:nvSpPr>
        <p:spPr>
          <a:xfrm>
            <a:off x="858838" y="228600"/>
            <a:ext cx="7642225" cy="1271588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Опори чайного павільйону дерев’яні, стеля оброблена бамбуком або очеретом, підлога вистелена циновками, ніша з висячою картиною й квіткою у вазі, вогнище, полиця для начиння. </a:t>
            </a:r>
            <a:endParaRPr lang="ru-RU" sz="2000" b="1" smtClean="0">
              <a:solidFill>
                <a:srgbClr val="FFFF00"/>
              </a:solidFill>
            </a:endParaRP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"/>
          <a:stretch>
            <a:fillRect/>
          </a:stretch>
        </p:blipFill>
        <p:spPr bwMode="auto">
          <a:xfrm>
            <a:off x="915988" y="1795463"/>
            <a:ext cx="72278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3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Текст 3"/>
          <p:cNvSpPr>
            <a:spLocks noGrp="1"/>
          </p:cNvSpPr>
          <p:nvPr>
            <p:ph type="body" sz="half" idx="2"/>
          </p:nvPr>
        </p:nvSpPr>
        <p:spPr>
          <a:xfrm>
            <a:off x="928688" y="500063"/>
            <a:ext cx="3008312" cy="4643437"/>
          </a:xfrm>
        </p:spPr>
        <p:txBody>
          <a:bodyPr/>
          <a:lstStyle/>
          <a:p>
            <a:pPr algn="ctr"/>
            <a:r>
              <a:rPr lang="uk-UA" sz="2800" b="1" smtClean="0">
                <a:solidFill>
                  <a:srgbClr val="FFFF00"/>
                </a:solidFill>
              </a:rPr>
              <a:t>Гості заходять </a:t>
            </a:r>
            <a:br>
              <a:rPr lang="uk-UA" sz="2800" b="1" smtClean="0">
                <a:solidFill>
                  <a:srgbClr val="FFFF00"/>
                </a:solidFill>
              </a:rPr>
            </a:br>
            <a:r>
              <a:rPr lang="uk-UA" sz="2800" b="1" smtClean="0">
                <a:solidFill>
                  <a:srgbClr val="FFFF00"/>
                </a:solidFill>
              </a:rPr>
              <a:t>у павільйон роззувшись. До речі, чайний павільйон  ̶  єдине місце, куди самурай повинен був увійти без меча. </a:t>
            </a:r>
            <a:endParaRPr lang="ru-RU" sz="2800" b="1" smtClean="0">
              <a:solidFill>
                <a:srgbClr val="FFFF00"/>
              </a:solidFill>
            </a:endParaRPr>
          </a:p>
        </p:txBody>
      </p:sp>
      <p:pic>
        <p:nvPicPr>
          <p:cNvPr id="6553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" b="18"/>
          <a:stretch>
            <a:fillRect/>
          </a:stretch>
        </p:blipFill>
        <p:spPr bwMode="auto">
          <a:xfrm>
            <a:off x="4505325" y="404813"/>
            <a:ext cx="41910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7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285750"/>
            <a:ext cx="3322638" cy="5840413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Неквапливі, розмірені рухи майстра чаю подібні   до танцю. </a:t>
            </a:r>
            <a:endParaRPr lang="ru-RU" sz="2000" smtClean="0">
              <a:solidFill>
                <a:srgbClr val="FFFF00"/>
              </a:solidFill>
            </a:endParaRPr>
          </a:p>
          <a:p>
            <a:pPr algn="ctr"/>
            <a:endParaRPr lang="uk-UA" sz="2000" b="1" smtClean="0">
              <a:solidFill>
                <a:srgbClr val="FFFF00"/>
              </a:solidFill>
            </a:endParaRPr>
          </a:p>
          <a:p>
            <a:pPr algn="ctr"/>
            <a:r>
              <a:rPr lang="uk-UA" sz="2000" b="1" smtClean="0">
                <a:solidFill>
                  <a:srgbClr val="FFFF00"/>
                </a:solidFill>
              </a:rPr>
              <a:t>Після закінчення чаювання й милування начинням могла виникнути бесіда про вартості начиння. </a:t>
            </a:r>
            <a:endParaRPr lang="ru-RU" sz="2000" smtClean="0">
              <a:solidFill>
                <a:srgbClr val="FFFF00"/>
              </a:solidFill>
            </a:endParaRPr>
          </a:p>
          <a:p>
            <a:pPr algn="ctr"/>
            <a:endParaRPr lang="uk-UA" sz="2000" b="1" smtClean="0">
              <a:solidFill>
                <a:srgbClr val="FFFFFF"/>
              </a:solidFill>
            </a:endParaRPr>
          </a:p>
          <a:p>
            <a:pPr algn="ctr"/>
            <a:r>
              <a:rPr lang="uk-UA" sz="2000" b="1" smtClean="0">
                <a:solidFill>
                  <a:srgbClr val="FFFFFF"/>
                </a:solidFill>
              </a:rPr>
              <a:t>Але важливішим вважався внутрішній контакт учасників, проникнення в суть предметів, інтуїтивне усвідомлення їхньої краси. </a:t>
            </a:r>
            <a:endParaRPr lang="ru-RU" sz="2000" smtClean="0">
              <a:solidFill>
                <a:srgbClr val="FFFFFF"/>
              </a:solidFill>
            </a:endParaRPr>
          </a:p>
        </p:txBody>
      </p:sp>
      <p:pic>
        <p:nvPicPr>
          <p:cNvPr id="58374" name="Picture 3" descr="C:\Users\владелец\Desktop\Япония\tea-ceremony.jpg"/>
          <p:cNvPicPr>
            <a:picLocks noChangeAspect="1" noChangeArrowheads="1"/>
          </p:cNvPicPr>
          <p:nvPr/>
        </p:nvPicPr>
        <p:blipFill>
          <a:blip r:embed="rId2"/>
          <a:srcRect l="2489" t="4601" r="9004"/>
          <a:stretch>
            <a:fillRect/>
          </a:stretch>
        </p:blipFill>
        <p:spPr bwMode="auto">
          <a:xfrm>
            <a:off x="4143375" y="3214688"/>
            <a:ext cx="4572000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" b="119"/>
          <a:stretch>
            <a:fillRect/>
          </a:stretch>
        </p:blipFill>
        <p:spPr bwMode="auto">
          <a:xfrm>
            <a:off x="4143375" y="142875"/>
            <a:ext cx="45593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39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Users\владелец\Desktop\Япония\image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8063" y="1625600"/>
            <a:ext cx="385762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8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-89"/>
          <a:stretch>
            <a:fillRect/>
          </a:stretch>
        </p:blipFill>
        <p:spPr bwMode="auto">
          <a:xfrm>
            <a:off x="433388" y="44450"/>
            <a:ext cx="4313237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477125" cy="1357313"/>
          </a:xfrm>
        </p:spPr>
        <p:txBody>
          <a:bodyPr/>
          <a:lstStyle/>
          <a:p>
            <a:pPr algn="ctr"/>
            <a:r>
              <a:rPr lang="uk-UA" sz="2000" b="1" smtClean="0">
                <a:solidFill>
                  <a:srgbClr val="FFFF00"/>
                </a:solidFill>
              </a:rPr>
              <a:t>Таємничість «шляху чаю», почуття поваги до світу природи, що персоніфікується єдиною квіткою у вазі або пейзажним сувоєм, і глибока взаємоповага учасників церемонії.</a:t>
            </a:r>
            <a:endParaRPr lang="ru-RU" sz="1800" b="1" smtClean="0">
              <a:solidFill>
                <a:srgbClr val="FFFF00"/>
              </a:solidFill>
            </a:endParaRPr>
          </a:p>
        </p:txBody>
      </p:sp>
      <p:pic>
        <p:nvPicPr>
          <p:cNvPr id="686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" b="-29"/>
          <a:stretch>
            <a:fillRect/>
          </a:stretch>
        </p:blipFill>
        <p:spPr bwMode="auto">
          <a:xfrm>
            <a:off x="0" y="1385888"/>
            <a:ext cx="779303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-5"/>
          <a:stretch>
            <a:fillRect/>
          </a:stretch>
        </p:blipFill>
        <p:spPr bwMode="auto">
          <a:xfrm>
            <a:off x="6003925" y="1285875"/>
            <a:ext cx="31400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2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FFFF00"/>
                </a:solidFill>
                <a:cs typeface="Arial" charset="0"/>
              </a:rPr>
              <a:t>Японські чайні сади являють собою різновид саду, в якому можна проводити чайні церемонії. Такі сади складаються із зовнішнього </a:t>
            </a:r>
            <a:br>
              <a:rPr lang="uk-UA" sz="2000" b="1" dirty="0">
                <a:solidFill>
                  <a:srgbClr val="FFFF00"/>
                </a:solidFill>
                <a:cs typeface="Arial" charset="0"/>
              </a:rPr>
            </a:br>
            <a:r>
              <a:rPr lang="uk-UA" sz="2000" b="1" dirty="0">
                <a:solidFill>
                  <a:srgbClr val="FFFF00"/>
                </a:solidFill>
                <a:cs typeface="Arial" charset="0"/>
              </a:rPr>
              <a:t>і внутрішнього саду і є одним із найпопулярніших видів садів.</a:t>
            </a:r>
            <a:endParaRPr lang="ru-RU" sz="2000" b="1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0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"/>
          <p:cNvPicPr>
            <a:picLocks noChangeAspect="1"/>
          </p:cNvPicPr>
          <p:nvPr/>
        </p:nvPicPr>
        <p:blipFill>
          <a:blip r:embed="rId2"/>
          <a:srcRect r="70" b="111"/>
          <a:stretch>
            <a:fillRect/>
          </a:stretch>
        </p:blipFill>
        <p:spPr bwMode="auto">
          <a:xfrm>
            <a:off x="3511550" y="28575"/>
            <a:ext cx="5634038" cy="332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59" name="Рисунок 2"/>
          <p:cNvPicPr>
            <a:picLocks noChangeAspect="1"/>
          </p:cNvPicPr>
          <p:nvPr/>
        </p:nvPicPr>
        <p:blipFill>
          <a:blip r:embed="rId3"/>
          <a:srcRect r="-17" b="-41"/>
          <a:stretch>
            <a:fillRect/>
          </a:stretch>
        </p:blipFill>
        <p:spPr bwMode="auto">
          <a:xfrm>
            <a:off x="2455863" y="3224213"/>
            <a:ext cx="4886325" cy="358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0" name="Рисунок 3"/>
          <p:cNvPicPr>
            <a:picLocks noChangeAspect="1"/>
          </p:cNvPicPr>
          <p:nvPr/>
        </p:nvPicPr>
        <p:blipFill>
          <a:blip r:embed="rId4"/>
          <a:srcRect r="-139" b="-175"/>
          <a:stretch>
            <a:fillRect/>
          </a:stretch>
        </p:blipFill>
        <p:spPr bwMode="auto">
          <a:xfrm>
            <a:off x="31750" y="44450"/>
            <a:ext cx="4025900" cy="382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9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696200" cy="1928813"/>
          </a:xfrm>
        </p:spPr>
        <p:txBody>
          <a:bodyPr/>
          <a:lstStyle/>
          <a:p>
            <a:pPr algn="ctr"/>
            <a:r>
              <a:rPr lang="uk-UA" sz="1800" b="1" smtClean="0">
                <a:solidFill>
                  <a:srgbClr val="FFFF00"/>
                </a:solidFill>
              </a:rPr>
              <a:t>Пам</a:t>
            </a:r>
            <a:r>
              <a:rPr lang="uk-UA" sz="1800" b="1" smtClean="0">
                <a:solidFill>
                  <a:srgbClr val="FFFF00"/>
                </a:solidFill>
                <a:cs typeface="Times New Roman" pitchFamily="18" charset="0"/>
              </a:rPr>
              <a:t>ʼ</a:t>
            </a:r>
            <a:r>
              <a:rPr lang="uk-UA" sz="1800" b="1" smtClean="0">
                <a:solidFill>
                  <a:srgbClr val="FFFF00"/>
                </a:solidFill>
              </a:rPr>
              <a:t>яток пластичного мистецтва від довгого ведичного періоду майже не залишилося, будували арії з дерева. Однак такі елементи дерев</a:t>
            </a:r>
            <a:r>
              <a:rPr lang="uk-UA" sz="1800" b="1" smtClean="0">
                <a:solidFill>
                  <a:srgbClr val="FFFF00"/>
                </a:solidFill>
                <a:cs typeface="Times New Roman" pitchFamily="18" charset="0"/>
              </a:rPr>
              <a:t>ʼ</a:t>
            </a:r>
            <a:r>
              <a:rPr lang="uk-UA" sz="1800" b="1" smtClean="0">
                <a:solidFill>
                  <a:srgbClr val="FFFF00"/>
                </a:solidFill>
              </a:rPr>
              <a:t>яного зодчества, як ведична сільська огорожа у вигляді трьох горизонтальних жердин, пропущених через два вертикальні стовпи, з</a:t>
            </a:r>
            <a:r>
              <a:rPr lang="uk-UA" sz="1800" b="1" smtClean="0">
                <a:solidFill>
                  <a:srgbClr val="FFFF00"/>
                </a:solidFill>
                <a:cs typeface="Times New Roman" pitchFamily="18" charset="0"/>
              </a:rPr>
              <a:t>ʼ</a:t>
            </a:r>
            <a:r>
              <a:rPr lang="uk-UA" sz="1800" b="1" smtClean="0">
                <a:solidFill>
                  <a:srgbClr val="FFFF00"/>
                </a:solidFill>
              </a:rPr>
              <a:t>являються пізніше в буддійських храмах.</a:t>
            </a:r>
            <a:endParaRPr lang="ru-RU" sz="1800" smtClean="0">
              <a:solidFill>
                <a:srgbClr val="FFFF00"/>
              </a:solidFill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/>
          <a:stretch>
            <a:fillRect/>
          </a:stretch>
        </p:blipFill>
        <p:spPr bwMode="auto">
          <a:xfrm>
            <a:off x="2533650" y="1795463"/>
            <a:ext cx="66103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 b="3"/>
          <a:stretch>
            <a:fillRect/>
          </a:stretch>
        </p:blipFill>
        <p:spPr bwMode="auto">
          <a:xfrm>
            <a:off x="-23813" y="1773238"/>
            <a:ext cx="264636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3786188" cy="1500188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FFFF00"/>
                </a:solidFill>
              </a:rPr>
              <a:t>Назвіть ім’я основоположника буддизму.</a:t>
            </a:r>
            <a:endParaRPr lang="ru-RU" sz="3200" smtClean="0">
              <a:solidFill>
                <a:srgbClr val="FFFF00"/>
              </a:solidFill>
            </a:endParaRP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2428875"/>
            <a:ext cx="3565525" cy="1285875"/>
          </a:xfrm>
        </p:spPr>
        <p:txBody>
          <a:bodyPr/>
          <a:lstStyle/>
          <a:p>
            <a:pPr algn="ctr"/>
            <a:r>
              <a:rPr lang="uk-UA" sz="1800" b="1" smtClean="0">
                <a:solidFill>
                  <a:srgbClr val="FFFFFF"/>
                </a:solidFill>
              </a:rPr>
              <a:t>Син вождя, став аскетом </a:t>
            </a:r>
            <a:br>
              <a:rPr lang="uk-UA" sz="1800" b="1" smtClean="0">
                <a:solidFill>
                  <a:srgbClr val="FFFFFF"/>
                </a:solidFill>
              </a:rPr>
            </a:br>
            <a:r>
              <a:rPr lang="uk-UA" sz="1800" b="1" smtClean="0">
                <a:solidFill>
                  <a:srgbClr val="FFFFFF"/>
                </a:solidFill>
              </a:rPr>
              <a:t>і проповідував навчання, яке знайшло численних прихильників. </a:t>
            </a:r>
            <a:endParaRPr lang="ru-RU" sz="1800" b="1" smtClean="0">
              <a:solidFill>
                <a:srgbClr val="FFFFFF"/>
              </a:solidFill>
            </a:endParaRP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17"/>
          <a:stretch>
            <a:fillRect/>
          </a:stretch>
        </p:blipFill>
        <p:spPr bwMode="auto">
          <a:xfrm>
            <a:off x="3890963" y="387350"/>
            <a:ext cx="43529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2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477125" cy="1143000"/>
          </a:xfrm>
        </p:spPr>
        <p:txBody>
          <a:bodyPr/>
          <a:lstStyle/>
          <a:p>
            <a:pPr algn="ctr"/>
            <a:r>
              <a:rPr lang="uk-UA" sz="3200" b="1" smtClean="0">
                <a:solidFill>
                  <a:srgbClr val="FFFF00"/>
                </a:solidFill>
              </a:rPr>
              <a:t>Як називаються  буддійські меморіальні храми? 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4407" r="5132" b="8510"/>
          <a:stretch>
            <a:fillRect/>
          </a:stretch>
        </p:blipFill>
        <p:spPr bwMode="auto">
          <a:xfrm>
            <a:off x="179388" y="1520825"/>
            <a:ext cx="87328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7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477125" cy="1428750"/>
          </a:xfrm>
        </p:spPr>
        <p:txBody>
          <a:bodyPr/>
          <a:lstStyle/>
          <a:p>
            <a:pPr algn="ctr"/>
            <a:r>
              <a:rPr lang="uk-UA" sz="1800" b="1" smtClean="0">
                <a:solidFill>
                  <a:srgbClr val="FFFF00"/>
                </a:solidFill>
              </a:rPr>
              <a:t>Ступа</a:t>
            </a:r>
            <a:r>
              <a:rPr lang="uk-UA" sz="1800" b="1" smtClean="0">
                <a:solidFill>
                  <a:srgbClr val="FFFFFF"/>
                </a:solidFill>
              </a:rPr>
              <a:t> – це велика напівсферична споруда, у центрі якої розміщена харміка (приміщення для реліквій), де зберігався прах Будди (потім його послідовників).</a:t>
            </a:r>
            <a:endParaRPr lang="ru-RU" sz="1800" smtClean="0">
              <a:solidFill>
                <a:srgbClr val="FFFFFF"/>
              </a:solidFill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12"/>
          <a:stretch>
            <a:fillRect/>
          </a:stretch>
        </p:blipFill>
        <p:spPr bwMode="auto">
          <a:xfrm>
            <a:off x="714375" y="1344613"/>
            <a:ext cx="7710488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4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mono">
  <a:themeElements>
    <a:clrScheme name="Тема Office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</TotalTime>
  <Words>1223</Words>
  <Application>Microsoft Office PowerPoint</Application>
  <PresentationFormat>Экран (4:3)</PresentationFormat>
  <Paragraphs>111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Kimono</vt:lpstr>
      <vt:lpstr>Храми Індії, Китаю і Японії.  Велика Китайська стіна</vt:lpstr>
      <vt:lpstr>Храми Індії </vt:lpstr>
      <vt:lpstr>Ведичний період у мистецтві Індії (з ІІ ̶ I тис. до н. е.)</vt:lpstr>
      <vt:lpstr>Боги Рігведи: Індра, Варуна, Сурʼя, Вішну, Агні, Сома. Храмів арії не зводили, жертвоприносини здійснювалися під відкритим небом.</vt:lpstr>
      <vt:lpstr>Презентация PowerPoint</vt:lpstr>
      <vt:lpstr>Памʼяток пластичного мистецтва від довгого ведичного періоду майже не залишилося, будували арії з дерева. Однак такі елементи деревʼяного зодчества, як ведична сільська огорожа у вигляді трьох горизонтальних жердин, пропущених через два вертикальні стовпи, зʼявляються пізніше в буддійських храмах.</vt:lpstr>
      <vt:lpstr>Назвіть ім’я основоположника буддизму.</vt:lpstr>
      <vt:lpstr>Як називаються  буддійські меморіальні храми? </vt:lpstr>
      <vt:lpstr>Ступа – це велика напівсферична споруда, у центрі якої розміщена харміка (приміщення для реліквій), де зберігався прах Будди (потім його послідовників).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Найбільша ступа зведена в VIII ст. на острові Ява в Боробудурі.</vt:lpstr>
      <vt:lpstr>Ще одна споруда буддійської архітектури  ̶ буддійські скельні монастирі (чайтьї).</vt:lpstr>
      <vt:lpstr>Презентация PowerPoint</vt:lpstr>
      <vt:lpstr>Для архітектури буддизму характерні камʼяні  стовпи – стамбха.</vt:lpstr>
      <vt:lpstr>Презентация PowerPoint</vt:lpstr>
      <vt:lpstr>Вішну</vt:lpstr>
      <vt:lpstr>Шива</vt:lpstr>
      <vt:lpstr>Індуїстський храм</vt:lpstr>
      <vt:lpstr>Прибережний храм у Махабаліпурамі (VIII ст.)</vt:lpstr>
      <vt:lpstr>Будували також і печерні храми (скельний храм Кайласанатхі в Еллорі. 725 ̶ 755 рр.).</vt:lpstr>
      <vt:lpstr>У храмах зазвичай розміщується чотири приміщення – зала жертовних підношень, зала танців, зала зборів і святилище.</vt:lpstr>
      <vt:lpstr>Храм бога сонця Сурʼї в Конаракі (сер. VIII ст.)</vt:lpstr>
      <vt:lpstr>Велика Китайська стіна</vt:lpstr>
      <vt:lpstr>Спочатку вона була споруджена з каменю й землі, а пізніше одягнена  в камінь і цеглу. Висота стіни сягає 8 ̶ 9 м, ширина вгорі – 5 м.</vt:lpstr>
      <vt:lpstr>Через кожні 100  ̶  150 м установлені масивні вежі, усього їх 60 тисяч. Довжина стіни 4000 км (відстань від Москви до Мадрида).</vt:lpstr>
      <vt:lpstr>У перших століттях нашої ери в Китаї поширився буддизм.</vt:lpstr>
      <vt:lpstr>Презентация PowerPoint</vt:lpstr>
      <vt:lpstr>Пагоди можуть мати форму квадрата, багатогранника  або  круга. Наприклад, пагода в монастирі Шаолінь  має 12 сторін.</vt:lpstr>
      <vt:lpstr>Шаолінь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декоративний засіб широко застосовується колір. Пишність і блиск палаців і храмів викликають почуття благоговіння й пошани.</vt:lpstr>
      <vt:lpstr>Буддизм проникнув у Японію з  Кореї й Китаю.</vt:lpstr>
      <vt:lpstr>Презентация PowerPoint</vt:lpstr>
      <vt:lpstr>Презентация PowerPoint</vt:lpstr>
      <vt:lpstr>Буддійські храми й пагоди в Японії будувалися за прикладом китайських.</vt:lpstr>
      <vt:lpstr>Презентация PowerPoint</vt:lpstr>
      <vt:lpstr>Презентация PowerPoint</vt:lpstr>
      <vt:lpstr>Презентация PowerPoint</vt:lpstr>
      <vt:lpstr>У ХVI ст. в історії японського зодчества з’являється чайний павільйон.</vt:lpstr>
      <vt:lpstr>Презентация PowerPoint</vt:lpstr>
      <vt:lpstr>Дзен-буддійський храм</vt:lpstr>
      <vt:lpstr>Презентация PowerPoint</vt:lpstr>
      <vt:lpstr>Презентация PowerPoint</vt:lpstr>
      <vt:lpstr>Презентация PowerPoint</vt:lpstr>
      <vt:lpstr>Презентация PowerPoint</vt:lpstr>
      <vt:lpstr>Таємничість «шляху чаю», почуття поваги до світу природи, що персоніфікується єдиною квіткою у вазі або пейзажним сувоєм, і глибока взаємоповага учасників церемонії.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Індії, Китаю і Японії.  Велика Китайська стіна</dc:title>
  <dc:creator>User</dc:creator>
  <cp:lastModifiedBy>User</cp:lastModifiedBy>
  <cp:revision>1</cp:revision>
  <dcterms:created xsi:type="dcterms:W3CDTF">2012-06-03T18:03:46Z</dcterms:created>
  <dcterms:modified xsi:type="dcterms:W3CDTF">2012-06-03T18:06:59Z</dcterms:modified>
</cp:coreProperties>
</file>