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E7B7-2B41-419F-A0F0-6697E571C5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D486-F3D8-408F-B213-0A0A32C028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1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80A9-EC2D-4915-9490-2D3E349652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21DF-2E3E-4990-93A2-78845816A9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3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A6F6-54DF-4213-B581-F82B166CB4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768D-C431-4A7F-B4D0-A7A602C84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1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D495-56B1-4E8B-9F87-7EE5E6189D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8B3A-A4B4-43BD-8331-31D2B7842C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6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9614-FC68-4C14-80CB-46D2E1E0AA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D161-A6AA-42AF-8AD9-80F108549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D49C-E289-46D9-B0D9-F9142C0DD6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3C94-EF7E-4B76-9D45-18063DD60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0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523F-6229-41EC-A4FD-26F449B46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8603-511B-4498-B9C3-93CFCA718D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4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F3EA-33F7-465D-85A0-8539CAF0DE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9ACA-3E09-485A-B707-4C641231AA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7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8CCC-669B-4090-A8AA-819A7CCFC4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5E1A-6D29-4953-991F-B05CA91ACD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99B6-C21F-4678-9F64-FEC327A881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DC7-4EC7-4802-AADA-376F176A1E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7789-5928-438B-9A18-AA81B19D7A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7699-D58D-4466-ABE2-DBAB569580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703244-FC5F-43DF-BE5D-E26A08940B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E777B7-71CD-4CC0-B4A7-64CB329BC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antravel.ru/files/1861/KebukiTheatreAcer22009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images/1010778_0778_201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hyperlink" Target="http://www.yozgatgazetesi.com/haberres/11832_SxzUxHthKr.jpg" TargetMode="External"/><Relationship Id="rId12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hyperlink" Target="http://bestjapaneseproducts.ru/japan/wp-content/uploads/2010/10/%D1%81%D1%82%D0%B0%D1%82%D1%83%D1%8F-%D0%B0%D0%BA%D1%82%D0%B5%D1%80%D0%B0-%D0%BA%D0%B0%D0%B1%D1%83%D0%BA%D0%B81.jpg" TargetMode="External"/><Relationship Id="rId5" Type="http://schemas.openxmlformats.org/officeDocument/2006/relationships/hyperlink" Target="http://dreamworlds.ru/uploads/posts/2008-12/thumbs/1229037290_34.jpg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openxmlformats.org/officeDocument/2006/relationships/hyperlink" Target="http://interest-planet.ru/uploads/images/5/7/e/0/71/6dc34f9ef1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www.transformistes.fr/kabuki_1.jpg" TargetMode="External"/><Relationship Id="rId7" Type="http://schemas.openxmlformats.org/officeDocument/2006/relationships/hyperlink" Target="http://poison-art.ru/wordpress/wp-content/gallery/3drender/18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www.jetaanc.org/wp-content/uploads/2010/12/Kabuki-Website.jpg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openxmlformats.org/officeDocument/2006/relationships/hyperlink" Target="http://web-japan.org/nipponia/nipponia22/images/feature/9_2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hyperlink" Target="http://sp.rian.ru/images/14789/23/147892387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hyperlink" Target="http://img-fotki.yandex.ru/get/41/lenabramova.0/0_18709_1c145a67_XL" TargetMode="Externa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hyperlink" Target="http://arts.in.ua/i/1673/152197.37537.jpg" TargetMode="External"/><Relationship Id="rId18" Type="http://schemas.openxmlformats.org/officeDocument/2006/relationships/image" Target="../media/image57.jpeg"/><Relationship Id="rId3" Type="http://schemas.openxmlformats.org/officeDocument/2006/relationships/hyperlink" Target="http://arts.in.ua/i/1673/151893.37444.jpg" TargetMode="External"/><Relationship Id="rId7" Type="http://schemas.openxmlformats.org/officeDocument/2006/relationships/hyperlink" Target="http://arts.in.ua/i/1673/151893.37449.jpg" TargetMode="External"/><Relationship Id="rId12" Type="http://schemas.openxmlformats.org/officeDocument/2006/relationships/image" Target="../media/image54.jpeg"/><Relationship Id="rId17" Type="http://schemas.openxmlformats.org/officeDocument/2006/relationships/hyperlink" Target="http://arts.in.ua/i/1673/152197.37571.jpg" TargetMode="External"/><Relationship Id="rId2" Type="http://schemas.openxmlformats.org/officeDocument/2006/relationships/image" Target="../media/image22.jpe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hyperlink" Target="http://arts.in.ua/i/1673/152197.37538.jpg" TargetMode="External"/><Relationship Id="rId5" Type="http://schemas.openxmlformats.org/officeDocument/2006/relationships/hyperlink" Target="http://arts.in.ua/i/1673/151893.37447.jpg" TargetMode="External"/><Relationship Id="rId15" Type="http://schemas.openxmlformats.org/officeDocument/2006/relationships/hyperlink" Target="http://arts.in.ua/i/1673/152197.37539.jpg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50.jpeg"/><Relationship Id="rId9" Type="http://schemas.openxmlformats.org/officeDocument/2006/relationships/hyperlink" Target="http://arts.in.ua/i/1673/151893.37443.jpg" TargetMode="External"/><Relationship Id="rId1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it.ru/for_content/Noh/Noh4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nfoart.iip.net/pictures/art/theatre/noh/butai2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eatr-kabyki.com/foto/alibom/canvas15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orient-interior.ru/wp-content/uploads/2010/01/Mask-Kumasaka.jpg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orient-interior.ru/wp-content/uploads/2010/01/Noh-Mask-Kobeshimi.jpg" TargetMode="External"/><Relationship Id="rId2" Type="http://schemas.openxmlformats.org/officeDocument/2006/relationships/hyperlink" Target="http://forexaw.com/TERMs/State/Eurasia/Europe/image10820_7-42_%D0%9C%D0%B0%D1%81%D0%BA%D0%B8_%D1%82%D0%B5%D0%B0%D1%82%D1%80%D0%B0_%D0%BD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rient-interior.ru/wp-content/uploads/2010/01/Noh-Mask-Woman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http://orient-interior.ru/wp-content/uploads/2010/01/Mask-Okina-and-Uba.jpg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61.radikal.ru/i173/0809/83/6260c2aa46dc.jpg" TargetMode="External"/><Relationship Id="rId3" Type="http://schemas.openxmlformats.org/officeDocument/2006/relationships/hyperlink" Target="http://cinemaelectronica.files.wordpress.com/2010/10/noh-theater.jpe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http://www.dromomania.info/gallery2/main.php?g2_view=core.DownloadItem&amp;g2_itemId=2760&amp;g2_serialNumber=1" TargetMode="External"/><Relationship Id="rId10" Type="http://schemas.openxmlformats.org/officeDocument/2006/relationships/hyperlink" Target="http://tkana.zhuka.ru/i/kama/no.jpg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otki.yandex.ru/users/zadnatasha/view/54021/?page=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b="1" dirty="0" smtClean="0"/>
              <a:t>Японський театр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4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857500" y="214313"/>
            <a:ext cx="4786313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Кабукі</a:t>
            </a:r>
            <a:r>
              <a:rPr lang="uk-UA" sz="20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sz="16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sz="2400" b="1">
                <a:solidFill>
                  <a:prstClr val="black"/>
                </a:solidFill>
                <a:latin typeface="Book Antiqua" pitchFamily="18" charset="0"/>
              </a:rPr>
              <a:t>Буквальний переклад </a:t>
            </a:r>
            <a:r>
              <a:rPr lang="uk-UA" sz="2400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sz="2400" b="1">
                <a:solidFill>
                  <a:prstClr val="black"/>
                </a:solidFill>
                <a:latin typeface="Book Antiqua" pitchFamily="18" charset="0"/>
              </a:rPr>
              <a:t> «майстерність співу й танцю». 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857500" y="2286000"/>
            <a:ext cx="5000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Походження мистецтва Кабукі пов’язують </a:t>
            </a:r>
            <a:br>
              <a:rPr lang="uk-UA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з іменем жриці синтоїстського храму </a:t>
            </a:r>
            <a:br>
              <a:rPr lang="uk-UA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в Ідзумо танцівниці Окуні, яка славилася виконанням релігійних танців. </a:t>
            </a:r>
            <a:endParaRPr lang="ru-RU" b="1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785813" y="4857750"/>
            <a:ext cx="7929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«Ка» </a:t>
            </a:r>
            <a:r>
              <a:rPr lang="ru-RU" sz="2000" b="1">
                <a:solidFill>
                  <a:prstClr val="black"/>
                </a:solidFill>
                <a:latin typeface="Book Antiqua" pitchFamily="18" charset="0"/>
              </a:rPr>
              <a:t>歌</a:t>
            </a:r>
            <a:r>
              <a:rPr lang="uk-UA" sz="20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(пісня), «бу»</a:t>
            </a:r>
            <a:r>
              <a:rPr lang="ru-RU" sz="2000" b="1">
                <a:solidFill>
                  <a:prstClr val="black"/>
                </a:solidFill>
                <a:latin typeface="Book Antiqua" pitchFamily="18" charset="0"/>
              </a:rPr>
              <a:t> 舞</a:t>
            </a:r>
            <a:r>
              <a:rPr lang="uk-UA" sz="20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(японський традиційний танець) </a:t>
            </a:r>
            <a:br>
              <a:rPr lang="uk-UA" sz="20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uk-UA" sz="20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і «кі»</a:t>
            </a:r>
            <a:r>
              <a:rPr lang="ru-RU" sz="2000" b="1">
                <a:solidFill>
                  <a:prstClr val="black"/>
                </a:solidFill>
                <a:latin typeface="Book Antiqua" pitchFamily="18" charset="0"/>
              </a:rPr>
              <a:t> 伎</a:t>
            </a:r>
            <a:r>
              <a:rPr lang="uk-UA" sz="20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(техніка, акторська майстерність). Таким чином, буквальний переклад – «майстерність співу й танцю». </a:t>
            </a:r>
            <a:endParaRPr lang="uk-UA" sz="3200" b="1">
              <a:solidFill>
                <a:prstClr val="black"/>
              </a:solidFill>
              <a:latin typeface="Book Antiqua" pitchFamily="18" charset="0"/>
            </a:endParaRPr>
          </a:p>
        </p:txBody>
      </p:sp>
      <p:grpSp>
        <p:nvGrpSpPr>
          <p:cNvPr id="10245" name="Группа 10"/>
          <p:cNvGrpSpPr>
            <a:grpSpLocks/>
          </p:cNvGrpSpPr>
          <p:nvPr/>
        </p:nvGrpSpPr>
        <p:grpSpPr bwMode="auto">
          <a:xfrm>
            <a:off x="7858125" y="357188"/>
            <a:ext cx="1071563" cy="3446462"/>
            <a:chOff x="7858148" y="357166"/>
            <a:chExt cx="1071538" cy="344681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58148" y="357166"/>
              <a:ext cx="928666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歌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858148" y="1357393"/>
              <a:ext cx="1000102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舞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58148" y="2357620"/>
              <a:ext cx="1071538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伎</a:t>
              </a:r>
            </a:p>
          </p:txBody>
        </p:sp>
      </p:grpSp>
      <p:pic>
        <p:nvPicPr>
          <p:cNvPr id="2" name="Picture 2" descr="Картинка 46 из 264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642918"/>
            <a:ext cx="2929315" cy="4214842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1575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hosted by Photobucket.com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715000" y="142875"/>
            <a:ext cx="30416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285750" y="142875"/>
            <a:ext cx="55721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1.  Служить для виникнення персонажа (головного героя, демона, бога і т. д.).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2.  Hanamichi, «квіткова доріжка»   </a:t>
            </a:r>
            <a:r>
              <a:rPr lang="uk-UA" sz="1400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   продовження сцени (виходить у залу для глядачів).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3.  Geza  </a:t>
            </a:r>
            <a:r>
              <a:rPr lang="uk-UA" sz="1400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   місце музикантів (зазвичай за прозорою ширмою).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4.  Oh-Zeri  </a:t>
            </a:r>
            <a:r>
              <a:rPr lang="uk-UA" sz="1400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  велика сцена (варіюється від театру до театру, може бути, а може й не бути). 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5.  Mawari-Butai  </a:t>
            </a:r>
            <a:r>
              <a:rPr lang="uk-UA" sz="1400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   обертова сцена. 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6.  Seri  </a:t>
            </a:r>
            <a:r>
              <a:rPr lang="uk-UA" sz="1400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  піднімальний маленький майданчик.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7.  Балкон для співаків.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endParaRPr lang="ru-RU" sz="1400" b="1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3" name="Picture 2" descr="Image hosted by Photobucket.com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 b="10372"/>
          <a:stretch>
            <a:fillRect/>
          </a:stretch>
        </p:blipFill>
        <p:spPr bwMode="auto">
          <a:xfrm>
            <a:off x="1428750" y="2357438"/>
            <a:ext cx="4989513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142875" y="5214938"/>
            <a:ext cx="9001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629525" algn="l"/>
                <a:tab pos="8158163" algn="l"/>
                <a:tab pos="8258175" algn="l"/>
                <a:tab pos="8429625" algn="l"/>
              </a:tabLst>
            </a:pP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8.  Це місце називається Yuka  </a:t>
            </a:r>
            <a:r>
              <a:rPr lang="uk-UA" sz="1400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  там сидить той,  хто стежить за п</a:t>
            </a:r>
            <a:r>
              <a:rPr lang="uk-UA" sz="1400" b="1">
                <a:solidFill>
                  <a:prstClr val="black"/>
                </a:solidFill>
                <a:cs typeface="Calibri" pitchFamily="34" charset="0"/>
              </a:rPr>
              <a:t>ʼ</a:t>
            </a: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єсою, із сямісеном у руках 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і в потрібні моменти грає.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9.  Kari-Hanamichi  </a:t>
            </a:r>
            <a:r>
              <a:rPr lang="uk-UA" sz="1400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  ще одна додаткова сцена, що виходить у залу для глядачів. Раніше її використовували постійно, але зараз її встановлюють у міру потреби, тому що це дуже зменшує кількість глядацьких місць. 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10.  Завіса, що закривається.</a:t>
            </a:r>
            <a:br>
              <a:rPr lang="uk-UA" sz="14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 b="1">
                <a:solidFill>
                  <a:prstClr val="black"/>
                </a:solidFill>
                <a:latin typeface="Book Antiqua" pitchFamily="18" charset="0"/>
              </a:rPr>
              <a:t>11.  Глядацькі ложа.</a:t>
            </a:r>
            <a:endParaRPr lang="ru-RU" sz="1400" b="1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00.middlebury.edu/ID085A/gallery/Edo/kabuki-ukie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28625" y="1571625"/>
            <a:ext cx="7215188" cy="493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7143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prstClr val="black"/>
                </a:solidFill>
                <a:latin typeface="Book Antiqua" pitchFamily="18" charset="0"/>
              </a:rPr>
              <a:t>Споконвічно п’єси Кабукі проходили на вулиці, на сцені, відкритій із трьох боків, але поступово дійство перенеслося в приміщення. Воно мало приблизно такий вигляд:</a:t>
            </a:r>
            <a:endParaRPr lang="ru-RU" sz="2000" b="1">
              <a:solidFill>
                <a:prstClr val="black"/>
              </a:solidFill>
              <a:latin typeface="Book Antiqua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prstClr val="black"/>
              </a:solidFill>
              <a:latin typeface="Book Antiqua" pitchFamily="18" charset="0"/>
            </a:endParaRPr>
          </a:p>
        </p:txBody>
      </p:sp>
      <p:grpSp>
        <p:nvGrpSpPr>
          <p:cNvPr id="12292" name="Группа 8"/>
          <p:cNvGrpSpPr>
            <a:grpSpLocks/>
          </p:cNvGrpSpPr>
          <p:nvPr/>
        </p:nvGrpSpPr>
        <p:grpSpPr bwMode="auto">
          <a:xfrm>
            <a:off x="7858125" y="357188"/>
            <a:ext cx="1071563" cy="3446462"/>
            <a:chOff x="7858148" y="357166"/>
            <a:chExt cx="1071538" cy="344681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58148" y="357166"/>
              <a:ext cx="928666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歌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58148" y="1357393"/>
              <a:ext cx="1000102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舞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58148" y="2357620"/>
              <a:ext cx="1071538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98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arrellpeck.com/travel/2002-3-japan/images/16-29-kabu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1432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darrellpeck.com/travel/2002-3-japan/images/16-28-kabuk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143250"/>
            <a:ext cx="37623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642938" y="6000750"/>
            <a:ext cx="3500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prstClr val="black"/>
                </a:solidFill>
                <a:latin typeface="Book Antiqua" pitchFamily="18" charset="0"/>
              </a:rPr>
              <a:t>Будівля театру Кабукі (Kabukiya) </a:t>
            </a:r>
            <a:br>
              <a:rPr lang="uk-UA" sz="1400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1400">
                <a:solidFill>
                  <a:prstClr val="black"/>
                </a:solidFill>
                <a:latin typeface="Book Antiqua" pitchFamily="18" charset="0"/>
              </a:rPr>
              <a:t>у Токіо </a:t>
            </a:r>
            <a:r>
              <a:rPr lang="ru-RU" sz="1400">
                <a:solidFill>
                  <a:prstClr val="black"/>
                </a:solidFill>
                <a:latin typeface="Book Antiqua" pitchFamily="18" charset="0"/>
              </a:rPr>
              <a:t/>
            </a:r>
            <a:br>
              <a:rPr lang="ru-RU" sz="1400">
                <a:solidFill>
                  <a:prstClr val="black"/>
                </a:solidFill>
                <a:latin typeface="Book Antiqua" pitchFamily="18" charset="0"/>
              </a:rPr>
            </a:br>
            <a:endParaRPr lang="ru-RU" sz="140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13317" name="Picture 2" descr="http://www.darrellpeck.com/travel/2002-3-japan/images/16-32-kabukiya-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285875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642938" y="2071688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prstClr val="black"/>
                </a:solidFill>
                <a:latin typeface="Book Antiqua" pitchFamily="18" charset="0"/>
              </a:rPr>
              <a:t>Зараз усередині він має такий вигляд:</a:t>
            </a:r>
            <a:endParaRPr lang="ru-RU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5929313" y="6072188"/>
            <a:ext cx="235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prstClr val="black"/>
                </a:solidFill>
                <a:latin typeface="Book Antiqua" pitchFamily="18" charset="0"/>
              </a:rPr>
              <a:t>Іде вистава</a:t>
            </a:r>
            <a:endParaRPr lang="ru-RU" sz="140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3320" name="Прямоугольник 7"/>
          <p:cNvSpPr>
            <a:spLocks noChangeArrowheads="1"/>
          </p:cNvSpPr>
          <p:nvPr/>
        </p:nvSpPr>
        <p:spPr bwMode="auto">
          <a:xfrm>
            <a:off x="357188" y="285750"/>
            <a:ext cx="7072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prstClr val="black"/>
                </a:solidFill>
                <a:latin typeface="Book Antiqua" pitchFamily="18" charset="0"/>
              </a:rPr>
              <a:t>У цьому театрі немає стільців, глядачі сидять на дзабутонах (пласкі подушки для сидіння)</a:t>
            </a:r>
            <a:endParaRPr lang="ru-RU" sz="2400" b="1">
              <a:solidFill>
                <a:prstClr val="black"/>
              </a:solidFill>
              <a:latin typeface="Book Antiqua" pitchFamily="18" charset="0"/>
            </a:endParaRPr>
          </a:p>
        </p:txBody>
      </p:sp>
      <p:grpSp>
        <p:nvGrpSpPr>
          <p:cNvPr id="13321" name="Группа 13"/>
          <p:cNvGrpSpPr>
            <a:grpSpLocks/>
          </p:cNvGrpSpPr>
          <p:nvPr/>
        </p:nvGrpSpPr>
        <p:grpSpPr bwMode="auto">
          <a:xfrm>
            <a:off x="7858125" y="0"/>
            <a:ext cx="1071563" cy="3446463"/>
            <a:chOff x="7858148" y="357166"/>
            <a:chExt cx="1071538" cy="344681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858148" y="357166"/>
              <a:ext cx="928666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歌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58148" y="1357393"/>
              <a:ext cx="1000102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舞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58148" y="2357620"/>
              <a:ext cx="1071538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929188" y="3811588"/>
            <a:ext cx="3714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Голова мертвого ворога обов’язково має впасти на землю, </a:t>
            </a:r>
            <a:br>
              <a:rPr lang="ru-RU" sz="1600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і кожну агонію у сценічній дії затримують, щоб почути стогін фізичного болю. Особливе враження справляє сценічне «харакірі», що посідає у виставі чи не головне місце. Без нього не обходиться майже жодна «історична драма» театру Кабукі.</a:t>
            </a:r>
            <a:endParaRPr lang="ru-RU" sz="2400" b="1">
              <a:solidFill>
                <a:prstClr val="black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4339" name="Группа 9"/>
          <p:cNvGrpSpPr>
            <a:grpSpLocks/>
          </p:cNvGrpSpPr>
          <p:nvPr/>
        </p:nvGrpSpPr>
        <p:grpSpPr bwMode="auto">
          <a:xfrm>
            <a:off x="7858125" y="357188"/>
            <a:ext cx="1071563" cy="3446462"/>
            <a:chOff x="7858148" y="357166"/>
            <a:chExt cx="1071538" cy="344681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858148" y="357166"/>
              <a:ext cx="928666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歌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58148" y="1357393"/>
              <a:ext cx="1000102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舞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858148" y="2357620"/>
              <a:ext cx="1071538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伎</a:t>
              </a:r>
            </a:p>
          </p:txBody>
        </p:sp>
      </p:grpSp>
      <p:sp>
        <p:nvSpPr>
          <p:cNvPr id="14340" name="Прямоугольник 13"/>
          <p:cNvSpPr>
            <a:spLocks noChangeArrowheads="1"/>
          </p:cNvSpPr>
          <p:nvPr/>
        </p:nvSpPr>
        <p:spPr bwMode="auto">
          <a:xfrm>
            <a:off x="500063" y="285750"/>
            <a:ext cx="671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Грі акторів театру Кабукі притаманний цілковитий реалізм. Душевний біль, муки й смерть граються так майстерно, що створюється повна ілюзія реальності.</a:t>
            </a:r>
            <a:endParaRPr lang="ru-RU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Прямоугольник 14"/>
          <p:cNvSpPr>
            <a:spLocks noChangeArrowheads="1"/>
          </p:cNvSpPr>
          <p:nvPr/>
        </p:nvSpPr>
        <p:spPr bwMode="auto">
          <a:xfrm>
            <a:off x="2928938" y="1357313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Актор театру Кабукі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прекрасний акробат, блискучий фехтувальник, напрочуд динамічний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то миттєво червоніє, то падає у знемозі, то спритно метушиться і раптом падає </a:t>
            </a:r>
            <a:br>
              <a:rPr lang="ru-RU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в жахливих корчах. </a:t>
            </a:r>
            <a:endParaRPr lang="ru-RU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2" name="Picture 2" descr="Картинка 252 из 264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86125"/>
            <a:ext cx="42148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http://cirkul.info/files/issues/161/da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71625"/>
            <a:ext cx="17859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4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786063" y="428625"/>
            <a:ext cx="5072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На відміну від Но, у Кабукі не використовують маски  </a:t>
            </a:r>
            <a:r>
              <a:rPr lang="uk-UA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  замість них на обличчя наносять яскравий грим, що підкреслює риси обличчя актора або створює «маски» надприродних істот чи тварин. Комбінація яскравого гриму </a:t>
            </a:r>
            <a:br>
              <a:rPr lang="uk-UA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й пишного вбрання робить виставу неймовірно видовищною і яскравою. </a:t>
            </a:r>
            <a:endParaRPr lang="ru-RU" b="1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26626" name="Picture 2" descr="http://cirkul.info/files/issues/161/kabuki_ma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714875"/>
            <a:ext cx="257175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364" name="Группа 8"/>
          <p:cNvGrpSpPr>
            <a:grpSpLocks/>
          </p:cNvGrpSpPr>
          <p:nvPr/>
        </p:nvGrpSpPr>
        <p:grpSpPr bwMode="auto">
          <a:xfrm>
            <a:off x="7858125" y="357188"/>
            <a:ext cx="1071563" cy="3446462"/>
            <a:chOff x="7858148" y="357166"/>
            <a:chExt cx="1071538" cy="344681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58148" y="357166"/>
              <a:ext cx="928666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858148" y="1357393"/>
              <a:ext cx="1000102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舞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58148" y="2357620"/>
              <a:ext cx="1071538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伎</a:t>
              </a:r>
            </a:p>
          </p:txBody>
        </p:sp>
      </p:grpSp>
      <p:pic>
        <p:nvPicPr>
          <p:cNvPr id="5122" name="Picture 2" descr="http://im3-tub.yandex.net/i?id=81464179-08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3214688"/>
            <a:ext cx="2428875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4" descr="Картинка 30 из 264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000375"/>
            <a:ext cx="19288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Картинка 36 из 264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 l="21795" r="16454"/>
          <a:stretch>
            <a:fillRect/>
          </a:stretch>
        </p:blipFill>
        <p:spPr bwMode="auto">
          <a:xfrm>
            <a:off x="6858000" y="4286250"/>
            <a:ext cx="2035175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Картинка 71 из 264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3" y="4643438"/>
            <a:ext cx="1814512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10" descr="Картинка 123 из 264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"/>
          <a:stretch>
            <a:fillRect/>
          </a:stretch>
        </p:blipFill>
        <p:spPr bwMode="auto">
          <a:xfrm>
            <a:off x="428625" y="285750"/>
            <a:ext cx="19288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34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8"/>
          <p:cNvGrpSpPr>
            <a:grpSpLocks/>
          </p:cNvGrpSpPr>
          <p:nvPr/>
        </p:nvGrpSpPr>
        <p:grpSpPr bwMode="auto">
          <a:xfrm>
            <a:off x="7858125" y="357188"/>
            <a:ext cx="1071563" cy="3446462"/>
            <a:chOff x="7858148" y="357166"/>
            <a:chExt cx="1071538" cy="344681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58148" y="357166"/>
              <a:ext cx="928666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858148" y="1357393"/>
              <a:ext cx="1000102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舞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58148" y="2357620"/>
              <a:ext cx="1071538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伎</a:t>
              </a:r>
            </a:p>
          </p:txBody>
        </p:sp>
      </p:grpSp>
      <p:sp>
        <p:nvSpPr>
          <p:cNvPr id="16387" name="Прямоугольник 8"/>
          <p:cNvSpPr>
            <a:spLocks noChangeArrowheads="1"/>
          </p:cNvSpPr>
          <p:nvPr/>
        </p:nvSpPr>
        <p:spPr bwMode="auto">
          <a:xfrm>
            <a:off x="3214688" y="500063"/>
            <a:ext cx="45720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У Кабукі декорації часто міняють прямо в процесі вистави, не перериваючи гру акторів. Додатковий ефект приносять обертові сцени, механічні люки й інші технічні пристосування, що з’явилися ще </a:t>
            </a:r>
            <a:br>
              <a:rPr lang="uk-UA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у XVIII столітті. Незвичайно також те, що актори Кабукі з’являються на сцені прямо із залу глядачів, піднімаючись спеціальною авансценою. Відігравши роль, актор залишає сцену так само  </a:t>
            </a:r>
            <a:r>
              <a:rPr lang="uk-UA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  ідучи в залу для глядачів. </a:t>
            </a:r>
            <a:endParaRPr lang="ru-RU">
              <a:solidFill>
                <a:prstClr val="black"/>
              </a:solidFill>
            </a:endParaRPr>
          </a:p>
        </p:txBody>
      </p:sp>
      <p:pic>
        <p:nvPicPr>
          <p:cNvPr id="16388" name="Picture 2" descr="Картинка 47 из 264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25542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Картинка 67 из 264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357688"/>
            <a:ext cx="26431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Картинка 131 из 264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" b="11"/>
          <a:stretch>
            <a:fillRect/>
          </a:stretch>
        </p:blipFill>
        <p:spPr bwMode="auto">
          <a:xfrm>
            <a:off x="357188" y="4357688"/>
            <a:ext cx="25717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Картинка 2 из 2446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357688"/>
            <a:ext cx="257175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0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ёроку Оками в спектакле Сэки на О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1431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57188" y="3500438"/>
            <a:ext cx="2357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Book Antiqua" pitchFamily="18" charset="0"/>
              </a:rPr>
              <a:t>Сьороку Окамі </a:t>
            </a:r>
            <a:br>
              <a:rPr lang="ru-RU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>
                <a:solidFill>
                  <a:prstClr val="black"/>
                </a:solidFill>
                <a:latin typeface="Book Antiqua" pitchFamily="18" charset="0"/>
              </a:rPr>
              <a:t>у виставі «Секі на Огі»</a:t>
            </a:r>
          </a:p>
        </p:txBody>
      </p:sp>
      <p:pic>
        <p:nvPicPr>
          <p:cNvPr id="17412" name="Picture 4" descr="Грим - кумадо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21431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6215063" y="3714750"/>
            <a:ext cx="182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Book Antiqua" pitchFamily="18" charset="0"/>
              </a:rPr>
              <a:t>Грим-кумадорі</a:t>
            </a:r>
          </a:p>
        </p:txBody>
      </p:sp>
      <p:pic>
        <p:nvPicPr>
          <p:cNvPr id="17414" name="Picture 8" descr="Утаэмон Накамура в спектакле Сэки на О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571875"/>
            <a:ext cx="20986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8"/>
          <p:cNvSpPr>
            <a:spLocks noChangeArrowheads="1"/>
          </p:cNvSpPr>
          <p:nvPr/>
        </p:nvSpPr>
        <p:spPr bwMode="auto">
          <a:xfrm>
            <a:off x="785813" y="5572125"/>
            <a:ext cx="214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Book Antiqua" pitchFamily="18" charset="0"/>
              </a:rPr>
              <a:t>Утаемон-Накамура </a:t>
            </a:r>
            <a:br>
              <a:rPr lang="ru-RU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>
                <a:solidFill>
                  <a:prstClr val="black"/>
                </a:solidFill>
                <a:latin typeface="Book Antiqua" pitchFamily="18" charset="0"/>
              </a:rPr>
              <a:t>у виставі «Секі на Огі»</a:t>
            </a:r>
          </a:p>
        </p:txBody>
      </p:sp>
      <p:grpSp>
        <p:nvGrpSpPr>
          <p:cNvPr id="17416" name="Группа 12"/>
          <p:cNvGrpSpPr>
            <a:grpSpLocks/>
          </p:cNvGrpSpPr>
          <p:nvPr/>
        </p:nvGrpSpPr>
        <p:grpSpPr bwMode="auto">
          <a:xfrm>
            <a:off x="7858125" y="357188"/>
            <a:ext cx="1071563" cy="3446462"/>
            <a:chOff x="7858148" y="357166"/>
            <a:chExt cx="1071538" cy="344681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858148" y="357166"/>
              <a:ext cx="928666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歌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58148" y="1357393"/>
              <a:ext cx="1000102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舞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58148" y="2357620"/>
              <a:ext cx="1071538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伎</a:t>
              </a:r>
            </a:p>
          </p:txBody>
        </p:sp>
      </p:grpSp>
      <p:pic>
        <p:nvPicPr>
          <p:cNvPr id="17417" name="Picture 2" descr="http://about-japan.narod.ru/a/theatre/theatrefiles/kabuki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57375"/>
            <a:ext cx="1952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" descr="Картинка 88 из 264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214813"/>
            <a:ext cx="34036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8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http://img-fotki.yandex.ru/get/32/lenabramova.0/0_186ec_b77b645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32146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 descr="http://pds.exblog.jp/pds/1/200701/26/18/d0087118_21553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14313"/>
            <a:ext cx="24066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500" y="5643563"/>
            <a:ext cx="7929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Найвідоміше амплуа 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/>
              </a:rPr>
              <a:t>̶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  це </a:t>
            </a:r>
            <a:r>
              <a:rPr lang="uk-UA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оннагата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 або </a:t>
            </a:r>
            <a:r>
              <a:rPr lang="uk-UA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оямя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, жіночі ролі, які виконують чоловіки. 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8437" name="Группа 8"/>
          <p:cNvGrpSpPr>
            <a:grpSpLocks/>
          </p:cNvGrpSpPr>
          <p:nvPr/>
        </p:nvGrpSpPr>
        <p:grpSpPr bwMode="auto">
          <a:xfrm>
            <a:off x="7858125" y="357188"/>
            <a:ext cx="1071563" cy="3446462"/>
            <a:chOff x="7858148" y="357166"/>
            <a:chExt cx="1071538" cy="344681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58148" y="357166"/>
              <a:ext cx="928666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858148" y="1357393"/>
              <a:ext cx="1000102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舞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58148" y="2357620"/>
              <a:ext cx="1071538" cy="1446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伎</a:t>
              </a:r>
            </a:p>
          </p:txBody>
        </p:sp>
      </p:grpSp>
      <p:pic>
        <p:nvPicPr>
          <p:cNvPr id="18438" name="Picture 2" descr="Картинка 104 из 264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4"/>
          <a:stretch>
            <a:fillRect/>
          </a:stretch>
        </p:blipFill>
        <p:spPr bwMode="auto">
          <a:xfrm>
            <a:off x="4214813" y="2000250"/>
            <a:ext cx="20351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1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1"/>
          <p:cNvGrpSpPr>
            <a:grpSpLocks/>
          </p:cNvGrpSpPr>
          <p:nvPr/>
        </p:nvGrpSpPr>
        <p:grpSpPr bwMode="auto">
          <a:xfrm>
            <a:off x="7786688" y="142875"/>
            <a:ext cx="714375" cy="3571875"/>
            <a:chOff x="7858148" y="357166"/>
            <a:chExt cx="1071538" cy="344681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858148" y="357166"/>
              <a:ext cx="928666" cy="14461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58148" y="1357509"/>
              <a:ext cx="1000102" cy="14461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舞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58148" y="2357850"/>
              <a:ext cx="1071538" cy="14461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8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伎</a:t>
              </a:r>
            </a:p>
          </p:txBody>
        </p:sp>
      </p:grpSp>
      <p:pic>
        <p:nvPicPr>
          <p:cNvPr id="19459" name="Picture 4" descr="Картинка 292 из 26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85750"/>
            <a:ext cx="16351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Картинка 293 из 264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"/>
            <a:ext cx="12874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Картинка 294 из 264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85750"/>
            <a:ext cx="1292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Картинка 296 из 264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28797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 descr="Картинка 298 из 264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121443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6" descr="Картинка 299 из 2643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121443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8" descr="Картинка 300 из 2643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2667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0" descr="Картинка 301 из 2643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-102"/>
          <a:stretch>
            <a:fillRect/>
          </a:stretch>
        </p:blipFill>
        <p:spPr bwMode="auto">
          <a:xfrm>
            <a:off x="3214688" y="2357438"/>
            <a:ext cx="4857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83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lga-asia.ucoz.ru/Japan/No/n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786188"/>
            <a:ext cx="3786188" cy="274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ЯПОНСЬКИЙ ТЕАТР </a:t>
            </a:r>
            <a:r>
              <a:rPr lang="uk-UA" sz="4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Но</a:t>
            </a:r>
            <a:r>
              <a:rPr lang="uk-UA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: МИСТЕЦТВО НЕБА, ВТІЛЕНЕ НА ЗЕМЛІ. </a:t>
            </a:r>
            <a:endParaRPr lang="ru-RU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5000625" y="1285875"/>
            <a:ext cx="364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prstClr val="black"/>
                </a:solidFill>
                <a:latin typeface="Book Antiqua" pitchFamily="18" charset="0"/>
              </a:rPr>
              <a:t>Це перша форма традиційного театрального мистецтва Японії.</a:t>
            </a:r>
            <a:endParaRPr lang="ru-RU" sz="2000" b="1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571750"/>
            <a:ext cx="82867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основі стародавніх традицій зусиллями двох видатних театральних діячів Японії того часу, 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Каньамі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й 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Дзеамі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(батько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 син), був створений театр 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4071938"/>
            <a:ext cx="428625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Основні джерела тематики п’єс </a:t>
            </a:r>
            <a:r>
              <a:rPr lang="uk-UA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</a:t>
            </a:r>
            <a:r>
              <a:rPr lang="uk-UA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японські легенди, прадавні казки, відомі історичні події, твори класичної японської літератури, епізоди з життя знаменитих поетес і поетів, китайські легенди.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а 17 из 24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5076825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5572125" y="785813"/>
            <a:ext cx="28575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Вистави Но відбуваються на квадратних сценах. Світле поліроване дерево сцени створює враження простоти, чистоти, строгості. Над сценою, на чотирьох стовпах, піднімається дах.</a:t>
            </a:r>
            <a:endParaRPr lang="ru-RU" b="1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285750" y="4143375"/>
            <a:ext cx="8286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Сцена відкрита з трьох боків, четвертий бік – стіна-задник, на золотому тлі якого зображена зелена розлога стилізована сосна (символ довголіття й доброзичливе привітання глядачам).</a:t>
            </a:r>
            <a:endParaRPr lang="uk-UA" sz="2800" b="1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214313" y="5143500"/>
            <a:ext cx="5143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i="1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Декорації на сцені не використовуються. Для того щоб глядачі знали, де відбувається дія, до тексту п’єси включаються слова, що описують обстановку.</a:t>
            </a:r>
            <a:endParaRPr lang="uk-UA" sz="2800" b="1" i="1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500" y="2000250"/>
            <a:ext cx="207168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000" b="1" dirty="0">
                <a:ln w="1905"/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Задник постійний, не міняється, хоч би яка </a:t>
            </a:r>
            <a:r>
              <a:rPr lang="uk-UA" sz="2000" b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</a:t>
            </a:r>
            <a:r>
              <a:rPr lang="uk-UA" sz="2000" b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ʼ</a:t>
            </a:r>
            <a:r>
              <a:rPr lang="uk-UA" sz="2000" b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єса</a:t>
            </a:r>
            <a:r>
              <a:rPr lang="uk-UA" sz="2000" b="1" dirty="0">
                <a:ln w="1905"/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виконувалася. </a:t>
            </a:r>
            <a:endParaRPr lang="ru-RU" sz="2000" b="1" dirty="0">
              <a:ln w="1905"/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714375" y="4000500"/>
            <a:ext cx="7286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Оркестр у театрі Но складається з 4-х музикантів, які розташовуються вздовж задника. Разом з оркестром біля задньої стіни ліворуч  сидить </a:t>
            </a:r>
            <a:r>
              <a:rPr lang="uk-UA" sz="2400" b="1">
                <a:solidFill>
                  <a:prstClr val="black"/>
                </a:solidFill>
                <a:latin typeface="Book Antiqua" pitchFamily="18" charset="0"/>
              </a:rPr>
              <a:t>кокен</a:t>
            </a:r>
            <a:r>
              <a:rPr lang="en-US" sz="2400" b="1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b="1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людина, що допомагає акторам на сцені. Він умовно вважається невидимим і може під час дії поправити акторові костюм, перуку або маску, подати щось із реквізиту. </a:t>
            </a:r>
            <a:endParaRPr lang="ru-RU" b="1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4100" name="Picture 2" descr="Картинка 26 из 424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143000"/>
            <a:ext cx="4692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214813" y="1285875"/>
            <a:ext cx="43576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uk-UA" sz="24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сіте</a:t>
            </a:r>
            <a:r>
              <a:rPr lang="en-US" sz="24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головна дійова особа; </a:t>
            </a:r>
            <a:endParaRPr lang="ru-RU" sz="1000" b="1">
              <a:solidFill>
                <a:prstClr val="black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uk-UA" sz="24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вакі</a:t>
            </a:r>
            <a:r>
              <a:rPr lang="en-US" sz="24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другорядна дійова особа, партнер головної;</a:t>
            </a:r>
            <a:endParaRPr lang="ru-RU" sz="1000" b="1">
              <a:solidFill>
                <a:prstClr val="black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uk-UA" sz="24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кьоган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en-US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комічний персонаж.     </a:t>
            </a:r>
            <a:endParaRPr lang="ru-RU" sz="1000" b="1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785813" y="4500563"/>
            <a:ext cx="4572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Актор у театрі Но має строгу спеціалізацію й  виконує тільки ролі певної групи. Усі актори  </a:t>
            </a:r>
            <a:r>
              <a:rPr lang="uk-UA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 чоловіки (це традиція).</a:t>
            </a:r>
            <a:endParaRPr lang="uk-UA" sz="2800" b="1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5" name="Picture 2" descr="http://teatr-kabyki.com/alb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571900" cy="2857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857500"/>
            <a:ext cx="200025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214290"/>
            <a:ext cx="757242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Ролі в театрі </a:t>
            </a:r>
            <a:r>
              <a:rPr lang="uk-UA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uk-UA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uk-UA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розділені на </a:t>
            </a:r>
            <a:br>
              <a:rPr lang="uk-UA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3 основні групи:</a:t>
            </a:r>
            <a:endParaRPr lang="ru-RU" sz="1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1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7.42. Маски театра н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14813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00063" y="285750"/>
            <a:ext cx="79295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Актори театру Но не застосовують грим та міміку. Головний засіб виразності  </a:t>
            </a:r>
            <a:r>
              <a:rPr lang="uk-UA" b="1">
                <a:solidFill>
                  <a:prstClr val="black"/>
                </a:solidFill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  маски. Навіть коли актор виступає без маски, його обличчя нерухоме й виглядає немов маска. Існує близько 200 різних типів масок Но, які розрізняються за віком, характером, виглядом.</a:t>
            </a:r>
            <a:endParaRPr lang="uk-UA" sz="2800" b="1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6148" name="Picture 12" descr="http://orient-interior.ru/wp-content/uploads/2010/01/Mask-Okina-and-Uba-300x2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714500"/>
            <a:ext cx="2857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http://orient-interior.ru/wp-content/uploads/2010/01/Noh-Mask-Woman-199x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14684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6" descr="http://orient-interior.ru/wp-content/uploads/2010/01/Mask-Kumasaka-300x1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"/>
          <a:stretch>
            <a:fillRect/>
          </a:stretch>
        </p:blipFill>
        <p:spPr bwMode="auto">
          <a:xfrm>
            <a:off x="3214688" y="1857375"/>
            <a:ext cx="16430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2" descr="Традиционные японские искусства: театр Н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929063"/>
            <a:ext cx="15763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4" descr="Японские театры:Театр Н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8" descr="http://orient-interior.ru/wp-content/uploads/2010/01/Noh-Mask-Kobeshimi-199x30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143250"/>
            <a:ext cx="13747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4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еа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714625"/>
            <a:ext cx="23749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0063" y="5286375"/>
            <a:ext cx="835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У театрі Но  надається великого значення натякам </a:t>
            </a:r>
            <a:br>
              <a:rPr lang="uk-UA" sz="24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uk-UA" sz="24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і півтонам. Актор лише намічає контур руху й вираз, даючи волю уяві глядача.</a:t>
            </a:r>
            <a:endParaRPr lang="uk-UA" sz="3600" b="1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7172" name="Picture 2" descr="Картинка 5 из 244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143000"/>
            <a:ext cx="32099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Картинка 19 из 4241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28625"/>
            <a:ext cx="29448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leit.ru/for_content/Noh/Noh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5750"/>
            <a:ext cx="14287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Картинка 9 из 4241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143250"/>
            <a:ext cx="25717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Картинка 8 из 42413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8"/>
          <a:stretch>
            <a:fillRect/>
          </a:stretch>
        </p:blipFill>
        <p:spPr bwMode="auto">
          <a:xfrm>
            <a:off x="714375" y="22145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7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928688" y="500063"/>
            <a:ext cx="7572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prstClr val="black"/>
                </a:solidFill>
                <a:latin typeface="Book Antiqua" pitchFamily="18" charset="0"/>
              </a:rPr>
              <a:t>Головним засобом художнього вираження в театрі Но </a:t>
            </a:r>
            <a:br>
              <a:rPr lang="uk-UA" sz="2000" b="1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2000" b="1">
                <a:solidFill>
                  <a:prstClr val="black"/>
                </a:solidFill>
                <a:latin typeface="Book Antiqua" pitchFamily="18" charset="0"/>
              </a:rPr>
              <a:t>є музика, спів і танець. Текст п’єси частково співається, частково промовляється. Він дуже ускладнений через класичну літературну форму й важко сприймається на слух.</a:t>
            </a:r>
            <a:endParaRPr lang="ru-RU" sz="2000" b="1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857250" y="2571750"/>
            <a:ext cx="77866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Актори Но не змінюють голос залежно від того, який персонаж вони зображують: бога чи демона, чоловіка чи жінку, стару людину чи молоду. Дуже часто молода красуня, роль якої виконує чоловік, співає хрипким чоловічим голосом, і це не псує враження від спектаклю.</a:t>
            </a:r>
            <a:endParaRPr lang="uk-UA" sz="2800" b="1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571500" y="4286250"/>
            <a:ext cx="3857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Словом «танець» (</a:t>
            </a:r>
            <a:r>
              <a:rPr lang="uk-UA" sz="1600" b="1" i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маї</a:t>
            </a:r>
            <a:r>
              <a:rPr lang="uk-UA" sz="16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) у театрі Но називається всякий рух актора на сцені. Танець у театрі Но складається з ряду поз. Зараз </a:t>
            </a:r>
            <a:br>
              <a:rPr lang="uk-UA" sz="16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uk-UA" sz="1600" b="1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у мистецтві Но застосовується більш ніж 200 таких поз. Їх комбінація дозволяє виразити будь-яке почуття або ситуацію.</a:t>
            </a:r>
            <a:endParaRPr lang="uk-UA" sz="2400" b="1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8197" name="Picture 4" descr="http://img-fotki.yandex.ru/get/2/zadnatasha.13/0_d2bd_328e39e4_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618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52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00188" y="2500313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Життя скінчиться, мистецтво </a:t>
            </a:r>
            <a:r>
              <a:rPr lang="uk-UA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Но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 – ніколи.</a:t>
            </a:r>
          </a:p>
          <a:p>
            <a:pPr indent="449263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Слова </a:t>
            </a:r>
            <a:r>
              <a:rPr lang="uk-UA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Дзеамі</a:t>
            </a:r>
            <a:endParaRPr lang="uk-UA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7253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721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Японський 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Японський театр</dc:title>
  <dc:creator>User</dc:creator>
  <cp:lastModifiedBy>User</cp:lastModifiedBy>
  <cp:revision>1</cp:revision>
  <dcterms:created xsi:type="dcterms:W3CDTF">2012-06-03T18:49:28Z</dcterms:created>
  <dcterms:modified xsi:type="dcterms:W3CDTF">2012-06-03T18:50:30Z</dcterms:modified>
</cp:coreProperties>
</file>