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3" r:id="rId9"/>
    <p:sldId id="264" r:id="rId10"/>
    <p:sldId id="266" r:id="rId11"/>
    <p:sldId id="270" r:id="rId12"/>
    <p:sldId id="265" r:id="rId13"/>
    <p:sldId id="271" r:id="rId14"/>
    <p:sldId id="269" r:id="rId15"/>
    <p:sldId id="267" r:id="rId16"/>
    <p:sldId id="268" r:id="rId17"/>
    <p:sldId id="272" r:id="rId18"/>
    <p:sldId id="274" r:id="rId19"/>
    <p:sldId id="273" r:id="rId20"/>
    <p:sldId id="275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8410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8411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98EE10F-5FD4-41F9-B53A-BE6C5449D1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3EF55-D48B-4E4A-BE29-7168002C52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76498-C1D7-4F8E-BE82-D6D515DF1A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A95CE-3BFE-4A0F-93DF-78421EDFD5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F47AB-A0E0-4966-941F-A8DCFEB594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EB1CB-7EE3-45BF-85DB-4DDADC7BDE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0C32B-C714-4241-9ACE-E85142555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A08BB-4BD0-4D36-AABA-4E62DD0B8F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2AE3D-6FBE-4B84-96B6-7C92177539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274BB-5C3B-4D34-94C3-BACBDB5A8D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C1AE6-5DE9-4C02-9F4E-88A024B4A2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717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7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7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7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7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7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7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7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7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8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8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8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8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8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8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8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8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8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8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9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9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9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9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9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9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9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9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9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19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20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20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20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>
                <a:defRPr/>
              </a:pPr>
              <a:endParaRPr lang="ru-RU">
                <a:effectLst>
                  <a:outerShdw blurRad="38100" dist="38100" dir="2700000" algn="tl">
                    <a:srgbClr val="FFFFFF"/>
                  </a:outerShdw>
                </a:effectLst>
              </a:endParaRPr>
            </a:p>
          </p:txBody>
        </p:sp>
        <p:sp>
          <p:nvSpPr>
            <p:cNvPr id="720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0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1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1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1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1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1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1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1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1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1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1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2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2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2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2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2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2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2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2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2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2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3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3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3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3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3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3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3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3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3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3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4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4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4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4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4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4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4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4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4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4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5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5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5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5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5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5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5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5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5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5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6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6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6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6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6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6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6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6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6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6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8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8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8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8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8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8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8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8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8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8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9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9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9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9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9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9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9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9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9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9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0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0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0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0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0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0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0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0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0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0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1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1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1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1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1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1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1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1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1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1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2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2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2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2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2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2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2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2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2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2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3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3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3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3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3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3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3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3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3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3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4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4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4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4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4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4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4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4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4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4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5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5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5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5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5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5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5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5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5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5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6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6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6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6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6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6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6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6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6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6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7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8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8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8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8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8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8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386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fld id="{BC04574B-FBAC-43CC-9D64-A016C77442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387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388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389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390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1844675"/>
            <a:ext cx="8610600" cy="1736725"/>
          </a:xfrm>
        </p:spPr>
        <p:txBody>
          <a:bodyPr/>
          <a:lstStyle/>
          <a:p>
            <a:pPr eaLnBrk="1" hangingPunct="1">
              <a:defRPr/>
            </a:pPr>
            <a:r>
              <a:rPr lang="uk-UA" sz="6000" b="1" smtClean="0"/>
              <a:t>Приказки і прислів'я</a:t>
            </a:r>
            <a:endParaRPr lang="ru-RU" sz="6000" b="1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28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uk-UA" sz="6600" b="1" smtClean="0"/>
              <a:t>Як я розумію приказку чи прислів'я ?</a:t>
            </a:r>
            <a:endParaRPr lang="ru-RU" sz="6600" b="1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mtClean="0"/>
              <a:t>Перевірка домашнього завдання</a:t>
            </a:r>
          </a:p>
          <a:p>
            <a:pPr eaLnBrk="1" hangingPunct="1">
              <a:defRPr/>
            </a:pPr>
            <a:r>
              <a:rPr lang="uk-UA" smtClean="0"/>
              <a:t>Згадайте приказку чи прислів'я, у якій …..</a:t>
            </a:r>
            <a:br>
              <a:rPr lang="uk-UA" smtClean="0"/>
            </a:br>
            <a:endParaRPr lang="uk-UA" smtClean="0"/>
          </a:p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81000"/>
            <a:ext cx="8839200" cy="6019800"/>
          </a:xfrm>
        </p:spPr>
        <p:txBody>
          <a:bodyPr/>
          <a:lstStyle/>
          <a:p>
            <a:pPr eaLnBrk="1" hangingPunct="1"/>
            <a:r>
              <a:rPr lang="uk-UA" sz="3600" b="1" smtClean="0">
                <a:effectLst/>
              </a:rPr>
              <a:t>Говорить гарно       Говорить, як   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sz="3600" b="1" smtClean="0">
                <a:effectLst/>
              </a:rPr>
              <a:t>                                      горохом сипле.</a:t>
            </a:r>
            <a:r>
              <a:rPr lang="uk-UA" sz="3600" smtClean="0">
                <a:effectLst/>
              </a:rPr>
              <a:t>                                    </a:t>
            </a:r>
            <a:endParaRPr lang="ru-RU" sz="3600" smtClean="0">
              <a:effectLst/>
            </a:endParaRPr>
          </a:p>
          <a:p>
            <a:pPr eaLnBrk="1" hangingPunct="1"/>
            <a:r>
              <a:rPr lang="uk-UA" sz="3600" b="1" smtClean="0">
                <a:effectLst/>
              </a:rPr>
              <a:t>Говорить щось        Говорить, як по   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sz="3600" b="1" smtClean="0">
                <a:effectLst/>
              </a:rPr>
              <a:t>   несерйозне              писаному</a:t>
            </a:r>
            <a:endParaRPr lang="ru-RU" sz="3600" b="1" smtClean="0">
              <a:effectLst/>
            </a:endParaRPr>
          </a:p>
          <a:p>
            <a:pPr eaLnBrk="1" hangingPunct="1"/>
            <a:r>
              <a:rPr lang="uk-UA" sz="3600" b="1" smtClean="0">
                <a:effectLst/>
              </a:rPr>
              <a:t>Говорить упевнено Говорить, як   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sz="3600" b="1" smtClean="0">
                <a:effectLst/>
              </a:rPr>
              <a:t>                                       шовком</a:t>
            </a:r>
            <a:r>
              <a:rPr lang="uk-UA" sz="3600" smtClean="0">
                <a:effectLst/>
              </a:rPr>
              <a:t> </a:t>
            </a:r>
            <a:r>
              <a:rPr lang="uk-UA" sz="3600" b="1" smtClean="0">
                <a:effectLst/>
              </a:rPr>
              <a:t>шиє.</a:t>
            </a:r>
          </a:p>
          <a:p>
            <a:pPr eaLnBrk="1" hangingPunct="1"/>
            <a:r>
              <a:rPr lang="uk-UA" sz="3600" b="1" smtClean="0">
                <a:effectLst/>
              </a:rPr>
              <a:t>Говорить швидко   3 пустого в порожнє                   переливає.</a:t>
            </a:r>
            <a:endParaRPr lang="ru-RU" sz="3600" b="1" smtClean="0">
              <a:effectLst/>
            </a:endParaRPr>
          </a:p>
          <a:p>
            <a:pPr eaLnBrk="1" hangingPunct="1"/>
            <a:endParaRPr lang="uk-UA" sz="3600" b="1" smtClean="0"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uk-UA" sz="3600" b="1" smtClean="0">
                <a:effectLst/>
              </a:rPr>
              <a:t>                                     </a:t>
            </a:r>
            <a:endParaRPr lang="ru-RU" sz="3600" b="1" smtClean="0">
              <a:effectLst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686800" cy="4221162"/>
          </a:xfrm>
        </p:spPr>
        <p:txBody>
          <a:bodyPr/>
          <a:lstStyle/>
          <a:p>
            <a:pPr eaLnBrk="1" hangingPunct="1">
              <a:defRPr/>
            </a:pPr>
            <a:r>
              <a:rPr lang="uk-UA" sz="8800" b="1" smtClean="0"/>
              <a:t>Твір за прислів'ям</a:t>
            </a:r>
            <a:r>
              <a:rPr lang="uk-UA" smtClean="0"/>
              <a:t> </a:t>
            </a:r>
            <a:endParaRPr lang="ru-RU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b="1" smtClean="0"/>
              <a:t>ДОБЕРИ ЗАГОЛОВОК..</a:t>
            </a:r>
            <a:endParaRPr lang="ru-RU" b="1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686800" cy="6324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sz="3600" b="1" smtClean="0">
                <a:effectLst/>
              </a:rPr>
              <a:t>             Собака та її тінь</a:t>
            </a:r>
            <a:endParaRPr lang="ru-RU" sz="3600" smtClean="0"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k-UA" sz="3600" b="1" smtClean="0">
                <a:effectLst/>
              </a:rPr>
              <a:t>Собака біг по кладці через річку, тримаючи в зубах м'ясо. Побачив своє відображення у воді, й здалося йому, що там інший собака м'ясо несе, — кинув він своє і шубовснув у воду відбирати чуже.</a:t>
            </a:r>
            <a:endParaRPr lang="ru-RU" sz="3600" b="1" smtClean="0"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k-UA" sz="3600" b="1" smtClean="0">
                <a:effectLst/>
              </a:rPr>
              <a:t>Чужого м'яса зовсім не виявилося, а своє хвилею віднесло далеко по річці. Так собака залишився ні з чим.</a:t>
            </a:r>
            <a:endParaRPr lang="ru-RU" sz="3600" b="1" smtClean="0"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uk-UA" sz="3600" b="1" i="1" smtClean="0">
                <a:effectLst/>
              </a:rPr>
              <a:t>            (За Л. Толстим)</a:t>
            </a:r>
            <a:endParaRPr lang="ru-RU" sz="3600" b="1" i="1" smtClean="0">
              <a:effectLst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81000"/>
            <a:ext cx="8839200" cy="6172200"/>
          </a:xfrm>
        </p:spPr>
        <p:txBody>
          <a:bodyPr/>
          <a:lstStyle/>
          <a:p>
            <a:pPr eaLnBrk="1" hangingPunct="1"/>
            <a:r>
              <a:rPr lang="uk-UA" sz="4000" b="1" smtClean="0">
                <a:effectLst/>
              </a:rPr>
              <a:t>              Мавпа та горох</a:t>
            </a:r>
            <a:endParaRPr lang="ru-RU" sz="4000" b="1" smtClean="0"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uk-UA" sz="4000" smtClean="0">
                <a:effectLst/>
              </a:rPr>
              <a:t>   </a:t>
            </a:r>
            <a:r>
              <a:rPr lang="uk-UA" sz="4000" b="1" smtClean="0">
                <a:effectLst/>
              </a:rPr>
              <a:t>Мавпа несла дві жмені гороху.</a:t>
            </a:r>
            <a:endParaRPr lang="ru-RU" sz="4000" b="1" smtClean="0">
              <a:effectLst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uk-UA" sz="4000" b="1" smtClean="0">
                <a:effectLst/>
              </a:rPr>
              <a:t>Упала одна горошина; мавпа хотіла підняти, а розсипала двадцять. Кинулася збирати і розсипала все. Розсердившись, розкидала весь горох  і побігла далі.</a:t>
            </a:r>
            <a:endParaRPr lang="ru-RU" sz="4000" b="1" smtClean="0">
              <a:effectLst/>
            </a:endParaRPr>
          </a:p>
          <a:p>
            <a:pPr eaLnBrk="1" hangingPunct="1"/>
            <a:r>
              <a:rPr lang="uk-UA" sz="4000" b="1" i="1" smtClean="0">
                <a:effectLst/>
              </a:rPr>
              <a:t>(За Л. Толстим)</a:t>
            </a:r>
          </a:p>
          <a:p>
            <a:pPr eaLnBrk="1" hangingPunct="1"/>
            <a:endParaRPr lang="uk-UA" sz="4000" b="1" i="1" smtClean="0">
              <a:effectLst/>
            </a:endParaRPr>
          </a:p>
          <a:p>
            <a:pPr eaLnBrk="1" hangingPunct="1">
              <a:buFont typeface="Wingdings" pitchFamily="2" charset="2"/>
              <a:buNone/>
            </a:pPr>
            <a:endParaRPr lang="ru-RU" sz="3600" b="1" i="1" smtClean="0">
              <a:effectLst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mtClean="0"/>
              <a:t>Які  прислів'я ви використаєте, щоб охарактеризувати такі ситуації…</a:t>
            </a:r>
          </a:p>
          <a:p>
            <a:pPr eaLnBrk="1" hangingPunct="1">
              <a:defRPr/>
            </a:pPr>
            <a:r>
              <a:rPr lang="uk-UA" smtClean="0"/>
              <a:t>Чи правильно дібране прислів'я?</a:t>
            </a:r>
          </a:p>
          <a:p>
            <a:pPr eaLnBrk="1" hangingPunct="1">
              <a:defRPr/>
            </a:pPr>
            <a:r>
              <a:rPr lang="uk-UA" smtClean="0"/>
              <a:t>Робота з ПАМЯТКОЮ.</a:t>
            </a:r>
          </a:p>
          <a:p>
            <a:pPr eaLnBrk="1" hangingPunct="1">
              <a:defRPr/>
            </a:pPr>
            <a:r>
              <a:rPr lang="uk-UA" smtClean="0"/>
              <a:t>Читання зразків.</a:t>
            </a:r>
          </a:p>
          <a:p>
            <a:pPr eaLnBrk="1" hangingPunct="1">
              <a:defRPr/>
            </a:pPr>
            <a:r>
              <a:rPr lang="uk-UA" smtClean="0"/>
              <a:t>Теми твору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effectLst/>
              </a:rPr>
              <a:t>Обговорення прислів'їв для твору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533900"/>
          </a:xfrm>
        </p:spPr>
        <p:txBody>
          <a:bodyPr/>
          <a:lstStyle/>
          <a:p>
            <a:r>
              <a:rPr lang="uk-UA" sz="2400" dirty="0" smtClean="0">
                <a:effectLst/>
              </a:rPr>
              <a:t>• </a:t>
            </a:r>
            <a:r>
              <a:rPr lang="uk-UA" sz="2400" dirty="0">
                <a:effectLst/>
              </a:rPr>
              <a:t>Дужчий той, хто самого себе перемогти може </a:t>
            </a:r>
            <a:r>
              <a:rPr lang="uk-UA" sz="2400" i="1" dirty="0">
                <a:effectLst/>
              </a:rPr>
              <a:t>(японське при­слів'я).</a:t>
            </a:r>
            <a:endParaRPr lang="ru-RU" sz="2400" dirty="0">
              <a:effectLst/>
            </a:endParaRPr>
          </a:p>
          <a:p>
            <a:r>
              <a:rPr lang="uk-UA" sz="2400" i="1" dirty="0">
                <a:effectLst/>
              </a:rPr>
              <a:t>• </a:t>
            </a:r>
            <a:r>
              <a:rPr lang="uk-UA" sz="2400" dirty="0">
                <a:effectLst/>
              </a:rPr>
              <a:t>Який глек — така й рідина, яка людина — так і чинить вона</a:t>
            </a:r>
            <a:endParaRPr lang="ru-RU" sz="2400" dirty="0">
              <a:effectLst/>
            </a:endParaRPr>
          </a:p>
          <a:p>
            <a:r>
              <a:rPr lang="uk-UA" sz="2400" i="1" dirty="0">
                <a:effectLst/>
              </a:rPr>
              <a:t>(арабське прислів'я). </a:t>
            </a:r>
            <a:endParaRPr lang="ru-RU" sz="2400" dirty="0">
              <a:effectLst/>
            </a:endParaRPr>
          </a:p>
          <a:p>
            <a:r>
              <a:rPr lang="uk-UA" sz="2400" dirty="0">
                <a:effectLst/>
              </a:rPr>
              <a:t> Ремесло — що золотий браслет на руці </a:t>
            </a:r>
            <a:r>
              <a:rPr lang="uk-UA" sz="2400" i="1" dirty="0">
                <a:effectLst/>
              </a:rPr>
              <a:t>(арабське прислів'я).</a:t>
            </a:r>
            <a:endParaRPr lang="ru-RU" sz="2400" dirty="0">
              <a:effectLst/>
            </a:endParaRPr>
          </a:p>
          <a:p>
            <a:r>
              <a:rPr lang="uk-UA" sz="2400" dirty="0">
                <a:effectLst/>
              </a:rPr>
              <a:t>• Глибше ранить лихе слово, аніж гостра шпага </a:t>
            </a:r>
            <a:r>
              <a:rPr lang="uk-UA" sz="2400" i="1" dirty="0">
                <a:effectLst/>
              </a:rPr>
              <a:t>(іспанське).</a:t>
            </a:r>
            <a:endParaRPr lang="ru-RU" sz="2400" dirty="0">
              <a:effectLst/>
            </a:endParaRPr>
          </a:p>
          <a:p>
            <a:r>
              <a:rPr lang="uk-UA" sz="2400" i="1" dirty="0" smtClean="0">
                <a:effectLst/>
              </a:rPr>
              <a:t>• </a:t>
            </a:r>
            <a:r>
              <a:rPr lang="uk-UA" sz="2400" dirty="0">
                <a:effectLst/>
              </a:rPr>
              <a:t>Краще власна хата, ніж чужа палата </a:t>
            </a:r>
            <a:r>
              <a:rPr lang="uk-UA" sz="2400" i="1" dirty="0">
                <a:effectLst/>
              </a:rPr>
              <a:t>(угорське прислів'я).</a:t>
            </a:r>
            <a:endParaRPr lang="ru-RU" sz="2400" dirty="0">
              <a:effectLst/>
            </a:endParaRPr>
          </a:p>
          <a:p>
            <a:r>
              <a:rPr lang="uk-UA" sz="2400" dirty="0">
                <a:effectLst/>
              </a:rPr>
              <a:t>• Не бійся, коли не знаєш, страшно, коли знати не хочеш </a:t>
            </a:r>
            <a:r>
              <a:rPr lang="uk-UA" sz="2400" i="1" dirty="0">
                <a:effectLst/>
              </a:rPr>
              <a:t>(ки­тайське прислів'я).</a:t>
            </a:r>
            <a:endParaRPr lang="ru-RU" sz="2400" dirty="0">
              <a:effectLst/>
            </a:endParaRP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3296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>
                <a:effectLst/>
              </a:rPr>
              <a:t>Пам'ятка для написання твору за прислів'ям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33900"/>
          </a:xfrm>
        </p:spPr>
        <p:txBody>
          <a:bodyPr/>
          <a:lstStyle/>
          <a:p>
            <a:r>
              <a:rPr lang="uk-UA" sz="2400" dirty="0" smtClean="0">
                <a:effectLst/>
              </a:rPr>
              <a:t>1</a:t>
            </a:r>
            <a:r>
              <a:rPr lang="uk-UA" sz="2400" dirty="0">
                <a:effectLst/>
              </a:rPr>
              <a:t>) Оберіть прислів'я, яке вам найбільше сподобалося, зміст якого ви добре розумієте.</a:t>
            </a:r>
            <a:endParaRPr lang="ru-RU" sz="2400" dirty="0">
              <a:effectLst/>
            </a:endParaRPr>
          </a:p>
          <a:p>
            <a:r>
              <a:rPr lang="uk-UA" sz="2400" dirty="0">
                <a:effectLst/>
              </a:rPr>
              <a:t>2) Згадайте ситуацію, у якій можливе використання цього вислову.</a:t>
            </a:r>
            <a:endParaRPr lang="ru-RU" sz="2400" dirty="0">
              <a:effectLst/>
            </a:endParaRPr>
          </a:p>
          <a:p>
            <a:r>
              <a:rPr lang="uk-UA" sz="2400" dirty="0">
                <a:effectLst/>
              </a:rPr>
              <a:t>3) Продумайте вступ (2-3 речення), основну частину, висновки (1-2 речення). Увесь твір має мати обсяг 0,5-0,75 сторінки (2/3).</a:t>
            </a:r>
            <a:endParaRPr lang="ru-RU" sz="2400" dirty="0">
              <a:effectLst/>
            </a:endParaRPr>
          </a:p>
          <a:p>
            <a:r>
              <a:rPr lang="uk-UA" sz="2400" dirty="0">
                <a:effectLst/>
              </a:rPr>
              <a:t>4) Напишіть твір на чернетці, уважно його перевірте, визначте, чи достатньо розкрита тема.</a:t>
            </a:r>
            <a:endParaRPr lang="ru-RU" sz="2400" dirty="0">
              <a:effectLst/>
            </a:endParaRPr>
          </a:p>
          <a:p>
            <a:r>
              <a:rPr lang="uk-UA" sz="2400" dirty="0">
                <a:effectLst/>
              </a:rPr>
              <a:t>5) Охайно перепишіть свою роботу в зошит, дбаючи про пунктуа­ційну та орфографічну грамотність.</a:t>
            </a:r>
            <a:endParaRPr lang="ru-RU" sz="2400" dirty="0">
              <a:effectLst/>
            </a:endParaRPr>
          </a:p>
          <a:p>
            <a:r>
              <a:rPr lang="uk-UA" sz="2400" dirty="0">
                <a:effectLst/>
              </a:rPr>
              <a:t>6) Заголовок твору — це саме прислів'я чи приказка. Вони ж пе­регукуються зі вступом або висновком.</a:t>
            </a:r>
            <a:endParaRPr lang="ru-RU" sz="2400" dirty="0">
              <a:effectLst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034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z="6600" b="1" smtClean="0"/>
              <a:t>Усна народна творчість – це…</a:t>
            </a:r>
            <a:endParaRPr lang="ru-RU" sz="66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>
                <a:effectLst/>
              </a:rPr>
              <a:t>З'ясуйте недоліки наведених висловлювань.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4533900"/>
          </a:xfrm>
        </p:spPr>
        <p:txBody>
          <a:bodyPr/>
          <a:lstStyle/>
          <a:p>
            <a:r>
              <a:rPr lang="uk-UA" sz="2800" dirty="0">
                <a:effectLst/>
              </a:rPr>
              <a:t>Я дуже добре розумію, що необхідно старанно навчатися в шко­лі. В'єтнамці кажуть: «Щоб бути людиною — учись невпинно», араби ж відзначають: «Сідай щоденно на коня, і добрим вершни­ком станеш». Необхідно вчитися читати книги щодня, адже «ро­ботяща людина не показує пальцем на завтрашній день» (угорське прислів'я). Перси в сиву давнину говорили, що «одна мудра книга дорожча за найбільше багатство», а росіяни — «будеш книги чита­ти — будеш усе знати» та «розум без книги — що птах без крил».</a:t>
            </a:r>
            <a:endParaRPr lang="ru-RU" sz="2800" dirty="0">
              <a:effectLst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569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z="6600" b="1" smtClean="0"/>
              <a:t>Я знаю такі жанри УНТ…</a:t>
            </a:r>
            <a:endParaRPr lang="ru-RU" sz="66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z="6600" b="1" smtClean="0"/>
              <a:t>Приказка – це…</a:t>
            </a:r>
            <a:endParaRPr lang="ru-RU" sz="66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uk-UA" sz="6600" b="1" smtClean="0"/>
              <a:t>Прислів'я – це…</a:t>
            </a:r>
            <a:endParaRPr lang="ru-RU" sz="66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pic>
        <p:nvPicPr>
          <p:cNvPr id="8195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2400" y="304800"/>
            <a:ext cx="8839200" cy="6096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pic>
        <p:nvPicPr>
          <p:cNvPr id="9219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685800"/>
            <a:ext cx="9144000" cy="5410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pic>
        <p:nvPicPr>
          <p:cNvPr id="10243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" y="609600"/>
            <a:ext cx="8686800" cy="58293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pic>
        <p:nvPicPr>
          <p:cNvPr id="11267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" y="1066800"/>
            <a:ext cx="8686800" cy="50673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очки">
  <a:themeElements>
    <a:clrScheme name="Точки 4">
      <a:dk1>
        <a:srgbClr val="000000"/>
      </a:dk1>
      <a:lt1>
        <a:srgbClr val="FDEB9D"/>
      </a:lt1>
      <a:dk2>
        <a:srgbClr val="000000"/>
      </a:dk2>
      <a:lt2>
        <a:srgbClr val="E0CE82"/>
      </a:lt2>
      <a:accent1>
        <a:srgbClr val="EAEAEA"/>
      </a:accent1>
      <a:accent2>
        <a:srgbClr val="C2B476"/>
      </a:accent2>
      <a:accent3>
        <a:srgbClr val="FEF3CC"/>
      </a:accent3>
      <a:accent4>
        <a:srgbClr val="000000"/>
      </a:accent4>
      <a:accent5>
        <a:srgbClr val="F3F3F3"/>
      </a:accent5>
      <a:accent6>
        <a:srgbClr val="B0A36A"/>
      </a:accent6>
      <a:hlink>
        <a:srgbClr val="A47900"/>
      </a:hlink>
      <a:folHlink>
        <a:srgbClr val="8C8900"/>
      </a:folHlink>
    </a:clrScheme>
    <a:fontScheme name="Точ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очки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56</TotalTime>
  <Words>530</Words>
  <Application>Microsoft Office PowerPoint</Application>
  <PresentationFormat>Экран (4:3)</PresentationFormat>
  <Paragraphs>49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Точки</vt:lpstr>
      <vt:lpstr>Приказки і прислів'я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Як я розумію приказку чи прислів'я ?</vt:lpstr>
      <vt:lpstr>Презентация PowerPoint</vt:lpstr>
      <vt:lpstr>Презентация PowerPoint</vt:lpstr>
      <vt:lpstr>Твір за прислів'ям </vt:lpstr>
      <vt:lpstr>ДОБЕРИ ЗАГОЛОВОК..</vt:lpstr>
      <vt:lpstr>Презентация PowerPoint</vt:lpstr>
      <vt:lpstr>Презентация PowerPoint</vt:lpstr>
      <vt:lpstr>Презентация PowerPoint</vt:lpstr>
      <vt:lpstr>Обговорення прислів'їв для твору </vt:lpstr>
      <vt:lpstr>Пам'ятка для написання твору за прислів'ям </vt:lpstr>
      <vt:lpstr>З'ясуйте недоліки наведених висловлювань.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Валентина Іванівна</cp:lastModifiedBy>
  <cp:revision>6</cp:revision>
  <cp:lastPrinted>1601-01-01T00:00:00Z</cp:lastPrinted>
  <dcterms:created xsi:type="dcterms:W3CDTF">1601-01-01T00:00:00Z</dcterms:created>
  <dcterms:modified xsi:type="dcterms:W3CDTF">2014-09-10T22:02:23Z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