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8" r:id="rId4"/>
    <p:sldId id="269" r:id="rId5"/>
    <p:sldId id="275" r:id="rId6"/>
    <p:sldId id="270" r:id="rId7"/>
    <p:sldId id="271" r:id="rId8"/>
    <p:sldId id="272" r:id="rId9"/>
    <p:sldId id="273" r:id="rId10"/>
    <p:sldId id="257" r:id="rId11"/>
    <p:sldId id="265" r:id="rId12"/>
    <p:sldId id="274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9665A4-4622-4B19-86B6-2A96683363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14641D3-B4FD-40B5-8260-4CE2005879C0}" type="datetimeFigureOut">
              <a:rPr lang="ru-RU" smtClean="0"/>
              <a:pPr/>
              <a:t>12.07.2011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E%D0%B0%D0%BD%D0%BD_I_%D0%A6%D0%B8%D0%BC%D0%B8%D1%81%D1%85%D0%B8%D0%B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B%D0%B5%D0%B1%D0%B5%D0%B4%D0%B5%D0%B2,_%D0%9A%D0%BB%D0%B0%D0%B2%D0%B4%D0%B8%D0%B9_%D0%92%D0%B0%D1%81%D0%B8%D0%BB%D1%8C%D0%B5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A%D0%B8%D0%BC%D0%BE%D0%B2,_%D0%98%D0%B2%D0%B0%D0%BD_%D0%90%D0%BA%D0%B8%D0%BC%D0%BE%D0%B2%D0%B8%D1%8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4%D0%B0%D0%BB%D1%83%D1%81%D0%B8%D1%8F" TargetMode="External"/><Relationship Id="rId3" Type="http://schemas.openxmlformats.org/officeDocument/2006/relationships/hyperlink" Target="http://ru.wikipedia.org/wiki/%D0%A1%D0%B5%D0%BC%D0%B5%D0%BD%D0%B4%D0%B5%D1%80" TargetMode="External"/><Relationship Id="rId7" Type="http://schemas.openxmlformats.org/officeDocument/2006/relationships/hyperlink" Target="http://ru.wikipedia.org/wiki/%D0%92%D0%B8%D0%B7%D0%B0%D0%BD%D1%82%D0%B8%D1%8F" TargetMode="External"/><Relationship Id="rId2" Type="http://schemas.openxmlformats.org/officeDocument/2006/relationships/hyperlink" Target="http://ru.wikipedia.org/wiki/%D0%A5%D0%B0%D0%B7%D0%B0%D1%80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969" TargetMode="External"/><Relationship Id="rId5" Type="http://schemas.openxmlformats.org/officeDocument/2006/relationships/hyperlink" Target="http://ru.wikipedia.org/wiki/968" TargetMode="External"/><Relationship Id="rId4" Type="http://schemas.openxmlformats.org/officeDocument/2006/relationships/hyperlink" Target="http://ru.wikipedia.org/wiki/%D0%98%D1%82%D0%B8%D0%BB%D1%8C_(%D0%B3%D0%BE%D1%80%D0%BE%D0%B4)" TargetMode="External"/><Relationship Id="rId9" Type="http://schemas.openxmlformats.org/officeDocument/2006/relationships/hyperlink" Target="http://ru.wikipedia.org/wiki/%D0%A0%D1%83%D1%81%D1%8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E%D0%B0%D0%BD%D0%BD_%D0%A1%D0%BA%D0%B8%D0%BB%D0%B8%D1%86%D0%B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7543800" cy="2593975"/>
          </a:xfrm>
        </p:spPr>
        <p:txBody>
          <a:bodyPr/>
          <a:lstStyle/>
          <a:p>
            <a:r>
              <a:rPr lang="uk-UA" sz="7200" b="1" dirty="0" smtClean="0"/>
              <a:t>Київський князь Святослав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572008"/>
            <a:ext cx="6461760" cy="1928834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/>
              <a:t>«</a:t>
            </a:r>
            <a:r>
              <a:rPr lang="ru-RU" b="1" i="1" dirty="0" smtClean="0"/>
              <a:t>Когда Святослав вырос и возмужал, стал он собирать много воинов храбрых, и быстрым был, словно </a:t>
            </a:r>
            <a:r>
              <a:rPr lang="ru-RU" b="1" i="1" dirty="0" err="1" smtClean="0"/>
              <a:t>пардус</a:t>
            </a:r>
            <a:r>
              <a:rPr lang="ru-RU" b="1" i="1" dirty="0" smtClean="0"/>
              <a:t>, и много воевал. В походах же не возил за собою ни возов, ни котлов, не варил мяса, но, тонко нарезав конину, или зверину, или говядину и зажарив на углях, так ел; не имел он шатра, но спал, постилая потник с седлом в головах, — такими же были и все остальные его воины. И посылал в иные земли со словами: „Иду на Вы!“.»</a:t>
            </a:r>
            <a:r>
              <a:rPr lang="ru-RU" b="1" i="1" baseline="30000" dirty="0" smtClean="0"/>
              <a:t>[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Диорама из Музея истории Запорожского казачества "Последний бой Святослава". Автор - Николай Овечкин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иївська Русь\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37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 smtClean="0"/>
              <a:t>Прелюдия ее написания такова: во второй половине X века с 945 по 972 гг. Киевской Русью правил Святослав, единственный наследник великого князя Игоря и дочери варяга Ольги. Он прослыл храбрым и талантливым полководцем, но вскоре после неудачного похода на Византию был убит печенежским ханом Курей у Днепровских порогов. Именно это роковое для Святослава Игоревича и всей его дружины утро запечатлел Николай Овечкин: предводитель печенегов властным движением руки посылает в бой конные загоны своих молодцев. Согласно преданию, Куря приказал изготовить из черепа побежденного князя кубок, окованный золотом-серебром, и пил из него вместе с женой вино, надеясь таким образом перенять силу и мужество  русского полководца. За основу создания диорамы автор взял одноименный роман Семена Скляренко, где рассказывается, что Святослав погиб на острове </a:t>
            </a:r>
            <a:r>
              <a:rPr lang="ru-RU" i="1" dirty="0" err="1" smtClean="0"/>
              <a:t>Хортица</a:t>
            </a:r>
            <a:r>
              <a:rPr lang="ru-RU" i="1" dirty="0" smtClean="0"/>
              <a:t>. На сегодняшний день существует восемь возможных мест его гибели.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иївська Русь\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857232"/>
            <a:ext cx="9137909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Волхв как будто говорит: "Чем же тебе помочь, </a:t>
            </a:r>
            <a:r>
              <a:rPr lang="ru-RU" i="1" dirty="0" err="1" smtClean="0"/>
              <a:t>княже</a:t>
            </a:r>
            <a:r>
              <a:rPr lang="ru-RU" i="1" dirty="0" smtClean="0"/>
              <a:t>?"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Помимо кровавой резни на диораме изображен языческий идол, пронзенный стрелой, и седовласый бородатый волхв. Под ногами бьющихся на смерть воинов разбросаны мечи, седла, копья, щиты... Когда смотришь на эти предметы, в жизни не скажешь, что они поддельные. Интересный момент — для того чтобы показать </a:t>
            </a:r>
            <a:r>
              <a:rPr lang="ru-RU" dirty="0" err="1" smtClean="0"/>
              <a:t>полузатушенный</a:t>
            </a:r>
            <a:r>
              <a:rPr lang="ru-RU" dirty="0" smtClean="0"/>
              <a:t> костер, художник использовал разбитые елочные игрушки красного цвета. Свет направленного прожектора создает впечатление тлеющих огоньков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0081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86182" y="6215082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Неравный бой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0081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Волхв с мечом возле пронзённого стрелой </a:t>
            </a:r>
            <a:r>
              <a:rPr lang="ru-RU" i="1" dirty="0" err="1" smtClean="0"/>
              <a:t>чура</a:t>
            </a:r>
            <a:r>
              <a:rPr lang="ru-RU" i="1" dirty="0" smtClean="0"/>
              <a:t>, возможно защищал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1149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0081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00817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00430" y="60007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Вид на пороги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072098" cy="605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22172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1149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992" y="6072206"/>
            <a:ext cx="21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Супостат хан Куря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Arxiv\Зображення\Київська Русь\800px-Sviatoslav_statue_at_Belgoro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571480"/>
            <a:ext cx="7881992" cy="591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0269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6000768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Князь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Святослав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Игоревич с детства воспитывался как воин.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290"/>
            <a:ext cx="5453082" cy="625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214950"/>
            <a:ext cx="2643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Встреча Святослава с </a:t>
            </a:r>
            <a:r>
              <a:rPr lang="ru-RU" dirty="0" smtClean="0">
                <a:hlinkClick r:id="rId3" tooltip="Иоанн I Цимисхий"/>
              </a:rPr>
              <a:t>Иоанном </a:t>
            </a:r>
            <a:r>
              <a:rPr lang="ru-RU" dirty="0" err="1" smtClean="0">
                <a:hlinkClick r:id="rId3" tooltip="Иоанн I Цимисхий"/>
              </a:rPr>
              <a:t>Цимисхием</a:t>
            </a:r>
            <a:r>
              <a:rPr lang="ru-RU" dirty="0" smtClean="0"/>
              <a:t>. </a:t>
            </a:r>
            <a:r>
              <a:rPr lang="ru-RU" dirty="0" smtClean="0">
                <a:hlinkClick r:id="rId4" tooltip="Лебедев, Клавдий Васильевич"/>
              </a:rPr>
              <a:t>К. Лебедев</a:t>
            </a: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Arxiv\Зображення\Київська Русь\800px-Akimov_17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053452" cy="5929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5934670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Великий князь Святослав, целующий мать и детей своих по возвращении с Дуная в Киев. </a:t>
            </a:r>
            <a:r>
              <a:rPr lang="ru-RU" dirty="0" smtClean="0">
                <a:hlinkClick r:id="rId3" tooltip="Акимов, Иван Акимович"/>
              </a:rPr>
              <a:t>И. А. Акимов</a:t>
            </a:r>
            <a:r>
              <a:rPr lang="ru-RU" dirty="0" smtClean="0"/>
              <a:t>, 1773 г.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r>
              <a:rPr lang="ru-RU" b="1" dirty="0" smtClean="0"/>
              <a:t>Хазарский поход Святослава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6512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Руины </a:t>
            </a:r>
            <a:r>
              <a:rPr lang="ru-RU" dirty="0" err="1" smtClean="0"/>
              <a:t>Саркела</a:t>
            </a:r>
            <a:r>
              <a:rPr lang="ru-RU" dirty="0" smtClean="0"/>
              <a:t> (Белой Вежи). Аэрофотоснимок 1930 года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«Булгар — город небольшой, нет в нем многочисленных округов, и был известен тем, что был портом для упомянутых выше государств, и опустошили его русы и пришли на </a:t>
            </a:r>
            <a:r>
              <a:rPr lang="ru-RU" dirty="0" err="1" smtClean="0">
                <a:hlinkClick r:id="rId2" tooltip="Хазаран"/>
              </a:rPr>
              <a:t>Хазаран</a:t>
            </a:r>
            <a:r>
              <a:rPr lang="ru-RU" dirty="0" smtClean="0"/>
              <a:t>, </a:t>
            </a:r>
            <a:r>
              <a:rPr lang="ru-RU" dirty="0" err="1" smtClean="0">
                <a:hlinkClick r:id="rId3" tooltip="Семендер"/>
              </a:rPr>
              <a:t>Самандар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Итиль (город)"/>
              </a:rPr>
              <a:t>Итиль</a:t>
            </a:r>
            <a:r>
              <a:rPr lang="ru-RU" dirty="0" smtClean="0"/>
              <a:t> в году 358 (</a:t>
            </a:r>
            <a:r>
              <a:rPr lang="ru-RU" dirty="0" smtClean="0">
                <a:hlinkClick r:id="rId5" tooltip="968"/>
              </a:rPr>
              <a:t>968</a:t>
            </a:r>
            <a:r>
              <a:rPr lang="ru-RU" dirty="0" smtClean="0"/>
              <a:t>/</a:t>
            </a:r>
            <a:r>
              <a:rPr lang="ru-RU" dirty="0" smtClean="0">
                <a:hlinkClick r:id="rId6" tooltip="969"/>
              </a:rPr>
              <a:t>969</a:t>
            </a:r>
            <a:r>
              <a:rPr lang="ru-RU" dirty="0" smtClean="0"/>
              <a:t>) и отправились тотчас же после к стране </a:t>
            </a:r>
            <a:r>
              <a:rPr lang="ru-RU" dirty="0" err="1" smtClean="0">
                <a:hlinkClick r:id="rId7" tooltip="Византия"/>
              </a:rPr>
              <a:t>Рум</a:t>
            </a:r>
            <a:r>
              <a:rPr lang="ru-RU" dirty="0" smtClean="0"/>
              <a:t> и </a:t>
            </a:r>
            <a:r>
              <a:rPr lang="ru-RU" dirty="0" err="1" smtClean="0">
                <a:hlinkClick r:id="rId8" tooltip="Андалусия"/>
              </a:rPr>
              <a:t>Андалус</a:t>
            </a:r>
            <a:r>
              <a:rPr lang="ru-RU" dirty="0" smtClean="0"/>
              <a:t>… И </a:t>
            </a:r>
            <a:r>
              <a:rPr lang="ru-RU" dirty="0" err="1" smtClean="0"/>
              <a:t>ал-Хазар</a:t>
            </a:r>
            <a:r>
              <a:rPr lang="ru-RU" dirty="0" smtClean="0"/>
              <a:t> — сторона, и есть в ней город, называемый </a:t>
            </a:r>
            <a:r>
              <a:rPr lang="ru-RU" dirty="0" err="1" smtClean="0"/>
              <a:t>Самандар</a:t>
            </a:r>
            <a:r>
              <a:rPr lang="ru-RU" dirty="0" smtClean="0"/>
              <a:t>, и он в пространстве между ней и Баб </a:t>
            </a:r>
            <a:r>
              <a:rPr lang="ru-RU" dirty="0" err="1" smtClean="0"/>
              <a:t>ал-Абвабом</a:t>
            </a:r>
            <a:r>
              <a:rPr lang="ru-RU" dirty="0" smtClean="0"/>
              <a:t>, и были в нем многочисленные сады …, но вот пришли туда </a:t>
            </a:r>
            <a:r>
              <a:rPr lang="ru-RU" dirty="0" smtClean="0">
                <a:hlinkClick r:id="rId9" tooltip="Русы"/>
              </a:rPr>
              <a:t>русы</a:t>
            </a:r>
            <a:r>
              <a:rPr lang="ru-RU" dirty="0" smtClean="0"/>
              <a:t>, и не осталось в городе том ни винограда, ни изюма.»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/>
          <a:lstStyle/>
          <a:p>
            <a:r>
              <a:rPr lang="ru-RU" b="1" dirty="0" smtClean="0"/>
              <a:t>Болгарские походы Святослава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i="1" dirty="0" smtClean="0"/>
              <a:t>Не любо мне сидеть в Киеве, хочу жить в </a:t>
            </a:r>
            <a:r>
              <a:rPr lang="ru-RU" i="1" dirty="0" err="1" smtClean="0"/>
              <a:t>Переяславце</a:t>
            </a:r>
            <a:r>
              <a:rPr lang="ru-RU" i="1" dirty="0" smtClean="0"/>
              <a:t> на Дунае — ибо там середина земли моей, туда стекаются все блага: из Греческой земли — золото, паволоки, вина, различные плоды, из Чехии и из Венгрии серебро и кони, из Руси же меха и воск, мёд и рабы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572528" cy="1143000"/>
          </a:xfrm>
        </p:spPr>
        <p:txBody>
          <a:bodyPr/>
          <a:lstStyle/>
          <a:p>
            <a:pPr algn="ctr"/>
            <a:r>
              <a:rPr lang="ru-RU" b="1" dirty="0" smtClean="0"/>
              <a:t>Война с Византией 970—971 годы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0310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14414" y="5715016"/>
            <a:ext cx="721520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Преследование отступающей русской армии византийцами.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Миниатюра из мадридского списка «Истории»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Иоанн Скилица"/>
              </a:rPr>
              <a:t>Иоанна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Иоанн Скилица"/>
              </a:rPr>
              <a:t>Скилицы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</TotalTime>
  <Words>395</Words>
  <Application>Microsoft Office PowerPoint</Application>
  <PresentationFormat>Экран (4:3)</PresentationFormat>
  <Paragraphs>20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Adjacency</vt:lpstr>
      <vt:lpstr>Київський князь Святослав</vt:lpstr>
      <vt:lpstr>Слайд 2</vt:lpstr>
      <vt:lpstr>Слайд 3</vt:lpstr>
      <vt:lpstr>Слайд 4</vt:lpstr>
      <vt:lpstr>Слайд 5</vt:lpstr>
      <vt:lpstr>Хазарский поход Святослава </vt:lpstr>
      <vt:lpstr>Слайд 7</vt:lpstr>
      <vt:lpstr>Болгарские походы Святослава </vt:lpstr>
      <vt:lpstr>Война с Византией 970—971 годы </vt:lpstr>
      <vt:lpstr>Диорама из Музея истории Запорожского казачества "Последний бой Святослава". Автор - Николай Овечкин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2011-07-12T14:25:02Z</dcterms:created>
  <dcterms:modified xsi:type="dcterms:W3CDTF">2011-07-12T15:07:37Z</dcterms:modified>
</cp:coreProperties>
</file>