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5" r:id="rId7"/>
    <p:sldId id="269" r:id="rId8"/>
    <p:sldId id="263" r:id="rId9"/>
    <p:sldId id="264" r:id="rId10"/>
    <p:sldId id="261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A33F29-C010-4DA6-B6A8-A3409E184E40}" type="datetimeFigureOut">
              <a:rPr lang="ru-RU" smtClean="0"/>
              <a:t>29.01.2012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015BE0-94D3-4095-B8DA-BB98033723C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285750" y="5929313"/>
            <a:ext cx="8572500" cy="757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266" name="Заголовок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23528" y="1268760"/>
            <a:ext cx="8715375" cy="2652316"/>
          </a:xfrm>
        </p:spPr>
        <p:txBody>
          <a:bodyPr/>
          <a:lstStyle/>
          <a:p>
            <a:pPr eaLnBrk="1" hangingPunct="1"/>
            <a:r>
              <a:rPr lang="ru-RU" sz="40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ПОЛІТИЧНИЙ ТА СОЦІАЛЬНО-ЕКОНОМІЧНИЙ РОЗВИТОК ГАЛИЦЬКОГО І ВОЛИНСЬКОГО КНЯЗІВСТВ</a:t>
            </a:r>
            <a:endParaRPr lang="uk-UA" sz="4000" b="1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8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004048" y="1484784"/>
            <a:ext cx="33059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 smtClean="0">
                <a:solidFill>
                  <a:srgbClr val="7030A0"/>
                </a:solidFill>
                <a:latin typeface="Arial Black" pitchFamily="34" charset="0"/>
              </a:rPr>
              <a:t>Мстислав Ізяславович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52"/>
            <a:ext cx="5124636" cy="68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0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князя </a:t>
            </a:r>
            <a:r>
              <a:rPr lang="ru-RU" dirty="0" err="1"/>
              <a:t>Ізяслава</a:t>
            </a:r>
            <a:r>
              <a:rPr lang="ru-RU" dirty="0"/>
              <a:t> </a:t>
            </a:r>
            <a:r>
              <a:rPr lang="ru-RU" dirty="0" err="1"/>
              <a:t>Мстиславича</a:t>
            </a:r>
            <a:r>
              <a:rPr lang="ru-RU" dirty="0"/>
              <a:t>., родоначальник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галицько-волинської</a:t>
            </a:r>
            <a:r>
              <a:rPr lang="ru-RU" dirty="0"/>
              <a:t> </a:t>
            </a:r>
            <a:r>
              <a:rPr lang="ru-RU" dirty="0" err="1"/>
              <a:t>княжої</a:t>
            </a:r>
            <a:r>
              <a:rPr lang="ru-RU" dirty="0"/>
              <a:t> </a:t>
            </a:r>
            <a:r>
              <a:rPr lang="ru-RU" dirty="0" err="1"/>
              <a:t>династії</a:t>
            </a:r>
            <a:r>
              <a:rPr lang="ru-RU" dirty="0"/>
              <a:t>. У 1151—1154 </a:t>
            </a:r>
            <a:r>
              <a:rPr lang="ru-RU" dirty="0" err="1"/>
              <a:t>рр</a:t>
            </a:r>
            <a:r>
              <a:rPr lang="ru-RU" dirty="0"/>
              <a:t>. — князь </a:t>
            </a:r>
            <a:r>
              <a:rPr lang="ru-RU" dirty="0" err="1"/>
              <a:t>переяславський</a:t>
            </a:r>
            <a:r>
              <a:rPr lang="ru-RU" dirty="0"/>
              <a:t>, з 1154 р. — князь </a:t>
            </a:r>
            <a:r>
              <a:rPr lang="ru-RU" dirty="0" err="1"/>
              <a:t>волинський</a:t>
            </a:r>
            <a:r>
              <a:rPr lang="ru-RU" dirty="0"/>
              <a:t>. Брав участь у </a:t>
            </a:r>
            <a:r>
              <a:rPr lang="ru-RU" dirty="0" err="1"/>
              <a:t>війнах</a:t>
            </a:r>
            <a:r>
              <a:rPr lang="ru-RU" dirty="0"/>
              <a:t> батька з </a:t>
            </a:r>
            <a:r>
              <a:rPr lang="ru-RU" dirty="0" err="1"/>
              <a:t>чернігівськими</a:t>
            </a:r>
            <a:r>
              <a:rPr lang="ru-RU" dirty="0"/>
              <a:t> князями та </a:t>
            </a:r>
            <a:r>
              <a:rPr lang="ru-RU" dirty="0" err="1"/>
              <a:t>володимиро-суздальським</a:t>
            </a:r>
            <a:r>
              <a:rPr lang="ru-RU" dirty="0"/>
              <a:t> князем </a:t>
            </a:r>
            <a:r>
              <a:rPr lang="ru-RU" dirty="0" err="1"/>
              <a:t>Юрієм</a:t>
            </a:r>
            <a:r>
              <a:rPr lang="ru-RU" dirty="0"/>
              <a:t> </a:t>
            </a:r>
            <a:r>
              <a:rPr lang="ru-RU" dirty="0" err="1"/>
              <a:t>Довгоруким</a:t>
            </a:r>
            <a:r>
              <a:rPr lang="ru-RU" dirty="0"/>
              <a:t>. У 1152 р.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розбив</a:t>
            </a:r>
            <a:r>
              <a:rPr lang="ru-RU" dirty="0"/>
              <a:t> </a:t>
            </a:r>
            <a:r>
              <a:rPr lang="ru-RU" dirty="0" err="1"/>
              <a:t>половецькі</a:t>
            </a:r>
            <a:r>
              <a:rPr lang="ru-RU" dirty="0"/>
              <a:t> </a:t>
            </a:r>
            <a:r>
              <a:rPr lang="ru-RU" dirty="0" err="1"/>
              <a:t>орди</a:t>
            </a:r>
            <a:r>
              <a:rPr lang="ru-RU" dirty="0"/>
              <a:t>. </a:t>
            </a:r>
            <a:r>
              <a:rPr lang="ru-RU" dirty="0" err="1"/>
              <a:t>Закріпившись</a:t>
            </a:r>
            <a:r>
              <a:rPr lang="ru-RU" dirty="0"/>
              <a:t> на </a:t>
            </a:r>
            <a:r>
              <a:rPr lang="ru-RU" dirty="0" err="1"/>
              <a:t>Волині</a:t>
            </a:r>
            <a:r>
              <a:rPr lang="ru-RU" dirty="0"/>
              <a:t>, </a:t>
            </a:r>
            <a:r>
              <a:rPr lang="ru-RU" dirty="0" err="1"/>
              <a:t>повів</a:t>
            </a:r>
            <a:r>
              <a:rPr lang="ru-RU" dirty="0"/>
              <a:t> </a:t>
            </a:r>
            <a:r>
              <a:rPr lang="ru-RU" dirty="0" err="1"/>
              <a:t>боротьбу</a:t>
            </a:r>
            <a:r>
              <a:rPr lang="ru-RU" dirty="0"/>
              <a:t> за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Києвом</a:t>
            </a:r>
            <a:r>
              <a:rPr lang="ru-RU" dirty="0"/>
              <a:t>. У 1160 р. </a:t>
            </a:r>
            <a:r>
              <a:rPr lang="ru-RU" dirty="0" err="1"/>
              <a:t>здобув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і посадив на </a:t>
            </a:r>
            <a:r>
              <a:rPr lang="ru-RU" dirty="0" err="1"/>
              <a:t>київський</a:t>
            </a:r>
            <a:r>
              <a:rPr lang="ru-RU" dirty="0"/>
              <a:t> престол </a:t>
            </a:r>
            <a:r>
              <a:rPr lang="ru-RU" dirty="0" err="1"/>
              <a:t>свого</a:t>
            </a:r>
            <a:r>
              <a:rPr lang="ru-RU" dirty="0"/>
              <a:t> дядька, </a:t>
            </a:r>
            <a:r>
              <a:rPr lang="ru-RU" dirty="0" err="1"/>
              <a:t>смоленського</a:t>
            </a:r>
            <a:r>
              <a:rPr lang="ru-RU" dirty="0"/>
              <a:t> князя Ростислава </a:t>
            </a:r>
            <a:r>
              <a:rPr lang="ru-RU" dirty="0" err="1"/>
              <a:t>Мстиславича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став великим князем </a:t>
            </a:r>
            <a:r>
              <a:rPr lang="ru-RU" dirty="0" err="1"/>
              <a:t>київським</a:t>
            </a:r>
            <a:r>
              <a:rPr lang="ru-RU" dirty="0"/>
              <a:t>. В 1168 р.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князями </a:t>
            </a:r>
            <a:r>
              <a:rPr lang="ru-RU" dirty="0" err="1"/>
              <a:t>розгромив</a:t>
            </a:r>
            <a:r>
              <a:rPr lang="ru-RU" dirty="0"/>
              <a:t> </a:t>
            </a:r>
            <a:r>
              <a:rPr lang="ru-RU" dirty="0" err="1"/>
              <a:t>половецькі</a:t>
            </a:r>
            <a:r>
              <a:rPr lang="ru-RU" dirty="0"/>
              <a:t> </a:t>
            </a:r>
            <a:r>
              <a:rPr lang="ru-RU" dirty="0" err="1"/>
              <a:t>кочовища</a:t>
            </a:r>
            <a:r>
              <a:rPr lang="ru-RU" dirty="0"/>
              <a:t> над </a:t>
            </a:r>
            <a:r>
              <a:rPr lang="ru-RU" dirty="0" err="1"/>
              <a:t>Ореллю</a:t>
            </a:r>
            <a:r>
              <a:rPr lang="ru-RU" dirty="0"/>
              <a:t> і </a:t>
            </a:r>
            <a:r>
              <a:rPr lang="ru-RU" dirty="0" err="1"/>
              <a:t>Снопородом</a:t>
            </a:r>
            <a:r>
              <a:rPr lang="ru-RU" dirty="0"/>
              <a:t>. В </a:t>
            </a:r>
            <a:r>
              <a:rPr lang="ru-RU" dirty="0" err="1"/>
              <a:t>березні</a:t>
            </a:r>
            <a:r>
              <a:rPr lang="ru-RU" dirty="0"/>
              <a:t> 1169 р. обороняв </a:t>
            </a:r>
            <a:r>
              <a:rPr lang="ru-RU" dirty="0" err="1"/>
              <a:t>Київ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князя </a:t>
            </a:r>
            <a:r>
              <a:rPr lang="ru-RU" dirty="0" err="1"/>
              <a:t>Андрія</a:t>
            </a:r>
            <a:r>
              <a:rPr lang="ru-RU" dirty="0"/>
              <a:t> </a:t>
            </a:r>
            <a:r>
              <a:rPr lang="ru-RU" dirty="0" err="1"/>
              <a:t>Боголюбського</a:t>
            </a:r>
            <a:r>
              <a:rPr lang="ru-RU" dirty="0"/>
              <a:t>, але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залишити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 і </a:t>
            </a:r>
            <a:r>
              <a:rPr lang="ru-RU" dirty="0" err="1"/>
              <a:t>відступити</a:t>
            </a:r>
            <a:r>
              <a:rPr lang="ru-RU" dirty="0"/>
              <a:t> на </a:t>
            </a:r>
            <a:r>
              <a:rPr lang="ru-RU" dirty="0" err="1"/>
              <a:t>Волинь</a:t>
            </a:r>
            <a:r>
              <a:rPr lang="ru-RU" dirty="0"/>
              <a:t>. У 1170 р.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зайняв</a:t>
            </a:r>
            <a:r>
              <a:rPr lang="ru-RU" dirty="0"/>
              <a:t> </a:t>
            </a:r>
            <a:r>
              <a:rPr lang="ru-RU" dirty="0" err="1"/>
              <a:t>Київ</a:t>
            </a:r>
            <a:r>
              <a:rPr lang="ru-RU" dirty="0"/>
              <a:t>. Помер у </a:t>
            </a:r>
            <a:r>
              <a:rPr lang="ru-RU" dirty="0" err="1"/>
              <a:t>Володимирі-Волинському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64088" y="1628800"/>
            <a:ext cx="325070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Роман </a:t>
            </a:r>
            <a:r>
              <a:rPr lang="ru-RU" b="1" dirty="0" err="1"/>
              <a:t>Мстиславич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" y="32008"/>
            <a:ext cx="4875709" cy="682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Роман ІІ </a:t>
            </a:r>
            <a:r>
              <a:rPr lang="ru-RU" dirty="0" err="1"/>
              <a:t>Мстиславич</a:t>
            </a:r>
            <a:r>
              <a:rPr lang="ru-RU" dirty="0"/>
              <a:t> (у </a:t>
            </a:r>
            <a:r>
              <a:rPr lang="ru-RU" dirty="0" err="1"/>
              <a:t>хрещенні</a:t>
            </a:r>
            <a:r>
              <a:rPr lang="ru-RU" dirty="0"/>
              <a:t> Борис, </a:t>
            </a:r>
            <a:r>
              <a:rPr lang="ru-RU" dirty="0" err="1"/>
              <a:t>Романъ</a:t>
            </a:r>
            <a:r>
              <a:rPr lang="ru-RU" dirty="0"/>
              <a:t> </a:t>
            </a:r>
            <a:r>
              <a:rPr lang="ru-RU" dirty="0" err="1"/>
              <a:t>Мстиславичъ</a:t>
            </a:r>
            <a:r>
              <a:rPr lang="ru-RU" dirty="0"/>
              <a:t>, Роман І</a:t>
            </a:r>
            <a:r>
              <a:rPr lang="en-US" dirty="0"/>
              <a:t>I </a:t>
            </a:r>
            <a:r>
              <a:rPr lang="ru-RU" dirty="0"/>
              <a:t>Великий, </a:t>
            </a:r>
            <a:r>
              <a:rPr lang="ru-RU" dirty="0" err="1"/>
              <a:t>бл</a:t>
            </a:r>
            <a:r>
              <a:rPr lang="ru-RU" dirty="0"/>
              <a:t>. 1152 — 19 </a:t>
            </a:r>
            <a:r>
              <a:rPr lang="ru-RU" dirty="0" err="1"/>
              <a:t>червня</a:t>
            </a:r>
            <a:r>
              <a:rPr lang="ru-RU" dirty="0"/>
              <a:t> 1205) — Великий князь </a:t>
            </a:r>
            <a:r>
              <a:rPr lang="ru-RU" dirty="0" err="1"/>
              <a:t>Київський</a:t>
            </a:r>
            <a:r>
              <a:rPr lang="ru-RU" dirty="0"/>
              <a:t> (1204—1205), князь </a:t>
            </a:r>
            <a:r>
              <a:rPr lang="ru-RU" dirty="0" err="1"/>
              <a:t>новгородський</a:t>
            </a:r>
            <a:r>
              <a:rPr lang="ru-RU" dirty="0"/>
              <a:t> (1168—1170), </a:t>
            </a:r>
            <a:r>
              <a:rPr lang="ru-RU" dirty="0" err="1"/>
              <a:t>володимир-волинський</a:t>
            </a:r>
            <a:r>
              <a:rPr lang="ru-RU" dirty="0"/>
              <a:t> (1170—1187, з 1188), </a:t>
            </a:r>
            <a:r>
              <a:rPr lang="ru-RU" dirty="0" err="1"/>
              <a:t>галицький</a:t>
            </a:r>
            <a:r>
              <a:rPr lang="ru-RU" dirty="0"/>
              <a:t> (1188, з 1199) з </a:t>
            </a:r>
            <a:r>
              <a:rPr lang="ru-RU" dirty="0" err="1"/>
              <a:t>династії</a:t>
            </a:r>
            <a:r>
              <a:rPr lang="ru-RU" dirty="0"/>
              <a:t> </a:t>
            </a:r>
            <a:r>
              <a:rPr lang="ru-RU" dirty="0" err="1"/>
              <a:t>Рюриковичів</a:t>
            </a:r>
            <a:r>
              <a:rPr lang="ru-RU" dirty="0"/>
              <a:t>. </a:t>
            </a:r>
            <a:r>
              <a:rPr lang="ru-RU" dirty="0" err="1"/>
              <a:t>Засновник</a:t>
            </a:r>
            <a:r>
              <a:rPr lang="ru-RU" dirty="0"/>
              <a:t> </a:t>
            </a:r>
            <a:r>
              <a:rPr lang="ru-RU" dirty="0" err="1"/>
              <a:t>Галицько-Волинського</a:t>
            </a:r>
            <a:r>
              <a:rPr lang="ru-RU" dirty="0"/>
              <a:t> </a:t>
            </a:r>
            <a:r>
              <a:rPr lang="ru-RU" dirty="0" err="1"/>
              <a:t>князівства</a:t>
            </a:r>
            <a:r>
              <a:rPr lang="ru-RU" dirty="0"/>
              <a:t> і </a:t>
            </a:r>
            <a:r>
              <a:rPr lang="ru-RU" dirty="0" err="1"/>
              <a:t>патріарх</a:t>
            </a:r>
            <a:r>
              <a:rPr lang="ru-RU" dirty="0"/>
              <a:t> </a:t>
            </a:r>
            <a:r>
              <a:rPr lang="ru-RU" dirty="0" err="1"/>
              <a:t>тамтешнього</a:t>
            </a:r>
            <a:r>
              <a:rPr lang="ru-RU" dirty="0"/>
              <a:t> </a:t>
            </a:r>
            <a:r>
              <a:rPr lang="ru-RU" dirty="0" err="1"/>
              <a:t>правлючого</a:t>
            </a:r>
            <a:r>
              <a:rPr lang="ru-RU" dirty="0"/>
              <a:t> роду. </a:t>
            </a:r>
            <a:r>
              <a:rPr lang="ru-RU" dirty="0" err="1"/>
              <a:t>Вважався</a:t>
            </a:r>
            <a:r>
              <a:rPr lang="ru-RU" dirty="0"/>
              <a:t> </a:t>
            </a:r>
            <a:r>
              <a:rPr lang="ru-RU" dirty="0" err="1"/>
              <a:t>сучасниками</a:t>
            </a:r>
            <a:r>
              <a:rPr lang="ru-RU" dirty="0"/>
              <a:t> </a:t>
            </a:r>
            <a:r>
              <a:rPr lang="ru-RU" dirty="0" err="1"/>
              <a:t>наймогутнішим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руських</a:t>
            </a:r>
            <a:r>
              <a:rPr lang="ru-RU" dirty="0"/>
              <a:t> </a:t>
            </a:r>
            <a:r>
              <a:rPr lang="ru-RU" dirty="0" err="1"/>
              <a:t>князів</a:t>
            </a:r>
            <a:r>
              <a:rPr lang="ru-RU" dirty="0"/>
              <a:t> </a:t>
            </a:r>
            <a:r>
              <a:rPr lang="ru-RU" dirty="0" err="1"/>
              <a:t>кінця</a:t>
            </a:r>
            <a:r>
              <a:rPr lang="ru-RU" dirty="0"/>
              <a:t> 12 — початку 13 </a:t>
            </a:r>
            <a:r>
              <a:rPr lang="ru-RU" dirty="0" err="1"/>
              <a:t>століття</a:t>
            </a:r>
            <a:r>
              <a:rPr lang="ru-RU" dirty="0"/>
              <a:t>[</a:t>
            </a:r>
            <a:r>
              <a:rPr lang="ru-RU" dirty="0" err="1"/>
              <a:t>Джерело</a:t>
            </a:r>
            <a:r>
              <a:rPr lang="ru-RU" dirty="0"/>
              <a:t>?], за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прозваний "</a:t>
            </a:r>
            <a:r>
              <a:rPr lang="ru-RU" dirty="0" err="1"/>
              <a:t>Великим"Роман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 err="1"/>
              <a:t>Мстиславич</a:t>
            </a:r>
            <a:r>
              <a:rPr lang="ru-RU" dirty="0"/>
              <a:t>, </a:t>
            </a:r>
            <a:r>
              <a:rPr lang="ru-RU" dirty="0" err="1"/>
              <a:t>син</a:t>
            </a:r>
            <a:r>
              <a:rPr lang="ru-RU" dirty="0"/>
              <a:t> великого </a:t>
            </a:r>
            <a:r>
              <a:rPr lang="ru-RU" dirty="0" err="1"/>
              <a:t>київського</a:t>
            </a:r>
            <a:r>
              <a:rPr lang="ru-RU" dirty="0"/>
              <a:t> князя Мстислава </a:t>
            </a:r>
            <a:r>
              <a:rPr lang="en-US" dirty="0"/>
              <a:t>II </a:t>
            </a:r>
            <a:r>
              <a:rPr lang="ru-RU" dirty="0"/>
              <a:t>та </a:t>
            </a:r>
            <a:r>
              <a:rPr lang="ru-RU" dirty="0" err="1"/>
              <a:t>Аґнеси</a:t>
            </a:r>
            <a:r>
              <a:rPr lang="ru-RU" dirty="0"/>
              <a:t>, дочки </a:t>
            </a:r>
            <a:r>
              <a:rPr lang="ru-RU" dirty="0" err="1"/>
              <a:t>польського</a:t>
            </a:r>
            <a:r>
              <a:rPr lang="ru-RU" dirty="0"/>
              <a:t> князя </a:t>
            </a:r>
            <a:r>
              <a:rPr lang="ru-RU" dirty="0" err="1"/>
              <a:t>Болеслава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 err="1"/>
              <a:t>Кривоустого</a:t>
            </a:r>
            <a:r>
              <a:rPr lang="ru-RU" dirty="0"/>
              <a:t>. 1168—1169 </a:t>
            </a:r>
            <a:r>
              <a:rPr lang="ru-RU" dirty="0" err="1"/>
              <a:t>рр</a:t>
            </a:r>
            <a:r>
              <a:rPr lang="ru-RU" dirty="0"/>
              <a:t>. правив у </a:t>
            </a:r>
            <a:r>
              <a:rPr lang="ru-RU" dirty="0" err="1"/>
              <a:t>Новгородському</a:t>
            </a:r>
            <a:r>
              <a:rPr lang="ru-RU" dirty="0"/>
              <a:t> </a:t>
            </a:r>
            <a:r>
              <a:rPr lang="ru-RU" dirty="0" err="1"/>
              <a:t>князівстві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Мстислава </a:t>
            </a:r>
            <a:r>
              <a:rPr lang="en-US" dirty="0"/>
              <a:t>II </a:t>
            </a:r>
            <a:r>
              <a:rPr lang="ru-RU" dirty="0" err="1"/>
              <a:t>Ізяславовича</a:t>
            </a:r>
            <a:r>
              <a:rPr lang="ru-RU" dirty="0"/>
              <a:t> </a:t>
            </a:r>
            <a:r>
              <a:rPr lang="ru-RU" dirty="0" err="1"/>
              <a:t>волинські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поділені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синами</a:t>
            </a:r>
            <a:r>
              <a:rPr lang="ru-RU" dirty="0"/>
              <a:t>: Роман </a:t>
            </a:r>
            <a:r>
              <a:rPr lang="ru-RU" dirty="0" err="1"/>
              <a:t>Мстиславич</a:t>
            </a:r>
            <a:r>
              <a:rPr lang="ru-RU" dirty="0"/>
              <a:t> одержав </a:t>
            </a:r>
            <a:r>
              <a:rPr lang="ru-RU" dirty="0" err="1"/>
              <a:t>Володимир-Волинський</a:t>
            </a:r>
            <a:r>
              <a:rPr lang="ru-RU" dirty="0"/>
              <a:t>, Всеволод — Белз, Святослав — </a:t>
            </a:r>
            <a:r>
              <a:rPr lang="ru-RU" dirty="0" err="1"/>
              <a:t>Червен</a:t>
            </a:r>
            <a:r>
              <a:rPr lang="ru-RU" dirty="0"/>
              <a:t>, </a:t>
            </a:r>
            <a:r>
              <a:rPr lang="ru-RU" dirty="0" err="1"/>
              <a:t>Володимир</a:t>
            </a:r>
            <a:r>
              <a:rPr lang="ru-RU" dirty="0"/>
              <a:t> — </a:t>
            </a:r>
            <a:r>
              <a:rPr lang="ru-RU" dirty="0" err="1"/>
              <a:t>Берестя</a:t>
            </a:r>
            <a:r>
              <a:rPr lang="ru-RU" dirty="0"/>
              <a:t>. </a:t>
            </a:r>
            <a:r>
              <a:rPr lang="ru-RU" dirty="0" err="1"/>
              <a:t>Невдовзі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особистим</a:t>
            </a:r>
            <a:r>
              <a:rPr lang="ru-RU" dirty="0"/>
              <a:t> </a:t>
            </a:r>
            <a:r>
              <a:rPr lang="ru-RU" dirty="0" err="1"/>
              <a:t>якостям</a:t>
            </a:r>
            <a:r>
              <a:rPr lang="ru-RU" dirty="0"/>
              <a:t>, Роману </a:t>
            </a:r>
            <a:r>
              <a:rPr lang="ru-RU" dirty="0" err="1"/>
              <a:t>Мстиславичу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добитися</a:t>
            </a:r>
            <a:r>
              <a:rPr lang="ru-RU" dirty="0"/>
              <a:t> </a:t>
            </a:r>
            <a:r>
              <a:rPr lang="ru-RU" dirty="0" err="1"/>
              <a:t>домінуючого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волинських</a:t>
            </a:r>
            <a:r>
              <a:rPr lang="ru-RU" dirty="0"/>
              <a:t> землях. По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останнього</a:t>
            </a:r>
            <a:r>
              <a:rPr lang="ru-RU" dirty="0"/>
              <a:t> </a:t>
            </a:r>
            <a:r>
              <a:rPr lang="ru-RU" dirty="0" err="1"/>
              <a:t>галицького</a:t>
            </a:r>
            <a:r>
              <a:rPr lang="ru-RU" dirty="0"/>
              <a:t> князя з </a:t>
            </a:r>
            <a:r>
              <a:rPr lang="ru-RU" dirty="0" err="1"/>
              <a:t>династії</a:t>
            </a:r>
            <a:r>
              <a:rPr lang="ru-RU" dirty="0"/>
              <a:t> </a:t>
            </a:r>
            <a:r>
              <a:rPr lang="ru-RU" dirty="0" err="1"/>
              <a:t>Ростиславичів</a:t>
            </a:r>
            <a:r>
              <a:rPr lang="ru-RU" dirty="0"/>
              <a:t> — </a:t>
            </a:r>
            <a:r>
              <a:rPr lang="ru-RU" dirty="0" err="1"/>
              <a:t>Володимира</a:t>
            </a:r>
            <a:r>
              <a:rPr lang="ru-RU" dirty="0"/>
              <a:t>, </a:t>
            </a:r>
            <a:r>
              <a:rPr lang="ru-RU" dirty="0" err="1"/>
              <a:t>сина</a:t>
            </a:r>
            <a:r>
              <a:rPr lang="ru-RU" dirty="0"/>
              <a:t> Ярослава </a:t>
            </a:r>
            <a:r>
              <a:rPr lang="en-US" dirty="0"/>
              <a:t>I </a:t>
            </a:r>
            <a:r>
              <a:rPr lang="ru-RU" dirty="0" err="1"/>
              <a:t>Осмомисла</a:t>
            </a:r>
            <a:r>
              <a:rPr lang="ru-RU" dirty="0"/>
              <a:t>, </a:t>
            </a:r>
            <a:r>
              <a:rPr lang="ru-RU" dirty="0" err="1"/>
              <a:t>приєднав</a:t>
            </a:r>
            <a:r>
              <a:rPr lang="ru-RU" dirty="0"/>
              <a:t> </a:t>
            </a:r>
            <a:r>
              <a:rPr lang="ru-RU" dirty="0" err="1"/>
              <a:t>Галичину</a:t>
            </a:r>
            <a:r>
              <a:rPr lang="ru-RU" dirty="0"/>
              <a:t> до </a:t>
            </a:r>
            <a:r>
              <a:rPr lang="ru-RU" dirty="0" err="1"/>
              <a:t>Волині</a:t>
            </a:r>
            <a:r>
              <a:rPr lang="ru-RU" dirty="0"/>
              <a:t> (1199), створивши </a:t>
            </a:r>
            <a:r>
              <a:rPr lang="ru-RU" dirty="0" err="1"/>
              <a:t>Галицько-Волинську</a:t>
            </a:r>
            <a:r>
              <a:rPr lang="ru-RU" dirty="0"/>
              <a:t> державу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67544" y="764704"/>
            <a:ext cx="8496944" cy="5715000"/>
          </a:xfrm>
        </p:spPr>
        <p:txBody>
          <a:bodyPr/>
          <a:lstStyle/>
          <a:p>
            <a:pPr algn="l"/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Назвіть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причини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роздробленості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адміністративні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одиниці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утворилися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теренах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Київської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r>
              <a:rPr lang="en-US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Чому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розпад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Київської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закономірним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явищем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r>
              <a:rPr lang="en-US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Назвіть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позитивні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негативні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наслідки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роздробленості</a:t>
            </a:r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3200" b="1" dirty="0" smtClean="0">
                <a:solidFill>
                  <a:schemeClr val="accent2"/>
                </a:solidFill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endParaRPr lang="ru-RU" sz="32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14313"/>
            <a:ext cx="62865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1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55838"/>
            <a:ext cx="3786187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14313"/>
            <a:ext cx="352901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214313" y="1214438"/>
            <a:ext cx="36433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7030A0"/>
                </a:solidFill>
                <a:latin typeface="Arial Black" pitchFamily="34" charset="0"/>
              </a:rPr>
              <a:t>Герб Галицького князівства</a:t>
            </a:r>
            <a:endParaRPr lang="ru-RU" sz="280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4929188" y="4643438"/>
            <a:ext cx="4214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>
                <a:solidFill>
                  <a:srgbClr val="7030A0"/>
                </a:solidFill>
                <a:latin typeface="Arial Black" pitchFamily="34" charset="0"/>
              </a:rPr>
              <a:t>Герб Волинського князівства</a:t>
            </a:r>
            <a:endParaRPr lang="ru-RU" sz="280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7-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87153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5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0"/>
            <a:ext cx="4702819" cy="684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5148064" y="1524000"/>
            <a:ext cx="3538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 err="1" smtClean="0">
                <a:solidFill>
                  <a:srgbClr val="7030A0"/>
                </a:solidFill>
                <a:latin typeface="Arial Black" pitchFamily="34" charset="0"/>
              </a:rPr>
              <a:t>Володимирко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3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548680"/>
            <a:ext cx="8579296" cy="6120680"/>
          </a:xfrm>
        </p:spPr>
        <p:txBody>
          <a:bodyPr>
            <a:noAutofit/>
          </a:bodyPr>
          <a:lstStyle/>
          <a:p>
            <a:r>
              <a:rPr lang="ru-RU" sz="2000" dirty="0"/>
              <a:t>В 1124 </a:t>
            </a:r>
            <a:r>
              <a:rPr lang="ru-RU" sz="2000" dirty="0" err="1"/>
              <a:t>році</a:t>
            </a:r>
            <a:r>
              <a:rPr lang="ru-RU" sz="2000" dirty="0"/>
              <a:t>,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 </a:t>
            </a:r>
            <a:r>
              <a:rPr lang="ru-RU" sz="2000" dirty="0" err="1"/>
              <a:t>Володаря</a:t>
            </a:r>
            <a:r>
              <a:rPr lang="ru-RU" sz="2000" dirty="0"/>
              <a:t>, став </a:t>
            </a:r>
            <a:r>
              <a:rPr lang="ru-RU" sz="2000" dirty="0" err="1"/>
              <a:t>Звенигородським</a:t>
            </a:r>
            <a:r>
              <a:rPr lang="ru-RU" sz="2000" dirty="0"/>
              <a:t> князем, а в 1129,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 брата Ростислава, </a:t>
            </a:r>
            <a:r>
              <a:rPr lang="ru-RU" sz="2000" dirty="0" err="1"/>
              <a:t>заволодів</a:t>
            </a:r>
            <a:r>
              <a:rPr lang="ru-RU" sz="2000" dirty="0"/>
              <a:t> </a:t>
            </a:r>
            <a:r>
              <a:rPr lang="ru-RU" sz="2000" dirty="0" err="1"/>
              <a:t>Перемишлем</a:t>
            </a:r>
            <a:r>
              <a:rPr lang="ru-RU" sz="2000" dirty="0"/>
              <a:t>, а </a:t>
            </a:r>
            <a:r>
              <a:rPr lang="ru-RU" sz="2000" dirty="0" err="1"/>
              <a:t>племіннику</a:t>
            </a:r>
            <a:r>
              <a:rPr lang="ru-RU" sz="2000" dirty="0"/>
              <a:t>, </a:t>
            </a:r>
            <a:r>
              <a:rPr lang="ru-RU" sz="2000" dirty="0" err="1"/>
              <a:t>Івану</a:t>
            </a:r>
            <a:r>
              <a:rPr lang="ru-RU" sz="2000" dirty="0"/>
              <a:t> Ростиславовичу (</a:t>
            </a:r>
            <a:r>
              <a:rPr lang="ru-RU" sz="2000" dirty="0" err="1"/>
              <a:t>Берладнику</a:t>
            </a:r>
            <a:r>
              <a:rPr lang="ru-RU" sz="2000" dirty="0"/>
              <a:t>), </a:t>
            </a:r>
            <a:r>
              <a:rPr lang="ru-RU" sz="2000" dirty="0" err="1"/>
              <a:t>віддав</a:t>
            </a:r>
            <a:r>
              <a:rPr lang="ru-RU" sz="2000" dirty="0"/>
              <a:t> Звенигород. В 1141 </a:t>
            </a:r>
            <a:r>
              <a:rPr lang="ru-RU" sz="2000" dirty="0" err="1"/>
              <a:t>році</a:t>
            </a:r>
            <a:r>
              <a:rPr lang="ru-RU" sz="2000" dirty="0"/>
              <a:t> помер </a:t>
            </a:r>
            <a:r>
              <a:rPr lang="ru-RU" sz="2000" dirty="0" err="1"/>
              <a:t>двоюрідний</a:t>
            </a:r>
            <a:r>
              <a:rPr lang="ru-RU" sz="2000" dirty="0"/>
              <a:t> брат </a:t>
            </a:r>
            <a:r>
              <a:rPr lang="ru-RU" sz="2000" dirty="0" err="1"/>
              <a:t>Володимира</a:t>
            </a:r>
            <a:r>
              <a:rPr lang="ru-RU" sz="2000" dirty="0"/>
              <a:t>, </a:t>
            </a:r>
            <a:r>
              <a:rPr lang="ru-RU" sz="2000" dirty="0" err="1"/>
              <a:t>Іван</a:t>
            </a:r>
            <a:r>
              <a:rPr lang="ru-RU" sz="2000" dirty="0"/>
              <a:t> </a:t>
            </a:r>
            <a:r>
              <a:rPr lang="ru-RU" sz="2000" dirty="0" err="1"/>
              <a:t>Василькович</a:t>
            </a:r>
            <a:r>
              <a:rPr lang="ru-RU" sz="2000" dirty="0"/>
              <a:t>, і </a:t>
            </a:r>
            <a:r>
              <a:rPr lang="ru-RU" sz="2000" dirty="0" err="1"/>
              <a:t>Володимирко</a:t>
            </a:r>
            <a:r>
              <a:rPr lang="ru-RU" sz="2000" dirty="0"/>
              <a:t>, по праву </a:t>
            </a:r>
            <a:r>
              <a:rPr lang="ru-RU" sz="2000" dirty="0" err="1"/>
              <a:t>спадку</a:t>
            </a:r>
            <a:r>
              <a:rPr lang="ru-RU" sz="2000" dirty="0"/>
              <a:t>, </a:t>
            </a:r>
            <a:r>
              <a:rPr lang="ru-RU" sz="2000" dirty="0" err="1"/>
              <a:t>зайняв</a:t>
            </a:r>
            <a:r>
              <a:rPr lang="ru-RU" sz="2000" dirty="0"/>
              <a:t> </a:t>
            </a:r>
            <a:r>
              <a:rPr lang="ru-RU" sz="2000" dirty="0" err="1"/>
              <a:t>Теребовль</a:t>
            </a:r>
            <a:r>
              <a:rPr lang="ru-RU" sz="2000" dirty="0"/>
              <a:t> і Галич, </a:t>
            </a:r>
            <a:r>
              <a:rPr lang="ru-RU" sz="2000" dirty="0" err="1"/>
              <a:t>чим</a:t>
            </a:r>
            <a:r>
              <a:rPr lang="ru-RU" sz="2000" dirty="0"/>
              <a:t> </a:t>
            </a:r>
            <a:r>
              <a:rPr lang="ru-RU" sz="2000" dirty="0" err="1"/>
              <a:t>об'єднав</a:t>
            </a:r>
            <a:r>
              <a:rPr lang="ru-RU" sz="2000" dirty="0"/>
              <a:t> </a:t>
            </a:r>
            <a:r>
              <a:rPr lang="ru-RU" sz="2000" dirty="0" err="1"/>
              <a:t>Перемишльську</a:t>
            </a:r>
            <a:r>
              <a:rPr lang="ru-RU" sz="2000" dirty="0"/>
              <a:t>, </a:t>
            </a:r>
            <a:r>
              <a:rPr lang="ru-RU" sz="2000" dirty="0" err="1"/>
              <a:t>Звенигородську</a:t>
            </a:r>
            <a:r>
              <a:rPr lang="ru-RU" sz="2000" dirty="0"/>
              <a:t>, </a:t>
            </a:r>
            <a:r>
              <a:rPr lang="ru-RU" sz="2000" dirty="0" err="1"/>
              <a:t>Галицьку</a:t>
            </a:r>
            <a:r>
              <a:rPr lang="ru-RU" sz="2000" dirty="0"/>
              <a:t> і </a:t>
            </a:r>
            <a:r>
              <a:rPr lang="ru-RU" sz="2000" dirty="0" err="1"/>
              <a:t>Теребовлянську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в </a:t>
            </a:r>
            <a:r>
              <a:rPr lang="ru-RU" sz="2000" dirty="0" err="1"/>
              <a:t>єдине</a:t>
            </a:r>
            <a:r>
              <a:rPr lang="ru-RU" sz="2000" dirty="0"/>
              <a:t> </a:t>
            </a:r>
            <a:r>
              <a:rPr lang="ru-RU" sz="2000" dirty="0" err="1"/>
              <a:t>Галицьке</a:t>
            </a:r>
            <a:r>
              <a:rPr lang="ru-RU" sz="2000" dirty="0"/>
              <a:t> </a:t>
            </a:r>
            <a:r>
              <a:rPr lang="ru-RU" sz="2000" dirty="0" err="1"/>
              <a:t>князівство</a:t>
            </a:r>
            <a:r>
              <a:rPr lang="ru-RU" sz="2000" dirty="0"/>
              <a:t>. Столицею </a:t>
            </a:r>
            <a:r>
              <a:rPr lang="ru-RU" sz="2000" dirty="0" err="1"/>
              <a:t>князівства</a:t>
            </a:r>
            <a:r>
              <a:rPr lang="ru-RU" sz="2000" dirty="0"/>
              <a:t> </a:t>
            </a:r>
            <a:r>
              <a:rPr lang="ru-RU" sz="2000" dirty="0" err="1"/>
              <a:t>обрано</a:t>
            </a:r>
            <a:r>
              <a:rPr lang="ru-RU" sz="2000" dirty="0"/>
              <a:t> в 1141 (за </a:t>
            </a:r>
            <a:r>
              <a:rPr lang="ru-RU" sz="2000" dirty="0" err="1"/>
              <a:t>ін</a:t>
            </a:r>
            <a:r>
              <a:rPr lang="ru-RU" sz="2000" dirty="0"/>
              <a:t>. </a:t>
            </a:r>
            <a:r>
              <a:rPr lang="ru-RU" sz="2000" dirty="0" err="1"/>
              <a:t>даними</a:t>
            </a:r>
            <a:r>
              <a:rPr lang="ru-RU" sz="2000" dirty="0"/>
              <a:t> — 1144) </a:t>
            </a:r>
            <a:r>
              <a:rPr lang="ru-RU" sz="2000" dirty="0" err="1"/>
              <a:t>році</a:t>
            </a:r>
            <a:r>
              <a:rPr lang="ru-RU" sz="2000" dirty="0"/>
              <a:t> Галич, </a:t>
            </a:r>
            <a:r>
              <a:rPr lang="ru-RU" sz="2000" dirty="0" err="1"/>
              <a:t>зайнятий</a:t>
            </a:r>
            <a:r>
              <a:rPr lang="ru-RU" sz="2000" dirty="0"/>
              <a:t> </a:t>
            </a:r>
            <a:r>
              <a:rPr lang="ru-RU" sz="2000" dirty="0" err="1"/>
              <a:t>Володимирком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племінника</a:t>
            </a:r>
            <a:r>
              <a:rPr lang="ru-RU" sz="2000" dirty="0"/>
              <a:t> </a:t>
            </a:r>
            <a:r>
              <a:rPr lang="ru-RU" sz="2000" dirty="0" err="1"/>
              <a:t>Івана</a:t>
            </a:r>
            <a:r>
              <a:rPr lang="ru-RU" sz="2000" dirty="0"/>
              <a:t> </a:t>
            </a:r>
            <a:r>
              <a:rPr lang="ru-RU" sz="2000" dirty="0" err="1" smtClean="0"/>
              <a:t>Васильовича.Намагався</a:t>
            </a:r>
            <a:r>
              <a:rPr lang="ru-RU" sz="2000" dirty="0" smtClean="0"/>
              <a:t> </a:t>
            </a:r>
            <a:r>
              <a:rPr lang="ru-RU" sz="2000" dirty="0" err="1"/>
              <a:t>об'єднати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владою</a:t>
            </a:r>
            <a:r>
              <a:rPr lang="ru-RU" sz="2000" dirty="0"/>
              <a:t> і </a:t>
            </a:r>
            <a:r>
              <a:rPr lang="ru-RU" sz="2000" dirty="0" err="1"/>
              <a:t>волинські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, </a:t>
            </a:r>
            <a:r>
              <a:rPr lang="ru-RU" sz="2000" dirty="0" err="1"/>
              <a:t>проте</a:t>
            </a:r>
            <a:r>
              <a:rPr lang="ru-RU" sz="2000" dirty="0"/>
              <a:t> в </a:t>
            </a:r>
            <a:r>
              <a:rPr lang="ru-RU" sz="2000" dirty="0" err="1"/>
              <a:t>боротьбі</a:t>
            </a:r>
            <a:r>
              <a:rPr lang="ru-RU" sz="2000" dirty="0"/>
              <a:t> за них з </a:t>
            </a:r>
            <a:r>
              <a:rPr lang="ru-RU" sz="2000" dirty="0" err="1"/>
              <a:t>київським</a:t>
            </a:r>
            <a:r>
              <a:rPr lang="ru-RU" sz="2000" dirty="0"/>
              <a:t> князем Всеволодом II </a:t>
            </a:r>
            <a:r>
              <a:rPr lang="ru-RU" sz="2000" dirty="0" err="1"/>
              <a:t>зазнав</a:t>
            </a:r>
            <a:r>
              <a:rPr lang="ru-RU" sz="2000" dirty="0"/>
              <a:t> </a:t>
            </a:r>
            <a:r>
              <a:rPr lang="ru-RU" sz="2000" dirty="0" err="1"/>
              <a:t>невдачі</a:t>
            </a:r>
            <a:r>
              <a:rPr lang="ru-RU" sz="2000" dirty="0"/>
              <a:t>. Придушив </a:t>
            </a:r>
            <a:r>
              <a:rPr lang="ru-RU" sz="2000" dirty="0" err="1"/>
              <a:t>Галицьке</a:t>
            </a:r>
            <a:r>
              <a:rPr lang="ru-RU" sz="2000" dirty="0"/>
              <a:t> </a:t>
            </a:r>
            <a:r>
              <a:rPr lang="ru-RU" sz="2000" dirty="0" err="1"/>
              <a:t>повстання</a:t>
            </a:r>
            <a:r>
              <a:rPr lang="ru-RU" sz="2000" dirty="0"/>
              <a:t> 1144. </a:t>
            </a:r>
            <a:r>
              <a:rPr lang="ru-RU" sz="2000" dirty="0" err="1"/>
              <a:t>Виступав</a:t>
            </a:r>
            <a:r>
              <a:rPr lang="ru-RU" sz="2000" dirty="0"/>
              <a:t> союзником </a:t>
            </a:r>
            <a:r>
              <a:rPr lang="ru-RU" sz="2000" dirty="0" err="1"/>
              <a:t>Юрія</a:t>
            </a:r>
            <a:r>
              <a:rPr lang="ru-RU" sz="2000" dirty="0"/>
              <a:t> I Долгорукого в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боротьбі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київського</a:t>
            </a:r>
            <a:r>
              <a:rPr lang="ru-RU" sz="2000" dirty="0"/>
              <a:t> князя </a:t>
            </a:r>
            <a:r>
              <a:rPr lang="ru-RU" sz="2000" dirty="0" err="1"/>
              <a:t>Ізяслава</a:t>
            </a:r>
            <a:r>
              <a:rPr lang="ru-RU" sz="2000" dirty="0"/>
              <a:t> II і </a:t>
            </a:r>
            <a:r>
              <a:rPr lang="ru-RU" sz="2000" dirty="0" err="1"/>
              <a:t>допоміг</a:t>
            </a:r>
            <a:r>
              <a:rPr lang="ru-RU" sz="2000" dirty="0"/>
              <a:t> Долгорукому </a:t>
            </a:r>
            <a:r>
              <a:rPr lang="ru-RU" sz="2000" dirty="0" err="1"/>
              <a:t>здобути</a:t>
            </a:r>
            <a:r>
              <a:rPr lang="ru-RU" sz="2000" dirty="0"/>
              <a:t> </a:t>
            </a:r>
            <a:r>
              <a:rPr lang="ru-RU" sz="2000" dirty="0" err="1"/>
              <a:t>Київ</a:t>
            </a:r>
            <a:r>
              <a:rPr lang="ru-RU" sz="2000" dirty="0"/>
              <a:t>. </a:t>
            </a:r>
            <a:r>
              <a:rPr lang="ru-RU" sz="2000" dirty="0" err="1"/>
              <a:t>Вів</a:t>
            </a:r>
            <a:r>
              <a:rPr lang="ru-RU" sz="2000" dirty="0"/>
              <a:t> </a:t>
            </a:r>
            <a:r>
              <a:rPr lang="ru-RU" sz="2000" dirty="0" err="1"/>
              <a:t>тривалу</a:t>
            </a:r>
            <a:r>
              <a:rPr lang="ru-RU" sz="2000" dirty="0"/>
              <a:t> </a:t>
            </a:r>
            <a:r>
              <a:rPr lang="ru-RU" sz="2000" dirty="0" err="1"/>
              <a:t>боротьбу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</a:t>
            </a:r>
            <a:r>
              <a:rPr lang="ru-RU" sz="2000" dirty="0" err="1"/>
              <a:t>Угорського</a:t>
            </a:r>
            <a:r>
              <a:rPr lang="ru-RU" sz="2000" dirty="0"/>
              <a:t> </a:t>
            </a:r>
            <a:r>
              <a:rPr lang="ru-RU" sz="2000" dirty="0" err="1"/>
              <a:t>королівства</a:t>
            </a:r>
            <a:r>
              <a:rPr lang="ru-RU" sz="2000" dirty="0"/>
              <a:t>, </a:t>
            </a:r>
            <a:r>
              <a:rPr lang="ru-RU" sz="2000" dirty="0" err="1"/>
              <a:t>спираючись</a:t>
            </a:r>
            <a:r>
              <a:rPr lang="ru-RU" sz="2000" dirty="0"/>
              <a:t> на союз з </a:t>
            </a:r>
            <a:r>
              <a:rPr lang="ru-RU" sz="2000" dirty="0" err="1"/>
              <a:t>візантійським</a:t>
            </a:r>
            <a:r>
              <a:rPr lang="ru-RU" sz="2000" dirty="0"/>
              <a:t> </a:t>
            </a:r>
            <a:r>
              <a:rPr lang="ru-RU" sz="2000" dirty="0" err="1"/>
              <a:t>імператором</a:t>
            </a:r>
            <a:r>
              <a:rPr lang="ru-RU" sz="2000" dirty="0"/>
              <a:t> </a:t>
            </a:r>
            <a:r>
              <a:rPr lang="ru-RU" sz="2000" dirty="0" err="1"/>
              <a:t>Мануїлом</a:t>
            </a:r>
            <a:r>
              <a:rPr lang="ru-RU" sz="2000" dirty="0"/>
              <a:t> </a:t>
            </a:r>
            <a:r>
              <a:rPr lang="ru-RU" sz="2000" dirty="0" err="1"/>
              <a:t>Комненом</a:t>
            </a:r>
            <a:r>
              <a:rPr lang="ru-RU" sz="2000" dirty="0"/>
              <a:t>. В 1152 </a:t>
            </a:r>
            <a:r>
              <a:rPr lang="ru-RU" sz="2000" dirty="0" err="1"/>
              <a:t>уклав</a:t>
            </a:r>
            <a:r>
              <a:rPr lang="ru-RU" sz="2000" dirty="0"/>
              <a:t> </a:t>
            </a:r>
            <a:r>
              <a:rPr lang="ru-RU" sz="2000" dirty="0" err="1"/>
              <a:t>мирний</a:t>
            </a:r>
            <a:r>
              <a:rPr lang="ru-RU" sz="2000" dirty="0"/>
              <a:t> </a:t>
            </a:r>
            <a:r>
              <a:rPr lang="ru-RU" sz="2000" dirty="0" err="1"/>
              <a:t>договір</a:t>
            </a:r>
            <a:r>
              <a:rPr lang="ru-RU" sz="2000" dirty="0"/>
              <a:t> з </a:t>
            </a:r>
            <a:r>
              <a:rPr lang="ru-RU" sz="2000" dirty="0" err="1"/>
              <a:t>угорським</a:t>
            </a:r>
            <a:r>
              <a:rPr lang="ru-RU" sz="2000" dirty="0"/>
              <a:t> королем </a:t>
            </a:r>
            <a:r>
              <a:rPr lang="ru-RU" sz="2000" dirty="0" err="1"/>
              <a:t>Гейзою</a:t>
            </a:r>
            <a:r>
              <a:rPr lang="ru-RU" sz="2000" dirty="0"/>
              <a:t>. За </a:t>
            </a:r>
            <a:r>
              <a:rPr lang="ru-RU" sz="2000" dirty="0" err="1"/>
              <a:t>правління</a:t>
            </a:r>
            <a:r>
              <a:rPr lang="ru-RU" sz="2000" dirty="0"/>
              <a:t> </a:t>
            </a:r>
            <a:r>
              <a:rPr lang="ru-RU" sz="2000" dirty="0" err="1"/>
              <a:t>Володимирка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закладені</a:t>
            </a:r>
            <a:r>
              <a:rPr lang="ru-RU" sz="2000" dirty="0"/>
              <a:t> </a:t>
            </a:r>
            <a:r>
              <a:rPr lang="ru-RU" sz="2000" dirty="0" err="1"/>
              <a:t>основи</a:t>
            </a:r>
            <a:r>
              <a:rPr lang="ru-RU" sz="2000" dirty="0"/>
              <a:t> </a:t>
            </a:r>
            <a:r>
              <a:rPr lang="ru-RU" sz="2000" dirty="0" err="1"/>
              <a:t>майбутньої</a:t>
            </a:r>
            <a:r>
              <a:rPr lang="ru-RU" sz="2000" dirty="0"/>
              <a:t> </a:t>
            </a:r>
            <a:r>
              <a:rPr lang="ru-RU" sz="2000" dirty="0" err="1"/>
              <a:t>могутності</a:t>
            </a:r>
            <a:r>
              <a:rPr lang="ru-RU" sz="2000" dirty="0"/>
              <a:t> </a:t>
            </a:r>
            <a:r>
              <a:rPr lang="ru-RU" sz="2000" dirty="0" err="1"/>
              <a:t>Галицько-Волинської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smtClean="0"/>
              <a:t>         Помер </a:t>
            </a:r>
            <a:r>
              <a:rPr lang="ru-RU" sz="2000" dirty="0"/>
              <a:t>в 1152 </a:t>
            </a:r>
            <a:r>
              <a:rPr lang="ru-RU" sz="2000" dirty="0" err="1"/>
              <a:t>році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45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505499" y="1700808"/>
            <a:ext cx="4643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2800" dirty="0">
                <a:solidFill>
                  <a:srgbClr val="7030A0"/>
                </a:solidFill>
                <a:latin typeface="Arial Black" pitchFamily="34" charset="0"/>
              </a:rPr>
              <a:t>Ярослав </a:t>
            </a:r>
            <a:endParaRPr lang="en-US" sz="28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 eaLnBrk="1" hangingPunct="1"/>
            <a:r>
              <a:rPr lang="uk-UA" sz="2800" dirty="0" smtClean="0">
                <a:solidFill>
                  <a:srgbClr val="7030A0"/>
                </a:solidFill>
                <a:latin typeface="Arial Black" pitchFamily="34" charset="0"/>
              </a:rPr>
              <a:t>Осмомисл</a:t>
            </a:r>
            <a:endParaRPr lang="ru-RU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482007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6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57188" y="785813"/>
            <a:ext cx="8501062" cy="785812"/>
          </a:xfrm>
        </p:spPr>
        <p:txBody>
          <a:bodyPr>
            <a:normAutofit fontScale="90000"/>
          </a:bodyPr>
          <a:lstStyle/>
          <a:p>
            <a:r>
              <a:rPr lang="ru-RU" sz="2800" smtClean="0">
                <a:solidFill>
                  <a:srgbClr val="7030A0"/>
                </a:solidFill>
                <a:latin typeface="Arial Black" pitchFamily="34" charset="0"/>
              </a:rPr>
              <a:t>«Основні напрямки внутрішньої політики Ярослава Осмомисла»</a:t>
            </a:r>
          </a:p>
        </p:txBody>
      </p:sp>
      <p:pic>
        <p:nvPicPr>
          <p:cNvPr id="18435" name="Picture 2" descr="17-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71688"/>
            <a:ext cx="85725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2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3144SlideId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3141SlideId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31413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31419SlideId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31432SlideId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31432SlideId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31439SlideId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31455SlideId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0927131446SlideId26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544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ПОЛІТИЧНИЙ ТА СОЦІАЛЬНО-ЕКОНОМІЧНИЙ РОЗВИТОК ГАЛИЦЬКОГО І ВОЛИНСЬКОГО КНЯЗІВСТВ</vt:lpstr>
      <vt:lpstr>1) Назвіть основні причини роздробленості.  2) Які основні адміністративні одиниці  утворилися на теренах Київської Русі?  3) Чому розпад Київської Русі є закономірним явищем?  4) Назвіть позитивні й негативні наслідки роздробленості.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«Основні напрямки внутрішньої політики Ярослава Осмомисла»</vt:lpstr>
      <vt:lpstr>Презентация PowerPoint</vt:lpstr>
      <vt:lpstr>Презентация PowerPoint</vt:lpstr>
      <vt:lpstr>Роман Мстиславич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ПОЛІТИЧНИЙ ТА СОЦІАЛЬНО-ЕКОНОМІЧНИЙ РОЗВИТОК ГАЛИЦЬКОГО І ВОЛИНСЬКОГО КНЯЗІВСТВ</dc:title>
  <dc:creator>Admin</dc:creator>
  <cp:lastModifiedBy>Admin</cp:lastModifiedBy>
  <cp:revision>4</cp:revision>
  <dcterms:created xsi:type="dcterms:W3CDTF">2012-01-29T18:37:39Z</dcterms:created>
  <dcterms:modified xsi:type="dcterms:W3CDTF">2012-01-29T20:42:28Z</dcterms:modified>
</cp:coreProperties>
</file>